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handoutMasterIdLst>
    <p:handoutMasterId r:id="rId158"/>
  </p:handoutMasterIdLst>
  <p:sldIdLst>
    <p:sldId id="465" r:id="rId2"/>
    <p:sldId id="257" r:id="rId3"/>
    <p:sldId id="455" r:id="rId4"/>
    <p:sldId id="523" r:id="rId5"/>
    <p:sldId id="510" r:id="rId6"/>
    <p:sldId id="524" r:id="rId7"/>
    <p:sldId id="288" r:id="rId8"/>
    <p:sldId id="375" r:id="rId9"/>
    <p:sldId id="400" r:id="rId10"/>
    <p:sldId id="260" r:id="rId11"/>
    <p:sldId id="291" r:id="rId12"/>
    <p:sldId id="695" r:id="rId13"/>
    <p:sldId id="527" r:id="rId14"/>
    <p:sldId id="534" r:id="rId15"/>
    <p:sldId id="549" r:id="rId16"/>
    <p:sldId id="495" r:id="rId17"/>
    <p:sldId id="496" r:id="rId18"/>
    <p:sldId id="497" r:id="rId19"/>
    <p:sldId id="535" r:id="rId20"/>
    <p:sldId id="536" r:id="rId21"/>
    <p:sldId id="696" r:id="rId22"/>
    <p:sldId id="539" r:id="rId23"/>
    <p:sldId id="537" r:id="rId24"/>
    <p:sldId id="705" r:id="rId25"/>
    <p:sldId id="540" r:id="rId26"/>
    <p:sldId id="684" r:id="rId27"/>
    <p:sldId id="685" r:id="rId28"/>
    <p:sldId id="295" r:id="rId29"/>
    <p:sldId id="263" r:id="rId30"/>
    <p:sldId id="529" r:id="rId31"/>
    <p:sldId id="308" r:id="rId32"/>
    <p:sldId id="712" r:id="rId33"/>
    <p:sldId id="544" r:id="rId34"/>
    <p:sldId id="541" r:id="rId35"/>
    <p:sldId id="542" r:id="rId36"/>
    <p:sldId id="545" r:id="rId37"/>
    <p:sldId id="546" r:id="rId38"/>
    <p:sldId id="547" r:id="rId39"/>
    <p:sldId id="548" r:id="rId40"/>
    <p:sldId id="266" r:id="rId41"/>
    <p:sldId id="553" r:id="rId42"/>
    <p:sldId id="716" r:id="rId43"/>
    <p:sldId id="383" r:id="rId44"/>
    <p:sldId id="583" r:id="rId45"/>
    <p:sldId id="481" r:id="rId46"/>
    <p:sldId id="491" r:id="rId47"/>
    <p:sldId id="492" r:id="rId48"/>
    <p:sldId id="595" r:id="rId49"/>
    <p:sldId id="686" r:id="rId50"/>
    <p:sldId id="550" r:id="rId51"/>
    <p:sldId id="384" r:id="rId52"/>
    <p:sldId id="717" r:id="rId53"/>
    <p:sldId id="551" r:id="rId54"/>
    <p:sldId id="267" r:id="rId55"/>
    <p:sldId id="552" r:id="rId56"/>
    <p:sldId id="711" r:id="rId57"/>
    <p:sldId id="687" r:id="rId58"/>
    <p:sldId id="555" r:id="rId59"/>
    <p:sldId id="556" r:id="rId60"/>
    <p:sldId id="688" r:id="rId61"/>
    <p:sldId id="557" r:id="rId62"/>
    <p:sldId id="588" r:id="rId63"/>
    <p:sldId id="718" r:id="rId64"/>
    <p:sldId id="719" r:id="rId65"/>
    <p:sldId id="281" r:id="rId66"/>
    <p:sldId id="348" r:id="rId67"/>
    <p:sldId id="349" r:id="rId68"/>
    <p:sldId id="618" r:id="rId69"/>
    <p:sldId id="283" r:id="rId70"/>
    <p:sldId id="353" r:id="rId71"/>
    <p:sldId id="506" r:id="rId72"/>
    <p:sldId id="351" r:id="rId73"/>
    <p:sldId id="681" r:id="rId74"/>
    <p:sldId id="368" r:id="rId75"/>
    <p:sldId id="352" r:id="rId76"/>
    <p:sldId id="559" r:id="rId77"/>
    <p:sldId id="363" r:id="rId78"/>
    <p:sldId id="362" r:id="rId79"/>
    <p:sldId id="598" r:id="rId80"/>
    <p:sldId id="597" r:id="rId81"/>
    <p:sldId id="599" r:id="rId82"/>
    <p:sldId id="690" r:id="rId83"/>
    <p:sldId id="691" r:id="rId84"/>
    <p:sldId id="697" r:id="rId85"/>
    <p:sldId id="364" r:id="rId86"/>
    <p:sldId id="371" r:id="rId87"/>
    <p:sldId id="619" r:id="rId88"/>
    <p:sldId id="708" r:id="rId89"/>
    <p:sldId id="620" r:id="rId90"/>
    <p:sldId id="621" r:id="rId91"/>
    <p:sldId id="622" r:id="rId92"/>
    <p:sldId id="623" r:id="rId93"/>
    <p:sldId id="624" r:id="rId94"/>
    <p:sldId id="625" r:id="rId95"/>
    <p:sldId id="626" r:id="rId96"/>
    <p:sldId id="627" r:id="rId97"/>
    <p:sldId id="699" r:id="rId98"/>
    <p:sldId id="628" r:id="rId99"/>
    <p:sldId id="629" r:id="rId100"/>
    <p:sldId id="707" r:id="rId101"/>
    <p:sldId id="631" r:id="rId102"/>
    <p:sldId id="692" r:id="rId103"/>
    <p:sldId id="693" r:id="rId104"/>
    <p:sldId id="632" r:id="rId105"/>
    <p:sldId id="633" r:id="rId106"/>
    <p:sldId id="634" r:id="rId107"/>
    <p:sldId id="635" r:id="rId108"/>
    <p:sldId id="713" r:id="rId109"/>
    <p:sldId id="637" r:id="rId110"/>
    <p:sldId id="638" r:id="rId111"/>
    <p:sldId id="639" r:id="rId112"/>
    <p:sldId id="680" r:id="rId113"/>
    <p:sldId id="640" r:id="rId114"/>
    <p:sldId id="641" r:id="rId115"/>
    <p:sldId id="642" r:id="rId116"/>
    <p:sldId id="643" r:id="rId117"/>
    <p:sldId id="644" r:id="rId118"/>
    <p:sldId id="710" r:id="rId119"/>
    <p:sldId id="709" r:id="rId120"/>
    <p:sldId id="645" r:id="rId121"/>
    <p:sldId id="646" r:id="rId122"/>
    <p:sldId id="647" r:id="rId123"/>
    <p:sldId id="649" r:id="rId124"/>
    <p:sldId id="650" r:id="rId125"/>
    <p:sldId id="651" r:id="rId126"/>
    <p:sldId id="700" r:id="rId127"/>
    <p:sldId id="653" r:id="rId128"/>
    <p:sldId id="654" r:id="rId129"/>
    <p:sldId id="655" r:id="rId130"/>
    <p:sldId id="656" r:id="rId131"/>
    <p:sldId id="679" r:id="rId132"/>
    <p:sldId id="701" r:id="rId133"/>
    <p:sldId id="702" r:id="rId134"/>
    <p:sldId id="662" r:id="rId135"/>
    <p:sldId id="663" r:id="rId136"/>
    <p:sldId id="664" r:id="rId137"/>
    <p:sldId id="665" r:id="rId138"/>
    <p:sldId id="666" r:id="rId139"/>
    <p:sldId id="714" r:id="rId140"/>
    <p:sldId id="667" r:id="rId141"/>
    <p:sldId id="668" r:id="rId142"/>
    <p:sldId id="669" r:id="rId143"/>
    <p:sldId id="670" r:id="rId144"/>
    <p:sldId id="703" r:id="rId145"/>
    <p:sldId id="715" r:id="rId146"/>
    <p:sldId id="671" r:id="rId147"/>
    <p:sldId id="704" r:id="rId148"/>
    <p:sldId id="682" r:id="rId149"/>
    <p:sldId id="672" r:id="rId150"/>
    <p:sldId id="673" r:id="rId151"/>
    <p:sldId id="674" r:id="rId152"/>
    <p:sldId id="675" r:id="rId153"/>
    <p:sldId id="676" r:id="rId154"/>
    <p:sldId id="677" r:id="rId155"/>
    <p:sldId id="678" r:id="rId156"/>
  </p:sldIdLst>
  <p:sldSz cx="9144000" cy="6858000" type="screen4x3"/>
  <p:notesSz cx="9296400" cy="7010400"/>
  <p:defaultTextStyle>
    <a:defPPr>
      <a:defRPr lang="es-E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748">
          <p15:clr>
            <a:srgbClr val="A4A3A4"/>
          </p15:clr>
        </p15:guide>
        <p15:guide id="2" pos="2880">
          <p15:clr>
            <a:srgbClr val="A4A3A4"/>
          </p15:clr>
        </p15:guide>
      </p15:sldGuideLst>
    </p:ext>
    <p:ext uri="{2D200454-40CA-4A62-9FC3-DE9A4176ACB9}">
      <p15:notesGuideLst xmlns:p15="http://schemas.microsoft.com/office/powerpoint/2012/main" xmlns="">
        <p15:guide id="1" orient="horz" pos="2208">
          <p15:clr>
            <a:srgbClr val="A4A3A4"/>
          </p15:clr>
        </p15:guide>
        <p15:guide id="2" pos="29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io Pascual Conde Maldonado" initials="" lastIdx="0" clrIdx="0"/>
  <p:cmAuthor id="1" name="PIFI" initials="" lastIdx="0" clrIdx="1"/>
  <p:cmAuthor id="2" name="Serch"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00CC00"/>
    <a:srgbClr val="66FF33"/>
    <a:srgbClr val="FF0000"/>
    <a:srgbClr val="99FF66"/>
    <a:srgbClr val="990000"/>
    <a:srgbClr val="DCDCDC"/>
    <a:srgbClr val="DEDED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8" autoAdjust="0"/>
    <p:restoredTop sz="99747" autoAdjust="0"/>
  </p:normalViewPr>
  <p:slideViewPr>
    <p:cSldViewPr>
      <p:cViewPr varScale="1">
        <p:scale>
          <a:sx n="117" d="100"/>
          <a:sy n="117" d="100"/>
        </p:scale>
        <p:origin x="-1752" y="-102"/>
      </p:cViewPr>
      <p:guideLst>
        <p:guide orient="horz" pos="3748"/>
        <p:guide pos="2880"/>
      </p:guideLst>
    </p:cSldViewPr>
  </p:slideViewPr>
  <p:outlineViewPr>
    <p:cViewPr>
      <p:scale>
        <a:sx n="33" d="100"/>
        <a:sy n="33" d="100"/>
      </p:scale>
      <p:origin x="0" y="13710"/>
    </p:cViewPr>
  </p:outlineViewPr>
  <p:notesTextViewPr>
    <p:cViewPr>
      <p:scale>
        <a:sx n="100" d="100"/>
        <a:sy n="100" d="100"/>
      </p:scale>
      <p:origin x="0" y="0"/>
    </p:cViewPr>
  </p:notesTextViewPr>
  <p:sorterViewPr>
    <p:cViewPr>
      <p:scale>
        <a:sx n="100" d="100"/>
        <a:sy n="100" d="100"/>
      </p:scale>
      <p:origin x="0" y="2526"/>
    </p:cViewPr>
  </p:sorterViewPr>
  <p:notesViewPr>
    <p:cSldViewPr>
      <p:cViewPr varScale="1">
        <p:scale>
          <a:sx n="87" d="100"/>
          <a:sy n="87" d="100"/>
        </p:scale>
        <p:origin x="-2074" y="-96"/>
      </p:cViewPr>
      <p:guideLst>
        <p:guide orient="horz" pos="2208"/>
        <p:guide pos="292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1"/>
            <a:ext cx="4027543" cy="350853"/>
          </a:xfrm>
          <a:prstGeom prst="rect">
            <a:avLst/>
          </a:prstGeom>
          <a:noFill/>
          <a:ln w="9525">
            <a:noFill/>
            <a:miter lim="800000"/>
            <a:headEnd/>
            <a:tailEnd/>
          </a:ln>
        </p:spPr>
        <p:txBody>
          <a:bodyPr vert="horz" wrap="square" lIns="91358" tIns="45679" rIns="91358" bIns="45679" numCol="1" anchor="t" anchorCtr="0" compatLnSpc="1">
            <a:prstTxWarp prst="textNoShape">
              <a:avLst/>
            </a:prstTxWarp>
          </a:bodyPr>
          <a:lstStyle>
            <a:lvl1pPr algn="l">
              <a:defRPr/>
            </a:lvl1pPr>
          </a:lstStyle>
          <a:p>
            <a:pPr>
              <a:defRPr/>
            </a:pPr>
            <a:endParaRPr lang="es-ES_tradnl"/>
          </a:p>
        </p:txBody>
      </p:sp>
      <p:sp>
        <p:nvSpPr>
          <p:cNvPr id="115715" name="Rectangle 3"/>
          <p:cNvSpPr>
            <a:spLocks noGrp="1" noChangeArrowheads="1"/>
          </p:cNvSpPr>
          <p:nvPr>
            <p:ph type="dt" sz="quarter" idx="1"/>
          </p:nvPr>
        </p:nvSpPr>
        <p:spPr bwMode="auto">
          <a:xfrm>
            <a:off x="5265867" y="1"/>
            <a:ext cx="4029038" cy="350853"/>
          </a:xfrm>
          <a:prstGeom prst="rect">
            <a:avLst/>
          </a:prstGeom>
          <a:noFill/>
          <a:ln w="9525">
            <a:noFill/>
            <a:miter lim="800000"/>
            <a:headEnd/>
            <a:tailEnd/>
          </a:ln>
        </p:spPr>
        <p:txBody>
          <a:bodyPr vert="horz" wrap="square" lIns="91358" tIns="45679" rIns="91358" bIns="45679" numCol="1" anchor="t" anchorCtr="0" compatLnSpc="1">
            <a:prstTxWarp prst="textNoShape">
              <a:avLst/>
            </a:prstTxWarp>
          </a:bodyPr>
          <a:lstStyle>
            <a:lvl1pPr algn="r">
              <a:defRPr/>
            </a:lvl1pPr>
          </a:lstStyle>
          <a:p>
            <a:pPr>
              <a:defRPr/>
            </a:pPr>
            <a:endParaRPr lang="es-ES_tradnl"/>
          </a:p>
        </p:txBody>
      </p:sp>
      <p:sp>
        <p:nvSpPr>
          <p:cNvPr id="115716" name="Rectangle 4"/>
          <p:cNvSpPr>
            <a:spLocks noGrp="1" noChangeArrowheads="1"/>
          </p:cNvSpPr>
          <p:nvPr>
            <p:ph type="ftr" sz="quarter" idx="2"/>
          </p:nvPr>
        </p:nvSpPr>
        <p:spPr bwMode="auto">
          <a:xfrm>
            <a:off x="0" y="6657885"/>
            <a:ext cx="4027543" cy="350853"/>
          </a:xfrm>
          <a:prstGeom prst="rect">
            <a:avLst/>
          </a:prstGeom>
          <a:noFill/>
          <a:ln w="9525">
            <a:noFill/>
            <a:miter lim="800000"/>
            <a:headEnd/>
            <a:tailEnd/>
          </a:ln>
        </p:spPr>
        <p:txBody>
          <a:bodyPr vert="horz" wrap="square" lIns="91358" tIns="45679" rIns="91358" bIns="45679" numCol="1" anchor="b" anchorCtr="0" compatLnSpc="1">
            <a:prstTxWarp prst="textNoShape">
              <a:avLst/>
            </a:prstTxWarp>
          </a:bodyPr>
          <a:lstStyle>
            <a:lvl1pPr algn="l">
              <a:defRPr/>
            </a:lvl1pPr>
          </a:lstStyle>
          <a:p>
            <a:pPr>
              <a:defRPr/>
            </a:pPr>
            <a:endParaRPr lang="es-ES_tradnl"/>
          </a:p>
        </p:txBody>
      </p:sp>
      <p:sp>
        <p:nvSpPr>
          <p:cNvPr id="115717" name="Rectangle 5"/>
          <p:cNvSpPr>
            <a:spLocks noGrp="1" noChangeArrowheads="1"/>
          </p:cNvSpPr>
          <p:nvPr>
            <p:ph type="sldNum" sz="quarter" idx="3"/>
          </p:nvPr>
        </p:nvSpPr>
        <p:spPr bwMode="auto">
          <a:xfrm>
            <a:off x="5265867" y="6657885"/>
            <a:ext cx="4029038" cy="350853"/>
          </a:xfrm>
          <a:prstGeom prst="rect">
            <a:avLst/>
          </a:prstGeom>
          <a:noFill/>
          <a:ln w="9525">
            <a:noFill/>
            <a:miter lim="800000"/>
            <a:headEnd/>
            <a:tailEnd/>
          </a:ln>
        </p:spPr>
        <p:txBody>
          <a:bodyPr vert="horz" wrap="square" lIns="91358" tIns="45679" rIns="91358" bIns="45679" numCol="1" anchor="b" anchorCtr="0" compatLnSpc="1">
            <a:prstTxWarp prst="textNoShape">
              <a:avLst/>
            </a:prstTxWarp>
          </a:bodyPr>
          <a:lstStyle>
            <a:lvl1pPr algn="r">
              <a:defRPr/>
            </a:lvl1pPr>
          </a:lstStyle>
          <a:p>
            <a:pPr>
              <a:defRPr/>
            </a:pPr>
            <a:fld id="{74B0775B-7062-4217-89C6-06AA5EBF9D71}" type="slidenum">
              <a:rPr lang="es-ES"/>
              <a:pPr>
                <a:defRPr/>
              </a:pPr>
              <a:t>‹Nº›</a:t>
            </a:fld>
            <a:endParaRPr lang="es-ES"/>
          </a:p>
        </p:txBody>
      </p:sp>
    </p:spTree>
    <p:extLst>
      <p:ext uri="{BB962C8B-B14F-4D97-AF65-F5344CB8AC3E}">
        <p14:creationId xmlns:p14="http://schemas.microsoft.com/office/powerpoint/2010/main" val="188920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bwMode="auto">
          <a:xfrm>
            <a:off x="0" y="1"/>
            <a:ext cx="4027543" cy="350853"/>
          </a:xfrm>
          <a:prstGeom prst="rect">
            <a:avLst/>
          </a:prstGeom>
          <a:noFill/>
          <a:ln w="9525">
            <a:noFill/>
            <a:miter lim="800000"/>
            <a:headEnd/>
            <a:tailEnd/>
          </a:ln>
        </p:spPr>
        <p:txBody>
          <a:bodyPr vert="horz" wrap="square" lIns="92510" tIns="46255" rIns="92510" bIns="46255" numCol="1" anchor="t" anchorCtr="0" compatLnSpc="1">
            <a:prstTxWarp prst="textNoShape">
              <a:avLst/>
            </a:prstTxWarp>
          </a:bodyPr>
          <a:lstStyle>
            <a:lvl1pPr algn="l" defTabSz="925513">
              <a:defRPr/>
            </a:lvl1pPr>
          </a:lstStyle>
          <a:p>
            <a:pPr>
              <a:defRPr/>
            </a:pPr>
            <a:endParaRPr lang="es-ES_tradnl"/>
          </a:p>
        </p:txBody>
      </p:sp>
      <p:sp>
        <p:nvSpPr>
          <p:cNvPr id="363523" name="Rectangle 3"/>
          <p:cNvSpPr>
            <a:spLocks noGrp="1" noChangeArrowheads="1"/>
          </p:cNvSpPr>
          <p:nvPr>
            <p:ph type="dt" idx="1"/>
          </p:nvPr>
        </p:nvSpPr>
        <p:spPr bwMode="auto">
          <a:xfrm>
            <a:off x="5265867" y="1"/>
            <a:ext cx="4029038" cy="350853"/>
          </a:xfrm>
          <a:prstGeom prst="rect">
            <a:avLst/>
          </a:prstGeom>
          <a:noFill/>
          <a:ln w="9525">
            <a:noFill/>
            <a:miter lim="800000"/>
            <a:headEnd/>
            <a:tailEnd/>
          </a:ln>
        </p:spPr>
        <p:txBody>
          <a:bodyPr vert="horz" wrap="square" lIns="92510" tIns="46255" rIns="92510" bIns="46255" numCol="1" anchor="t" anchorCtr="0" compatLnSpc="1">
            <a:prstTxWarp prst="textNoShape">
              <a:avLst/>
            </a:prstTxWarp>
          </a:bodyPr>
          <a:lstStyle>
            <a:lvl1pPr algn="r" defTabSz="925513">
              <a:defRPr/>
            </a:lvl1pPr>
          </a:lstStyle>
          <a:p>
            <a:pPr>
              <a:defRPr/>
            </a:pPr>
            <a:endParaRPr lang="es-ES_tradnl"/>
          </a:p>
        </p:txBody>
      </p:sp>
      <p:sp>
        <p:nvSpPr>
          <p:cNvPr id="16384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363525" name="Rectangle 5"/>
          <p:cNvSpPr>
            <a:spLocks noGrp="1" noChangeArrowheads="1"/>
          </p:cNvSpPr>
          <p:nvPr>
            <p:ph type="body" sz="quarter" idx="3"/>
          </p:nvPr>
        </p:nvSpPr>
        <p:spPr bwMode="auto">
          <a:xfrm>
            <a:off x="930238" y="3330606"/>
            <a:ext cx="7437420" cy="3154347"/>
          </a:xfrm>
          <a:prstGeom prst="rect">
            <a:avLst/>
          </a:prstGeom>
          <a:noFill/>
          <a:ln w="9525">
            <a:noFill/>
            <a:miter lim="800000"/>
            <a:headEnd/>
            <a:tailEnd/>
          </a:ln>
        </p:spPr>
        <p:txBody>
          <a:bodyPr vert="horz" wrap="square" lIns="92510" tIns="46255" rIns="92510" bIns="46255"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63526" name="Rectangle 6"/>
          <p:cNvSpPr>
            <a:spLocks noGrp="1" noChangeArrowheads="1"/>
          </p:cNvSpPr>
          <p:nvPr>
            <p:ph type="ftr" sz="quarter" idx="4"/>
          </p:nvPr>
        </p:nvSpPr>
        <p:spPr bwMode="auto">
          <a:xfrm>
            <a:off x="0" y="6657885"/>
            <a:ext cx="4027543" cy="350853"/>
          </a:xfrm>
          <a:prstGeom prst="rect">
            <a:avLst/>
          </a:prstGeom>
          <a:noFill/>
          <a:ln w="9525">
            <a:noFill/>
            <a:miter lim="800000"/>
            <a:headEnd/>
            <a:tailEnd/>
          </a:ln>
        </p:spPr>
        <p:txBody>
          <a:bodyPr vert="horz" wrap="square" lIns="92510" tIns="46255" rIns="92510" bIns="46255" numCol="1" anchor="b" anchorCtr="0" compatLnSpc="1">
            <a:prstTxWarp prst="textNoShape">
              <a:avLst/>
            </a:prstTxWarp>
          </a:bodyPr>
          <a:lstStyle>
            <a:lvl1pPr algn="l" defTabSz="925513">
              <a:defRPr/>
            </a:lvl1pPr>
          </a:lstStyle>
          <a:p>
            <a:pPr>
              <a:defRPr/>
            </a:pPr>
            <a:endParaRPr lang="es-ES_tradnl"/>
          </a:p>
        </p:txBody>
      </p:sp>
      <p:sp>
        <p:nvSpPr>
          <p:cNvPr id="363527" name="Rectangle 7"/>
          <p:cNvSpPr>
            <a:spLocks noGrp="1" noChangeArrowheads="1"/>
          </p:cNvSpPr>
          <p:nvPr>
            <p:ph type="sldNum" sz="quarter" idx="5"/>
          </p:nvPr>
        </p:nvSpPr>
        <p:spPr bwMode="auto">
          <a:xfrm>
            <a:off x="5265867" y="6657885"/>
            <a:ext cx="4029038" cy="350853"/>
          </a:xfrm>
          <a:prstGeom prst="rect">
            <a:avLst/>
          </a:prstGeom>
          <a:noFill/>
          <a:ln w="9525">
            <a:noFill/>
            <a:miter lim="800000"/>
            <a:headEnd/>
            <a:tailEnd/>
          </a:ln>
        </p:spPr>
        <p:txBody>
          <a:bodyPr vert="horz" wrap="square" lIns="92510" tIns="46255" rIns="92510" bIns="46255" numCol="1" anchor="b" anchorCtr="0" compatLnSpc="1">
            <a:prstTxWarp prst="textNoShape">
              <a:avLst/>
            </a:prstTxWarp>
          </a:bodyPr>
          <a:lstStyle>
            <a:lvl1pPr algn="r" defTabSz="925513">
              <a:defRPr/>
            </a:lvl1pPr>
          </a:lstStyle>
          <a:p>
            <a:pPr>
              <a:defRPr/>
            </a:pPr>
            <a:fld id="{411AEB44-B8D6-4C8B-A225-5234BBE398B6}" type="slidenum">
              <a:rPr lang="es-ES"/>
              <a:pPr>
                <a:defRPr/>
              </a:pPr>
              <a:t>‹Nº›</a:t>
            </a:fld>
            <a:endParaRPr lang="es-ES"/>
          </a:p>
        </p:txBody>
      </p:sp>
    </p:spTree>
    <p:extLst>
      <p:ext uri="{BB962C8B-B14F-4D97-AF65-F5344CB8AC3E}">
        <p14:creationId xmlns:p14="http://schemas.microsoft.com/office/powerpoint/2010/main" val="377244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870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68284633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273591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131865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273165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5084690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156073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897508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285882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86303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6918746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8419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0514931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0236152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2179419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2916104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329171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809128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310338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2330362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6489472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202312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98551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47290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7083164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289312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90190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032744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16085103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6997225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6920470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2297313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5389522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1755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142242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52858425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783097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9457218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103033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65460692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384089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542781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9565577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58540749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258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248236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6949804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6421177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2779821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3781751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2535539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0920456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9757118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2752360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751313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99432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36196524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6753656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92087645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27213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592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35672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4478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4070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8204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47601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2994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49658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260215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67451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858514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105516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11256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55338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9145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288676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653688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1547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5675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689598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00301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156792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623855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26346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882130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88610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7792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3667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3667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43780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0743968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9637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666172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184166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890245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9533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5960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18500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01473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01473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066837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5079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666327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104463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86320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456688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3782232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02254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02831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120366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32572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32572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325725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0807462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701744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404732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939033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9278745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0510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931501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6423921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9262565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7561389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508159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5058071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548523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9209768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9190117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9521505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04300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8237111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8692868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2184475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22279892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5504596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6120235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5927391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4146209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760772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6583428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5489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945148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8797516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8483969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4354250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8543727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774158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4134625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0128732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33995743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7897791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val="171954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theme" Target="../theme/theme1.xml"/><Relationship Id="rId18" Type="http://schemas.openxmlformats.org/officeDocument/2006/relationships/slide" Target="../slides/slide137.xml"/><Relationship Id="rId26" Type="http://schemas.openxmlformats.org/officeDocument/2006/relationships/slide" Target="../slides/slide146.xml"/><Relationship Id="rId21" Type="http://schemas.openxmlformats.org/officeDocument/2006/relationships/slide" Target="../slides/slide4.xml"/><Relationship Id="rId34" Type="http://schemas.openxmlformats.org/officeDocument/2006/relationships/slide" Target="../slides/slide12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87.xml"/><Relationship Id="rId25" Type="http://schemas.openxmlformats.org/officeDocument/2006/relationships/slide" Target="../slides/slide116.xml"/><Relationship Id="rId33" Type="http://schemas.openxmlformats.org/officeDocument/2006/relationships/slide" Target="../slides/slide117.xml"/><Relationship Id="rId38"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 Target="../slides/slide39.xml"/><Relationship Id="rId20" Type="http://schemas.openxmlformats.org/officeDocument/2006/relationships/slide" Target="../slides/slide142.xml"/><Relationship Id="rId29" Type="http://schemas.openxmlformats.org/officeDocument/2006/relationships/slide" Target="../slides/slide6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 Target="../slides/slide53.xml"/><Relationship Id="rId32" Type="http://schemas.openxmlformats.org/officeDocument/2006/relationships/slide" Target="../slides/slide7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 Target="../slides/slide11.xml"/><Relationship Id="rId23" Type="http://schemas.openxmlformats.org/officeDocument/2006/relationships/slide" Target="../slides/slide40.xml"/><Relationship Id="rId28" Type="http://schemas.openxmlformats.org/officeDocument/2006/relationships/slide" Target="../slides/slide54.xml"/><Relationship Id="rId36" Type="http://schemas.openxmlformats.org/officeDocument/2006/relationships/slide" Target="../slides/slide149.xml"/><Relationship Id="rId10" Type="http://schemas.openxmlformats.org/officeDocument/2006/relationships/slideLayout" Target="../slideLayouts/slideLayout10.xml"/><Relationship Id="rId19" Type="http://schemas.openxmlformats.org/officeDocument/2006/relationships/slide" Target="../slides/slide140.xml"/><Relationship Id="rId31" Type="http://schemas.openxmlformats.org/officeDocument/2006/relationships/slide" Target="../slides/slide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 Id="rId22" Type="http://schemas.openxmlformats.org/officeDocument/2006/relationships/slide" Target="../slides/slide7.xml"/><Relationship Id="rId27" Type="http://schemas.openxmlformats.org/officeDocument/2006/relationships/slide" Target="../slides/slide10.xml"/><Relationship Id="rId30" Type="http://schemas.openxmlformats.org/officeDocument/2006/relationships/slide" Target="../slides/slide65.xml"/><Relationship Id="rId35" Type="http://schemas.openxmlformats.org/officeDocument/2006/relationships/slide" Target="../slides/slide126.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8" name="Rectangle 96"/>
          <p:cNvSpPr>
            <a:spLocks noChangeArrowheads="1"/>
          </p:cNvSpPr>
          <p:nvPr/>
        </p:nvSpPr>
        <p:spPr bwMode="auto">
          <a:xfrm>
            <a:off x="25400" y="785813"/>
            <a:ext cx="9086850" cy="1093787"/>
          </a:xfrm>
          <a:prstGeom prst="rect">
            <a:avLst/>
          </a:prstGeom>
          <a:gradFill flip="none" rotWithShape="1">
            <a:gsLst>
              <a:gs pos="87000">
                <a:srgbClr val="FF0000">
                  <a:lumMod val="80000"/>
                  <a:lumOff val="20000"/>
                  <a:alpha val="90000"/>
                </a:srgbClr>
              </a:gs>
              <a:gs pos="32000">
                <a:srgbClr val="FF0000"/>
              </a:gs>
              <a:gs pos="69000">
                <a:srgbClr val="FF0000">
                  <a:alpha val="62000"/>
                </a:srgbClr>
              </a:gs>
              <a:gs pos="54000">
                <a:srgbClr val="FF0000"/>
              </a:gs>
            </a:gsLst>
            <a:lin ang="16200000" scaled="0"/>
            <a:tileRect/>
          </a:gradFill>
          <a:ln w="38100" algn="ctr">
            <a:noFill/>
            <a:miter lim="800000"/>
            <a:headEnd/>
            <a:tailEnd/>
          </a:ln>
          <a:effectLst/>
        </p:spPr>
        <p:txBody>
          <a:bodyPr wrap="none" anchor="ctr"/>
          <a:lstStyle/>
          <a:p>
            <a:pPr algn="ctr">
              <a:defRPr/>
            </a:pPr>
            <a:endParaRPr lang="es-MX"/>
          </a:p>
        </p:txBody>
      </p:sp>
      <p:sp>
        <p:nvSpPr>
          <p:cNvPr id="1035" name="Rectangle 11"/>
          <p:cNvSpPr>
            <a:spLocks noChangeArrowheads="1"/>
          </p:cNvSpPr>
          <p:nvPr/>
        </p:nvSpPr>
        <p:spPr bwMode="auto">
          <a:xfrm>
            <a:off x="47625" y="577850"/>
            <a:ext cx="9053513" cy="179388"/>
          </a:xfrm>
          <a:prstGeom prst="rect">
            <a:avLst/>
          </a:prstGeom>
          <a:solidFill>
            <a:srgbClr val="FF0000">
              <a:alpha val="89000"/>
            </a:srgbClr>
          </a:solidFill>
          <a:ln w="9525">
            <a:noFill/>
            <a:miter lim="800000"/>
            <a:headEnd/>
            <a:tailEnd/>
          </a:ln>
        </p:spPr>
        <p:txBody>
          <a:bodyPr wrap="none" anchor="ctr"/>
          <a:lstStyle/>
          <a:p>
            <a:pPr algn="ctr">
              <a:defRPr/>
            </a:pPr>
            <a:endParaRPr lang="es-ES" sz="1400"/>
          </a:p>
        </p:txBody>
      </p:sp>
      <p:sp>
        <p:nvSpPr>
          <p:cNvPr id="1084" name="Rectangle 60"/>
          <p:cNvSpPr>
            <a:spLocks noChangeArrowheads="1"/>
          </p:cNvSpPr>
          <p:nvPr/>
        </p:nvSpPr>
        <p:spPr bwMode="auto">
          <a:xfrm>
            <a:off x="119063" y="513072"/>
            <a:ext cx="1255712" cy="304800"/>
          </a:xfrm>
          <a:prstGeom prst="rect">
            <a:avLst/>
          </a:prstGeom>
          <a:noFill/>
          <a:ln w="9525">
            <a:noFill/>
            <a:miter lim="800000"/>
            <a:headEnd/>
            <a:tailEnd/>
          </a:ln>
          <a:effectLst/>
        </p:spPr>
        <p:txBody>
          <a:bodyPr wrap="none">
            <a:spAutoFit/>
          </a:bodyPr>
          <a:lstStyle/>
          <a:p>
            <a:pPr>
              <a:defRPr/>
            </a:pPr>
            <a:r>
              <a:rPr lang="es-MX" sz="1400" b="1" dirty="0">
                <a:solidFill>
                  <a:schemeClr val="bg1"/>
                </a:solidFill>
              </a:rPr>
              <a:t>Introducción</a:t>
            </a:r>
            <a:endParaRPr lang="es-ES" sz="1400" b="1" dirty="0">
              <a:solidFill>
                <a:schemeClr val="bg1"/>
              </a:solidFill>
            </a:endParaRPr>
          </a:p>
        </p:txBody>
      </p:sp>
      <p:sp>
        <p:nvSpPr>
          <p:cNvPr id="1085" name="Rectangle 61"/>
          <p:cNvSpPr>
            <a:spLocks noChangeArrowheads="1"/>
          </p:cNvSpPr>
          <p:nvPr/>
        </p:nvSpPr>
        <p:spPr bwMode="auto">
          <a:xfrm>
            <a:off x="2209800" y="512763"/>
            <a:ext cx="1858963" cy="304800"/>
          </a:xfrm>
          <a:prstGeom prst="rect">
            <a:avLst/>
          </a:prstGeom>
          <a:noFill/>
          <a:ln w="9525">
            <a:noFill/>
            <a:miter lim="800000"/>
            <a:headEnd/>
            <a:tailEnd/>
          </a:ln>
          <a:effectLst/>
        </p:spPr>
        <p:txBody>
          <a:bodyPr wrap="none">
            <a:spAutoFit/>
          </a:bodyPr>
          <a:lstStyle/>
          <a:p>
            <a:pPr>
              <a:spcBef>
                <a:spcPct val="20000"/>
              </a:spcBef>
              <a:defRPr/>
            </a:pPr>
            <a:r>
              <a:rPr lang="es-MX" sz="1100" b="1" dirty="0">
                <a:solidFill>
                  <a:schemeClr val="bg1"/>
                </a:solidFill>
              </a:rPr>
              <a:t>Á</a:t>
            </a:r>
            <a:r>
              <a:rPr lang="es-MX" sz="1400" b="1" dirty="0">
                <a:solidFill>
                  <a:schemeClr val="bg1"/>
                </a:solidFill>
              </a:rPr>
              <a:t>mbito Institucional</a:t>
            </a:r>
            <a:endParaRPr lang="es-ES" sz="1400" b="1" dirty="0">
              <a:solidFill>
                <a:schemeClr val="bg1"/>
              </a:solidFill>
            </a:endParaRPr>
          </a:p>
        </p:txBody>
      </p:sp>
      <p:sp>
        <p:nvSpPr>
          <p:cNvPr id="1086" name="Rectangle 62"/>
          <p:cNvSpPr>
            <a:spLocks noChangeArrowheads="1"/>
          </p:cNvSpPr>
          <p:nvPr/>
        </p:nvSpPr>
        <p:spPr bwMode="auto">
          <a:xfrm>
            <a:off x="5411788" y="500063"/>
            <a:ext cx="1636712" cy="304800"/>
          </a:xfrm>
          <a:prstGeom prst="rect">
            <a:avLst/>
          </a:prstGeom>
          <a:noFill/>
          <a:ln w="9525">
            <a:noFill/>
            <a:miter lim="800000"/>
            <a:headEnd/>
            <a:tailEnd/>
          </a:ln>
          <a:effectLst/>
        </p:spPr>
        <p:txBody>
          <a:bodyPr wrap="none">
            <a:spAutoFit/>
          </a:bodyPr>
          <a:lstStyle/>
          <a:p>
            <a:pPr>
              <a:spcBef>
                <a:spcPct val="20000"/>
              </a:spcBef>
              <a:defRPr/>
            </a:pPr>
            <a:r>
              <a:rPr lang="es-MX" sz="1100" b="1" dirty="0">
                <a:solidFill>
                  <a:schemeClr val="bg1"/>
                </a:solidFill>
              </a:rPr>
              <a:t>Á</a:t>
            </a:r>
            <a:r>
              <a:rPr lang="es-MX" sz="1400" b="1" dirty="0">
                <a:solidFill>
                  <a:schemeClr val="bg1"/>
                </a:solidFill>
              </a:rPr>
              <a:t>mbito de la DES</a:t>
            </a:r>
            <a:endParaRPr lang="es-ES" sz="1400" b="1" dirty="0">
              <a:solidFill>
                <a:schemeClr val="bg1"/>
              </a:solidFill>
            </a:endParaRPr>
          </a:p>
        </p:txBody>
      </p:sp>
      <p:graphicFrame>
        <p:nvGraphicFramePr>
          <p:cNvPr id="3183" name="Group 111"/>
          <p:cNvGraphicFramePr>
            <a:graphicFrameLocks noGrp="1"/>
          </p:cNvGraphicFramePr>
          <p:nvPr>
            <p:extLst>
              <p:ext uri="{D42A27DB-BD31-4B8C-83A1-F6EECF244321}">
                <p14:modId xmlns:p14="http://schemas.microsoft.com/office/powerpoint/2010/main" val="526119543"/>
              </p:ext>
            </p:extLst>
          </p:nvPr>
        </p:nvGraphicFramePr>
        <p:xfrm>
          <a:off x="49213" y="781070"/>
          <a:ext cx="9043987" cy="1063754"/>
        </p:xfrm>
        <a:graphic>
          <a:graphicData uri="http://schemas.openxmlformats.org/drawingml/2006/table">
            <a:tbl>
              <a:tblPr/>
              <a:tblGrid>
                <a:gridCol w="1133475"/>
                <a:gridCol w="3240087"/>
                <a:gridCol w="3205163"/>
                <a:gridCol w="1465262"/>
              </a:tblGrid>
              <a:tr h="22145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14" action="ppaction://hlinksldjump"/>
                        </a:rPr>
                        <a:t>Presentación</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15" action="ppaction://hlinksldjump"/>
                        </a:rPr>
                        <a:t>Autoevaluación académica</a:t>
                      </a:r>
                      <a:endParaRPr kumimoji="0" lang="es-MX"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s-MX" sz="1050" b="1" i="0" u="none" strike="noStrike" cap="none" normalizeH="0" baseline="0" dirty="0" smtClean="0">
                          <a:ln>
                            <a:noFill/>
                          </a:ln>
                          <a:solidFill>
                            <a:schemeClr val="tx1"/>
                          </a:solidFill>
                          <a:effectLst/>
                          <a:latin typeface="Arial" charset="0"/>
                          <a:hlinkClick r:id="rId16" action="ppaction://hlinksldjump"/>
                        </a:rPr>
                        <a:t>Síntesis de la autoevaluación académica</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17" action="ppaction://hlinksldjump"/>
                        </a:rPr>
                        <a:t>Autoevaluación académica</a:t>
                      </a:r>
                      <a:endParaRPr kumimoji="0" lang="es-MX"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 </a:t>
                      </a:r>
                      <a:r>
                        <a:rPr kumimoji="0" lang="es-MX" sz="1000" b="1" i="0" u="none" strike="noStrike" cap="none" normalizeH="0" baseline="0" dirty="0" smtClean="0">
                          <a:ln>
                            <a:noFill/>
                          </a:ln>
                          <a:solidFill>
                            <a:schemeClr val="tx1"/>
                          </a:solidFill>
                          <a:effectLst/>
                          <a:latin typeface="Arial" charset="0"/>
                          <a:hlinkClick r:id="rId18" action="ppaction://hlinksldjump"/>
                        </a:rPr>
                        <a:t>Evaluación</a:t>
                      </a:r>
                      <a:r>
                        <a:rPr kumimoji="0" lang="es-MX" sz="1000" b="1" i="0" u="none" strike="noStrike" cap="none" normalizeH="0" baseline="0" dirty="0" smtClean="0">
                          <a:ln>
                            <a:noFill/>
                          </a:ln>
                          <a:solidFill>
                            <a:schemeClr val="tx1"/>
                          </a:solidFill>
                          <a:effectLst/>
                          <a:latin typeface="Arial" charset="0"/>
                        </a:rPr>
                        <a:t> </a:t>
                      </a:r>
                      <a:r>
                        <a:rPr kumimoji="0" lang="es-MX" sz="1000" b="1" i="0" u="none" strike="noStrike" cap="none" normalizeH="0" baseline="0" dirty="0" smtClean="0">
                          <a:ln>
                            <a:noFill/>
                          </a:ln>
                          <a:solidFill>
                            <a:schemeClr val="tx1"/>
                          </a:solidFill>
                          <a:effectLst/>
                          <a:latin typeface="Arial" charset="0"/>
                          <a:hlinkClick r:id="rId19" action="ppaction://hlinksldjump"/>
                        </a:rPr>
                        <a:t>Réplica</a:t>
                      </a:r>
                      <a:endParaRPr kumimoji="0" lang="es-ES"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endParaRPr kumimoji="0" lang="es-MX" sz="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hlinkClick r:id="rId20" action="ppaction://hlinksldjump"/>
                        </a:rPr>
                        <a:t>Asignación de recursos</a:t>
                      </a:r>
                      <a:endParaRPr kumimoji="0" lang="es-ES" sz="100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221457">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charset="0"/>
                          <a:hlinkClick r:id="rId21" action="ppaction://hlinksldjump"/>
                        </a:rPr>
                        <a:t>Objetivos</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vMerge="1">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s-ES" sz="80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s-MX"/>
                    </a:p>
                  </a:txBody>
                  <a:tcPr/>
                </a:tc>
              </a:tr>
              <a:tr h="30175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22" action="ppaction://hlinksldjump"/>
                        </a:rPr>
                        <a:t>Énfasis del PIFI </a:t>
                      </a:r>
                    </a:p>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22" action="ppaction://hlinksldjump"/>
                        </a:rPr>
                        <a:t>2014-2015</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23" action="ppaction://hlinksldjump"/>
                        </a:rPr>
                        <a:t>Autoevaluación de la gestión</a:t>
                      </a:r>
                      <a:endParaRPr kumimoji="0" lang="es-MX"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s-MX" sz="1050" b="1" i="0" u="sng" strike="noStrike" cap="none" normalizeH="0" baseline="0" dirty="0" smtClean="0">
                          <a:ln>
                            <a:noFill/>
                          </a:ln>
                          <a:solidFill>
                            <a:schemeClr val="tx1"/>
                          </a:solidFill>
                          <a:effectLst/>
                          <a:latin typeface="Arial" charset="0"/>
                          <a:hlinkClick r:id="rId24" action="ppaction://hlinksldjump"/>
                        </a:rPr>
                        <a:t>Síntesis de la autoevaluación de la gestión</a:t>
                      </a:r>
                      <a:endParaRPr kumimoji="0" lang="es-ES" sz="1050" b="1" i="0" u="sng"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charset="0"/>
                          <a:hlinkClick r:id="rId25" action="ppaction://hlinksldjump"/>
                        </a:rPr>
                        <a:t>Síntesis de la autoevaluación</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charset="0"/>
                        </a:rPr>
                        <a:t>  </a:t>
                      </a:r>
                      <a:r>
                        <a:rPr kumimoji="0" lang="es-MX" sz="1100" b="1" i="0" u="none" strike="noStrike" cap="none" normalizeH="0" baseline="0" dirty="0" smtClean="0">
                          <a:ln>
                            <a:noFill/>
                          </a:ln>
                          <a:solidFill>
                            <a:schemeClr val="tx1"/>
                          </a:solidFill>
                          <a:effectLst/>
                          <a:latin typeface="Arial" charset="0"/>
                          <a:hlinkClick r:id="rId26" action="ppaction://hlinksldjump"/>
                        </a:rPr>
                        <a:t>Entrega – recepción</a:t>
                      </a:r>
                      <a:endParaRPr kumimoji="0" lang="es-MX" sz="60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3190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hlinkClick r:id="rId27" action="ppaction://hlinksldjump"/>
                        </a:rPr>
                        <a:t>Proceso de actualización</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sng" strike="noStrike" cap="none" normalizeH="0" baseline="0" dirty="0" smtClean="0">
                          <a:ln>
                            <a:noFill/>
                          </a:ln>
                          <a:solidFill>
                            <a:schemeClr val="tx1"/>
                          </a:solidFill>
                          <a:effectLst/>
                          <a:latin typeface="Arial" charset="0"/>
                        </a:rPr>
                        <a:t>Actualización de la planeación</a:t>
                      </a:r>
                      <a:r>
                        <a:rPr kumimoji="0" lang="es-MX" sz="1050" b="1" i="0" u="none" strike="noStrike" cap="none" normalizeH="0" baseline="0" dirty="0" smtClean="0">
                          <a:ln>
                            <a:noFill/>
                          </a:ln>
                          <a:solidFill>
                            <a:schemeClr val="tx1"/>
                          </a:solidFill>
                          <a:effectLst/>
                          <a:latin typeface="Arial" charset="0"/>
                        </a:rPr>
                        <a:t>: </a:t>
                      </a:r>
                      <a:r>
                        <a:rPr kumimoji="0" lang="es-MX" sz="1050" b="1" i="0" u="none" strike="noStrike" cap="none" normalizeH="0" baseline="0" dirty="0" smtClean="0">
                          <a:ln>
                            <a:noFill/>
                          </a:ln>
                          <a:solidFill>
                            <a:schemeClr val="tx1"/>
                          </a:solidFill>
                          <a:effectLst/>
                          <a:latin typeface="Arial" charset="0"/>
                          <a:hlinkClick r:id="rId28" action="ppaction://hlinksldjump"/>
                        </a:rPr>
                        <a:t>PIFI</a:t>
                      </a:r>
                      <a:r>
                        <a:rPr kumimoji="0" lang="es-MX" sz="1050" b="1" i="0" u="none" strike="noStrike" cap="none" normalizeH="0" baseline="0" dirty="0" smtClean="0">
                          <a:ln>
                            <a:noFill/>
                          </a:ln>
                          <a:solidFill>
                            <a:schemeClr val="tx1"/>
                          </a:solidFill>
                          <a:effectLst/>
                          <a:latin typeface="Arial" charset="0"/>
                        </a:rPr>
                        <a:t>, </a:t>
                      </a:r>
                      <a:r>
                        <a:rPr kumimoji="0" lang="es-MX" sz="1050" b="1" i="0" u="none" strike="noStrike" cap="none" normalizeH="0" baseline="0" dirty="0" err="1" smtClean="0">
                          <a:ln>
                            <a:noFill/>
                          </a:ln>
                          <a:solidFill>
                            <a:schemeClr val="tx1"/>
                          </a:solidFill>
                          <a:effectLst/>
                          <a:latin typeface="Arial" charset="0"/>
                          <a:hlinkClick r:id="rId29" action="ppaction://hlinksldjump"/>
                        </a:rPr>
                        <a:t>ProGES</a:t>
                      </a:r>
                      <a:endParaRPr kumimoji="0" lang="es-MX"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sng" strike="noStrike" cap="none" normalizeH="0" baseline="0" dirty="0" smtClean="0">
                          <a:ln>
                            <a:noFill/>
                          </a:ln>
                          <a:solidFill>
                            <a:schemeClr val="tx1"/>
                          </a:solidFill>
                          <a:effectLst/>
                          <a:latin typeface="Arial" charset="0"/>
                        </a:rPr>
                        <a:t>Documentos</a:t>
                      </a:r>
                      <a:r>
                        <a:rPr kumimoji="0" lang="es-MX" sz="1050" b="1" i="0" u="none" strike="noStrike" cap="none" normalizeH="0" baseline="0" dirty="0" smtClean="0">
                          <a:ln>
                            <a:noFill/>
                          </a:ln>
                          <a:solidFill>
                            <a:schemeClr val="tx1"/>
                          </a:solidFill>
                          <a:effectLst/>
                          <a:latin typeface="Arial" charset="0"/>
                        </a:rPr>
                        <a:t>: </a:t>
                      </a:r>
                      <a:r>
                        <a:rPr kumimoji="0" lang="es-MX" sz="1050" b="1" i="0" u="none" strike="noStrike" cap="none" normalizeH="0" baseline="0" dirty="0" smtClean="0">
                          <a:ln>
                            <a:noFill/>
                          </a:ln>
                          <a:solidFill>
                            <a:schemeClr val="tx1"/>
                          </a:solidFill>
                          <a:effectLst/>
                          <a:latin typeface="Arial" charset="0"/>
                          <a:hlinkClick r:id="rId30" action="ppaction://hlinksldjump"/>
                        </a:rPr>
                        <a:t>PIFI</a:t>
                      </a:r>
                      <a:r>
                        <a:rPr kumimoji="0" lang="es-MX" sz="1050" b="1" i="0" u="none" strike="noStrike" cap="none" normalizeH="0" baseline="0" dirty="0" smtClean="0">
                          <a:ln>
                            <a:noFill/>
                          </a:ln>
                          <a:solidFill>
                            <a:schemeClr val="tx1"/>
                          </a:solidFill>
                          <a:effectLst/>
                          <a:latin typeface="Arial" charset="0"/>
                        </a:rPr>
                        <a:t>,  </a:t>
                      </a:r>
                      <a:r>
                        <a:rPr kumimoji="0" lang="es-MX" sz="1050" b="1" i="0" u="none" strike="noStrike" cap="none" normalizeH="0" baseline="0" dirty="0" smtClean="0">
                          <a:ln>
                            <a:noFill/>
                          </a:ln>
                          <a:solidFill>
                            <a:schemeClr val="tx1"/>
                          </a:solidFill>
                          <a:effectLst/>
                          <a:latin typeface="Arial" charset="0"/>
                          <a:hlinkClick r:id="rId31" action="ppaction://hlinksldjump"/>
                        </a:rPr>
                        <a:t>ProGES</a:t>
                      </a:r>
                      <a:r>
                        <a:rPr kumimoji="0" lang="es-ES" sz="1050" b="1" i="0" u="none" strike="noStrike" cap="none" normalizeH="0" baseline="0" dirty="0" smtClean="0">
                          <a:ln>
                            <a:noFill/>
                          </a:ln>
                          <a:solidFill>
                            <a:schemeClr val="tx1"/>
                          </a:solidFill>
                          <a:effectLst/>
                          <a:latin typeface="Arial" charset="0"/>
                        </a:rPr>
                        <a:t> y </a:t>
                      </a:r>
                      <a:r>
                        <a:rPr kumimoji="0" lang="es-ES" sz="1050" b="1" i="0" u="none" strike="noStrike" cap="none" normalizeH="0" baseline="0" dirty="0" smtClean="0">
                          <a:ln>
                            <a:noFill/>
                          </a:ln>
                          <a:solidFill>
                            <a:schemeClr val="tx1"/>
                          </a:solidFill>
                          <a:effectLst/>
                          <a:latin typeface="Arial" charset="0"/>
                          <a:hlinkClick r:id="rId32" action="ppaction://hlinksldjump"/>
                        </a:rPr>
                        <a:t>Proyectos</a:t>
                      </a:r>
                      <a:endParaRPr kumimoji="0" lang="es-ES" sz="105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charset="0"/>
                          <a:hlinkClick r:id="rId33" action="ppaction://hlinksldjump"/>
                        </a:rPr>
                        <a:t>Actualización de la planeación</a:t>
                      </a:r>
                      <a:endParaRPr kumimoji="0" lang="es-ES"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charset="0"/>
                        </a:rPr>
                        <a:t>Documentos: </a:t>
                      </a:r>
                      <a:r>
                        <a:rPr kumimoji="0" lang="es-MX" sz="1050" b="1" i="0" u="none" strike="noStrike" cap="none" normalizeH="0" baseline="0" dirty="0" err="1" smtClean="0">
                          <a:ln>
                            <a:noFill/>
                          </a:ln>
                          <a:solidFill>
                            <a:schemeClr val="tx1"/>
                          </a:solidFill>
                          <a:effectLst/>
                          <a:latin typeface="Arial" charset="0"/>
                          <a:hlinkClick r:id="rId34" action="ppaction://hlinksldjump"/>
                        </a:rPr>
                        <a:t>ProDES</a:t>
                      </a:r>
                      <a:r>
                        <a:rPr kumimoji="0" lang="es-ES" sz="1050" b="1" i="0" u="none" strike="noStrike" cap="none" normalizeH="0" baseline="0" dirty="0" smtClean="0">
                          <a:ln>
                            <a:noFill/>
                          </a:ln>
                          <a:solidFill>
                            <a:schemeClr val="tx1"/>
                          </a:solidFill>
                          <a:effectLst/>
                          <a:latin typeface="Arial" charset="0"/>
                        </a:rPr>
                        <a:t> y </a:t>
                      </a:r>
                      <a:r>
                        <a:rPr kumimoji="0" lang="es-ES" sz="1050" b="1" i="0" u="none" strike="noStrike" cap="none" normalizeH="0" baseline="0" dirty="0" smtClean="0">
                          <a:ln>
                            <a:noFill/>
                          </a:ln>
                          <a:solidFill>
                            <a:schemeClr val="tx1"/>
                          </a:solidFill>
                          <a:effectLst/>
                          <a:latin typeface="Arial" charset="0"/>
                          <a:hlinkClick r:id="rId35" action="ppaction://hlinksldjump"/>
                        </a:rPr>
                        <a:t>Proyecto integral</a:t>
                      </a:r>
                      <a:r>
                        <a:rPr kumimoji="0" lang="es-ES" sz="1050" b="1" i="0" u="none" strike="noStrike" cap="none" normalizeH="0" baseline="0" dirty="0" smtClean="0">
                          <a:ln>
                            <a:noFill/>
                          </a:ln>
                          <a:solidFill>
                            <a:schemeClr val="tx1"/>
                          </a:solidFill>
                          <a:effectLst/>
                          <a:latin typeface="Arial" charset="0"/>
                        </a:rPr>
                        <a:t>.</a:t>
                      </a: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charset="0"/>
                        </a:rPr>
                        <a:t>  </a:t>
                      </a:r>
                      <a:r>
                        <a:rPr kumimoji="0" lang="es-MX" sz="1100" b="1" i="0" u="none" strike="noStrike" cap="none" normalizeH="0" baseline="0" dirty="0" smtClean="0">
                          <a:ln>
                            <a:noFill/>
                          </a:ln>
                          <a:solidFill>
                            <a:schemeClr val="tx1"/>
                          </a:solidFill>
                          <a:effectLst/>
                          <a:latin typeface="Arial" charset="0"/>
                          <a:hlinkClick r:id="rId36" action="ppaction://hlinksldjump"/>
                        </a:rPr>
                        <a:t>Anexos</a:t>
                      </a:r>
                      <a:endParaRPr kumimoji="0" lang="es-ES" sz="600" b="1" i="0" u="none" strike="noStrike" cap="none" normalizeH="0" baseline="0" dirty="0" smtClean="0">
                        <a:ln>
                          <a:noFill/>
                        </a:ln>
                        <a:solidFill>
                          <a:schemeClr val="tx1"/>
                        </a:solidFill>
                        <a:effectLst/>
                        <a:latin typeface="Arial" charset="0"/>
                      </a:endParaRPr>
                    </a:p>
                  </a:txBody>
                  <a:tcPr marL="1800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1750" name="Oval 726">
            <a:hlinkClick r:id="" action="ppaction://hlinkshowjump?jump=lastslideviewed"/>
          </p:cNvPr>
          <p:cNvSpPr>
            <a:spLocks noChangeArrowheads="1"/>
          </p:cNvSpPr>
          <p:nvPr/>
        </p:nvSpPr>
        <p:spPr bwMode="auto">
          <a:xfrm>
            <a:off x="1073150" y="182563"/>
            <a:ext cx="147638" cy="119062"/>
          </a:xfrm>
          <a:prstGeom prst="ellipse">
            <a:avLst/>
          </a:prstGeom>
          <a:solidFill>
            <a:srgbClr val="002774">
              <a:alpha val="3999"/>
            </a:srgbClr>
          </a:solidFill>
          <a:ln w="3175" algn="ctr">
            <a:noFill/>
            <a:round/>
            <a:headEnd/>
            <a:tailEnd/>
          </a:ln>
          <a:effectLst/>
        </p:spPr>
        <p:txBody>
          <a:bodyPr wrap="none" anchor="ctr"/>
          <a:lstStyle/>
          <a:p>
            <a:pPr algn="ctr">
              <a:defRPr/>
            </a:pPr>
            <a:endParaRPr lang="es-ES" sz="1400"/>
          </a:p>
        </p:txBody>
      </p:sp>
      <p:sp>
        <p:nvSpPr>
          <p:cNvPr id="1835" name="Rectangle 811"/>
          <p:cNvSpPr>
            <a:spLocks noChangeArrowheads="1"/>
          </p:cNvSpPr>
          <p:nvPr/>
        </p:nvSpPr>
        <p:spPr bwMode="auto">
          <a:xfrm>
            <a:off x="811212" y="3175"/>
            <a:ext cx="7289179" cy="557213"/>
          </a:xfrm>
          <a:prstGeom prst="rect">
            <a:avLst/>
          </a:prstGeom>
          <a:solidFill>
            <a:srgbClr val="1C9427">
              <a:alpha val="86000"/>
            </a:srgbClr>
          </a:solidFill>
          <a:ln w="9525">
            <a:noFill/>
            <a:miter lim="800000"/>
            <a:headEnd/>
            <a:tailEnd/>
          </a:ln>
        </p:spPr>
        <p:txBody>
          <a:bodyPr wrap="none" lIns="0" tIns="0" rIns="0" bIns="0" anchor="ctr" anchorCtr="1"/>
          <a:lstStyle/>
          <a:p>
            <a:pPr lvl="0" algn="ctr"/>
            <a:r>
              <a:rPr lang="es-MX" sz="1700" b="1" dirty="0" smtClean="0">
                <a:solidFill>
                  <a:schemeClr val="bg1">
                    <a:lumMod val="95000"/>
                  </a:schemeClr>
                </a:solidFill>
              </a:rPr>
              <a:t>Décimo primer proceso </a:t>
            </a:r>
            <a:r>
              <a:rPr lang="es-MX" sz="1700" b="1" dirty="0">
                <a:solidFill>
                  <a:schemeClr val="bg1">
                    <a:lumMod val="95000"/>
                  </a:schemeClr>
                </a:solidFill>
              </a:rPr>
              <a:t>para formular el</a:t>
            </a:r>
          </a:p>
          <a:p>
            <a:pPr lvl="0" algn="ctr"/>
            <a:r>
              <a:rPr lang="es-MX" sz="1700" b="1" dirty="0">
                <a:solidFill>
                  <a:schemeClr val="bg1">
                    <a:lumMod val="95000"/>
                  </a:schemeClr>
                </a:solidFill>
              </a:rPr>
              <a:t>Programa Integral de Fortalecimiento Institucional </a:t>
            </a:r>
            <a:r>
              <a:rPr lang="es-MX" sz="1700" b="1" dirty="0" smtClean="0">
                <a:solidFill>
                  <a:schemeClr val="bg1">
                    <a:lumMod val="95000"/>
                  </a:schemeClr>
                </a:solidFill>
              </a:rPr>
              <a:t>2014-2015</a:t>
            </a:r>
            <a:endParaRPr lang="es-ES" sz="1700" b="1" dirty="0">
              <a:solidFill>
                <a:schemeClr val="bg1">
                  <a:lumMod val="95000"/>
                </a:schemeClr>
              </a:solidFill>
            </a:endParaRPr>
          </a:p>
        </p:txBody>
      </p:sp>
      <p:pic>
        <p:nvPicPr>
          <p:cNvPr id="12" name="11 Imagen"/>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 y="0"/>
            <a:ext cx="811212" cy="565150"/>
          </a:xfrm>
          <a:prstGeom prst="rect">
            <a:avLst/>
          </a:prstGeom>
        </p:spPr>
      </p:pic>
      <p:pic>
        <p:nvPicPr>
          <p:cNvPr id="13" name="12 Imagen"/>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8140588" y="89012"/>
            <a:ext cx="937088" cy="3869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hyperlink" Target="Anexos/Anexo_06.ppsx#-1,7,Diapositiva 7" TargetMode="External"/><Relationship Id="rId3" Type="http://schemas.openxmlformats.org/officeDocument/2006/relationships/slide" Target="slide5.xml"/><Relationship Id="rId7" Type="http://schemas.openxmlformats.org/officeDocument/2006/relationships/slide" Target="slide7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11.xml"/><Relationship Id="rId4" Type="http://schemas.openxmlformats.org/officeDocument/2006/relationships/image" Target="../media/image4.jpeg"/><Relationship Id="rId9" Type="http://schemas.openxmlformats.org/officeDocument/2006/relationships/image" Target="../media/image3.gi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Anexos/Anexo_05_A.pdf" TargetMode="External"/><Relationship Id="rId7" Type="http://schemas.openxmlformats.org/officeDocument/2006/relationships/hyperlink" Target="Anexos/Anexo_06_PD.ppsx"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Anexos/Anexo5.ppsx" TargetMode="External"/><Relationship Id="rId5" Type="http://schemas.openxmlformats.org/officeDocument/2006/relationships/slide" Target="slide88.xml"/><Relationship Id="rId4" Type="http://schemas.openxmlformats.org/officeDocument/2006/relationships/hyperlink" Target="Anexos/Anexo_06.ppsx"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Anexos/Anexo_05_B.pdf" TargetMode="Externa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slide" Target="slide8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3.xml"/><Relationship Id="rId7" Type="http://schemas.openxmlformats.org/officeDocument/2006/relationships/slide" Target="slide20.xml"/><Relationship Id="rId12"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6.xml"/><Relationship Id="rId5" Type="http://schemas.openxmlformats.org/officeDocument/2006/relationships/slide" Target="slide16.xml"/><Relationship Id="rId10" Type="http://schemas.openxmlformats.org/officeDocument/2006/relationships/slide" Target="slide25.xml"/><Relationship Id="rId4" Type="http://schemas.openxmlformats.org/officeDocument/2006/relationships/slide" Target="slide14.xml"/><Relationship Id="rId9" Type="http://schemas.openxmlformats.org/officeDocument/2006/relationships/slide" Target="slide23.xml"/></Relationships>
</file>

<file path=ppt/slides/_rels/slide110.xml.rels><?xml version="1.0" encoding="UTF-8" standalone="yes"?>
<Relationships xmlns="http://schemas.openxmlformats.org/package/2006/relationships"><Relationship Id="rId3" Type="http://schemas.openxmlformats.org/officeDocument/2006/relationships/hyperlink" Target="Anexos/Anexo_07.docx" TargetMode="External"/><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hyperlink" Target="http://www.anuies.mx/servicios/p_anuies/publicaciones/revsup/res101/txt8b.htm" TargetMode="External"/><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slide" Target="slide88.xml"/><Relationship Id="rId4" Type="http://schemas.openxmlformats.org/officeDocument/2006/relationships/hyperlink" Target="Anexos/Anexo_11.xls" TargetMode="External"/></Relationships>
</file>

<file path=ppt/slides/_rels/slide11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hyperlink" Target="Anexos/Anexo_08.xlsx" TargetMode="External"/><Relationship Id="rId2" Type="http://schemas.openxmlformats.org/officeDocument/2006/relationships/notesSlide" Target="../notesSlides/notesSlide112.xml"/><Relationship Id="rId1" Type="http://schemas.openxmlformats.org/officeDocument/2006/relationships/slideLayout" Target="../slideLayouts/slideLayout12.xml"/><Relationship Id="rId5" Type="http://schemas.openxmlformats.org/officeDocument/2006/relationships/hyperlink" Target="Anexos/Anexo_08_C.xlsx" TargetMode="External"/><Relationship Id="rId4" Type="http://schemas.openxmlformats.org/officeDocument/2006/relationships/slide" Target="slide8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6.xml"/><Relationship Id="rId1" Type="http://schemas.openxmlformats.org/officeDocument/2006/relationships/slideLayout" Target="../slideLayouts/slideLayout7.xml"/><Relationship Id="rId5" Type="http://schemas.openxmlformats.org/officeDocument/2006/relationships/slide" Target="slide46.xml"/><Relationship Id="rId4" Type="http://schemas.openxmlformats.org/officeDocument/2006/relationships/slide" Target="slide12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28.xml"/><Relationship Id="rId7" Type="http://schemas.openxmlformats.org/officeDocument/2006/relationships/slide" Target="slide3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 Id="rId9" Type="http://schemas.openxmlformats.org/officeDocument/2006/relationships/image" Target="../media/image3.gif"/></Relationships>
</file>

<file path=ppt/slides/_rels/slide1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9.xml"/><Relationship Id="rId1" Type="http://schemas.openxmlformats.org/officeDocument/2006/relationships/slideLayout" Target="../slideLayouts/slideLayout12.xml"/><Relationship Id="rId4" Type="http://schemas.openxmlformats.org/officeDocument/2006/relationships/slide" Target="slide117.xml"/></Relationships>
</file>

<file path=ppt/slides/_rels/slide1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1.xml"/><Relationship Id="rId1" Type="http://schemas.openxmlformats.org/officeDocument/2006/relationships/slideLayout" Target="../slideLayouts/slideLayout12.xml"/><Relationship Id="rId4" Type="http://schemas.openxmlformats.org/officeDocument/2006/relationships/slide" Target="slide117.xml"/></Relationships>
</file>

<file path=ppt/slides/_rels/slide123.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2.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slide" Target="slide3.xml"/><Relationship Id="rId4" Type="http://schemas.openxmlformats.org/officeDocument/2006/relationships/slide" Target="slide125.xml"/></Relationships>
</file>

<file path=ppt/slides/_rels/slide124.xml.rels><?xml version="1.0" encoding="UTF-8" standalone="yes"?>
<Relationships xmlns="http://schemas.openxmlformats.org/package/2006/relationships"><Relationship Id="rId3" Type="http://schemas.openxmlformats.org/officeDocument/2006/relationships/hyperlink" Target="Anexos/Anexo_13.xlsx" TargetMode="Externa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slide" Target="slide123.xml"/></Relationships>
</file>

<file path=ppt/slides/_rels/slide125.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slide" Target="slide134.xml"/><Relationship Id="rId5" Type="http://schemas.openxmlformats.org/officeDocument/2006/relationships/slide" Target="slide132.xml"/><Relationship Id="rId4" Type="http://schemas.openxmlformats.org/officeDocument/2006/relationships/slide" Target="slide131.xml"/></Relationships>
</file>

<file path=ppt/slides/_rels/slide129.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slide" Target="slide130.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Anexos/Anexo_2B.pdf" TargetMode="External"/><Relationship Id="rId4" Type="http://schemas.openxmlformats.org/officeDocument/2006/relationships/hyperlink" Target="Anexos/Anexo_2A.pdf" TargetMode="External"/></Relationships>
</file>

<file path=ppt/slides/_rels/slide130.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 Target="slide128.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slide" Target="slide135.xml"/></Relationships>
</file>

<file path=ppt/slides/_rels/slide135.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32.xml"/><Relationship Id="rId1" Type="http://schemas.openxmlformats.org/officeDocument/2006/relationships/slideLayout" Target="../slideLayouts/slideLayout12.xml"/><Relationship Id="rId4" Type="http://schemas.openxmlformats.org/officeDocument/2006/relationships/slide" Target="slide136.xml"/></Relationships>
</file>

<file path=ppt/slides/_rels/slide136.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hyperlink" Target="Anexos/Anexo_14.docx"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slide" Target="slide139.xml"/></Relationships>
</file>

<file path=ppt/slides/_rels/slide139.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slide" Target="slide138.xml"/></Relationships>
</file>

<file path=ppt/slides/_rels/slide14.xml.rels><?xml version="1.0" encoding="UTF-8" standalone="yes"?>
<Relationships xmlns="http://schemas.openxmlformats.org/package/2006/relationships"><Relationship Id="rId3" Type="http://schemas.openxmlformats.org/officeDocument/2006/relationships/hyperlink" Target="Anexos/Anexo_3.doc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Anexos/Anexo_03.docx" TargetMode="External"/><Relationship Id="rId4" Type="http://schemas.openxmlformats.org/officeDocument/2006/relationships/slide" Target="slide11.xml"/></Relationships>
</file>

<file path=ppt/slides/_rels/slide1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slide" Target="slide147.xml"/></Relationships>
</file>

<file path=ppt/slides/_rels/slide1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8" Type="http://schemas.openxmlformats.org/officeDocument/2006/relationships/hyperlink" Target="Anexos/Anexo_03.docx" TargetMode="External"/><Relationship Id="rId13" Type="http://schemas.openxmlformats.org/officeDocument/2006/relationships/hyperlink" Target="Anexos/Anexo_5B.pptx" TargetMode="External"/><Relationship Id="rId18" Type="http://schemas.openxmlformats.org/officeDocument/2006/relationships/hyperlink" Target="Anexos/Anexo_10.xlsx" TargetMode="External"/><Relationship Id="rId3" Type="http://schemas.openxmlformats.org/officeDocument/2006/relationships/image" Target="../media/image3.gif"/><Relationship Id="rId21" Type="http://schemas.openxmlformats.org/officeDocument/2006/relationships/hyperlink" Target="Anexos/Anexo_13.xlsx" TargetMode="External"/><Relationship Id="rId7" Type="http://schemas.openxmlformats.org/officeDocument/2006/relationships/hyperlink" Target="Anexos/Anexo_2B.pdf" TargetMode="External"/><Relationship Id="rId12" Type="http://schemas.openxmlformats.org/officeDocument/2006/relationships/hyperlink" Target="Anexos/Anexo_5A.pptx" TargetMode="External"/><Relationship Id="rId17" Type="http://schemas.openxmlformats.org/officeDocument/2006/relationships/hyperlink" Target="Anexos/Anexo_09.docx" TargetMode="External"/><Relationship Id="rId2" Type="http://schemas.openxmlformats.org/officeDocument/2006/relationships/notesSlide" Target="../notesSlides/notesSlide146.xml"/><Relationship Id="rId16" Type="http://schemas.openxmlformats.org/officeDocument/2006/relationships/hyperlink" Target="Anexos/Anexo_08.xlsx" TargetMode="External"/><Relationship Id="rId20" Type="http://schemas.openxmlformats.org/officeDocument/2006/relationships/hyperlink" Target="Anexos/Anexo_12.docx" TargetMode="External"/><Relationship Id="rId1" Type="http://schemas.openxmlformats.org/officeDocument/2006/relationships/slideLayout" Target="../slideLayouts/slideLayout7.xml"/><Relationship Id="rId6" Type="http://schemas.openxmlformats.org/officeDocument/2006/relationships/hyperlink" Target="Anexos/Anexo_2A.pdf" TargetMode="External"/><Relationship Id="rId11" Type="http://schemas.openxmlformats.org/officeDocument/2006/relationships/hyperlink" Target="Anexos/Anexo_IVB.pdf" TargetMode="External"/><Relationship Id="rId5" Type="http://schemas.openxmlformats.org/officeDocument/2006/relationships/hyperlink" Target="Anexos/Anexo1.pdf" TargetMode="External"/><Relationship Id="rId15" Type="http://schemas.openxmlformats.org/officeDocument/2006/relationships/hyperlink" Target="Anexos/Anexo_07.docx" TargetMode="External"/><Relationship Id="rId10" Type="http://schemas.openxmlformats.org/officeDocument/2006/relationships/hyperlink" Target="Anexos/Anexo_IVA.pdf" TargetMode="External"/><Relationship Id="rId19" Type="http://schemas.openxmlformats.org/officeDocument/2006/relationships/hyperlink" Target="Anexos/Anexo_11.xls" TargetMode="External"/><Relationship Id="rId4" Type="http://schemas.openxmlformats.org/officeDocument/2006/relationships/slide" Target="slide150.xml"/><Relationship Id="rId9" Type="http://schemas.openxmlformats.org/officeDocument/2006/relationships/hyperlink" Target="Anexos/Anexo3.doc" TargetMode="External"/><Relationship Id="rId14" Type="http://schemas.openxmlformats.org/officeDocument/2006/relationships/hyperlink" Target="Anexos/Anexo_06.ppsx" TargetMode="External"/><Relationship Id="rId22" Type="http://schemas.openxmlformats.org/officeDocument/2006/relationships/hyperlink" Target="Anexos/Anexo_14.xlsx"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47.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slide" Target="slide155.xml"/></Relationships>
</file>

<file path=ppt/slides/_rels/slide151.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slide" Target="slide155.xml"/></Relationships>
</file>

<file path=ppt/slides/_rels/slide152.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slide" Target="slide155.xml"/></Relationships>
</file>

<file path=ppt/slides/_rels/slide153.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slide" Target="slide155.xml"/></Relationships>
</file>

<file path=ppt/slides/_rels/slide154.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5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slide" Target="slide155.xml"/></Relationships>
</file>

<file path=ppt/slides/_rels/slide155.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52.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slide" Target="slide155.xml"/></Relationships>
</file>

<file path=ppt/slides/_rels/slide16.xml.rels><?xml version="1.0" encoding="UTF-8" standalone="yes"?>
<Relationships xmlns="http://schemas.openxmlformats.org/package/2006/relationships"><Relationship Id="rId3" Type="http://schemas.openxmlformats.org/officeDocument/2006/relationships/hyperlink" Target="Anexos/Anexo_4A.pdf" TargetMode="External"/><Relationship Id="rId7" Type="http://schemas.openxmlformats.org/officeDocument/2006/relationships/hyperlink" Target="Anexos/Anexo_IVB.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Anexos/Anexo_IVA.pdf" TargetMode="External"/><Relationship Id="rId5" Type="http://schemas.openxmlformats.org/officeDocument/2006/relationships/slide" Target="slide11.xml"/><Relationship Id="rId4" Type="http://schemas.openxmlformats.org/officeDocument/2006/relationships/hyperlink" Target="Anexos/Anexo_4B.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Anexos/Anexo_4A.pdf" TargetMode="External"/><Relationship Id="rId7" Type="http://schemas.openxmlformats.org/officeDocument/2006/relationships/hyperlink" Target="Anexos/Anexo_IVB.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Anexos/Anexo_IVA.pdf" TargetMode="External"/><Relationship Id="rId5" Type="http://schemas.openxmlformats.org/officeDocument/2006/relationships/slide" Target="slide16.xml"/><Relationship Id="rId4" Type="http://schemas.openxmlformats.org/officeDocument/2006/relationships/hyperlink" Target="Anexos/Anexo_4B.pdf"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Anexos/Anexo_5_A.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Anexos/Anexo_06.ppsx" TargetMode="External"/><Relationship Id="rId5" Type="http://schemas.openxmlformats.org/officeDocument/2006/relationships/slide" Target="slide12.xml"/><Relationship Id="rId4" Type="http://schemas.openxmlformats.org/officeDocument/2006/relationships/hyperlink" Target="Anexos/Anexo_6.pps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Anexos/Anexo_5_B.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hyperlink" Target="http://pifi.sep.gob.m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150.xml"/><Relationship Id="rId4" Type="http://schemas.openxmlformats.org/officeDocument/2006/relationships/hyperlink" Target="mailto:julieta.nishisawa@sep.gob.mx"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Anexos/Anexo_5_A.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hyperlink" Target="Anexos/Anexo_5_B.pdf"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Anexos/Anexo_7.docx"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Anexos/Anexo_07.doc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Anexos/Anexo_8.xlsx"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Anexos/Anexo_08_A.xlsx" TargetMode="External"/><Relationship Id="rId4" Type="http://schemas.openxmlformats.org/officeDocument/2006/relationships/slide" Target="slide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1.xml"/><Relationship Id="rId7" Type="http://schemas.openxmlformats.org/officeDocument/2006/relationships/slide" Target="slide48.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45.xml"/><Relationship Id="rId10" Type="http://schemas.openxmlformats.org/officeDocument/2006/relationships/image" Target="../media/image3.gif"/><Relationship Id="rId4" Type="http://schemas.openxmlformats.org/officeDocument/2006/relationships/slide" Target="slide43.xml"/><Relationship Id="rId9" Type="http://schemas.openxmlformats.org/officeDocument/2006/relationships/slide" Target="slide51.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Anexos/Anexo_09.docx"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4.xml.rels><?xml version="1.0" encoding="UTF-8" standalone="yes"?>
<Relationships xmlns="http://schemas.openxmlformats.org/package/2006/relationships"><Relationship Id="rId3" Type="http://schemas.openxmlformats.org/officeDocument/2006/relationships/hyperlink" Target="Anexos/Anexo_10.xlsx"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anuies.mx/servicios/p_anuies/publicaciones/revsup/res101/txt8b.htm"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Anexos/Revista101_S3A4ES.pdf" TargetMode="External"/><Relationship Id="rId4" Type="http://schemas.openxmlformats.org/officeDocument/2006/relationships/slide" Target="slide40.xml"/></Relationships>
</file>

<file path=ppt/slides/_rels/slide47.xml.rels><?xml version="1.0" encoding="UTF-8" standalone="yes"?>
<Relationships xmlns="http://schemas.openxmlformats.org/package/2006/relationships"><Relationship Id="rId3" Type="http://schemas.openxmlformats.org/officeDocument/2006/relationships/hyperlink" Target="Anexos/Anexo_10.xlsx"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Anexos/Anexo_11.xls" TargetMode="External"/></Relationships>
</file>

<file path=ppt/slides/_rels/slide4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Anexos/Anexo_12.docx"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Anexos/Anexo_08.xlsx"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hyperlink" Target="Anexos/Anexo_08_B.xlsx" TargetMode="External"/><Relationship Id="rId4" Type="http://schemas.openxmlformats.org/officeDocument/2006/relationships/slide" Target="slide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slide" Target="slide57.xml"/><Relationship Id="rId4" Type="http://schemas.openxmlformats.org/officeDocument/2006/relationships/slide" Target="slide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slide" Target="slide54.xml"/></Relationships>
</file>

<file path=ppt/slides/_rels/slide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slide" Target="slide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slide" Target="slide62.xml"/><Relationship Id="rId4" Type="http://schemas.openxmlformats.org/officeDocument/2006/relationships/image" Target="../media/image3.g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slide" Target="slide60.xml"/></Relationships>
</file>

<file path=ppt/slides/_rels/slide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slide" Target="slide60.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7" Type="http://schemas.openxmlformats.org/officeDocument/2006/relationships/image" Target="../media/image3.gif"/><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slide" Target="slide67.xml"/><Relationship Id="rId4" Type="http://schemas.openxmlformats.org/officeDocument/2006/relationships/slide" Target="slide79.xml"/></Relationships>
</file>

<file path=ppt/slides/_rels/slide66.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Anexos/Anexo_13.xls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slide" Target="slide65.xml"/></Relationships>
</file>

<file path=ppt/slides/_rels/slide6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153.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slide" Target="slide71.xml"/><Relationship Id="rId5" Type="http://schemas.openxmlformats.org/officeDocument/2006/relationships/slide" Target="slide151.xml"/><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hyperlink" Target="Anexos/Anexo_09.docx" TargetMode="External"/><Relationship Id="rId3" Type="http://schemas.openxmlformats.org/officeDocument/2006/relationships/slide" Target="slide77.xml"/><Relationship Id="rId7" Type="http://schemas.openxmlformats.org/officeDocument/2006/relationships/slide" Target="slide85.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slide" Target="slide82.xml"/><Relationship Id="rId5" Type="http://schemas.openxmlformats.org/officeDocument/2006/relationships/slide" Target="slide79.xml"/><Relationship Id="rId4" Type="http://schemas.openxmlformats.org/officeDocument/2006/relationships/slide" Target="slide78.xml"/><Relationship Id="rId9" Type="http://schemas.openxmlformats.org/officeDocument/2006/relationships/image" Target="../media/image3.gif"/></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4.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slide" Target="slide86.xml"/><Relationship Id="rId4" Type="http://schemas.openxmlformats.org/officeDocument/2006/relationships/slide" Target="slide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slide" Target="slide72.xml"/></Relationships>
</file>

<file path=ppt/slides/_rels/slide83.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slide" Target="slide72.xml"/></Relationships>
</file>

<file path=ppt/slides/_rels/slide86.xml.rels><?xml version="1.0" encoding="UTF-8" standalone="yes"?>
<Relationships xmlns="http://schemas.openxmlformats.org/package/2006/relationships"><Relationship Id="rId3" Type="http://schemas.openxmlformats.org/officeDocument/2006/relationships/hyperlink" Target="../Desktop/Anexo%20IV.xl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hyperlink" Target="Anexos/Anexo_09.docx" TargetMode="External"/></Relationships>
</file>

<file path=ppt/slides/_rels/slide87.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image" Target="../media/image3.gif"/><Relationship Id="rId3" Type="http://schemas.openxmlformats.org/officeDocument/2006/relationships/slide" Target="slide13.xml"/><Relationship Id="rId7" Type="http://schemas.openxmlformats.org/officeDocument/2006/relationships/slide" Target="slide95.xml"/><Relationship Id="rId12" Type="http://schemas.openxmlformats.org/officeDocument/2006/relationships/slide" Target="slide102.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slide" Target="slide92.xml"/><Relationship Id="rId11" Type="http://schemas.openxmlformats.org/officeDocument/2006/relationships/slide" Target="slide101.xml"/><Relationship Id="rId5" Type="http://schemas.openxmlformats.org/officeDocument/2006/relationships/slide" Target="slide90.xml"/><Relationship Id="rId10" Type="http://schemas.openxmlformats.org/officeDocument/2006/relationships/slide" Target="slide99.xml"/><Relationship Id="rId4" Type="http://schemas.openxmlformats.org/officeDocument/2006/relationships/slide" Target="slide89.xml"/><Relationship Id="rId9" Type="http://schemas.openxmlformats.org/officeDocument/2006/relationships/slide" Target="slide98.xml"/></Relationships>
</file>

<file path=ppt/slides/_rels/slide88.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104.xml"/><Relationship Id="rId7" Type="http://schemas.openxmlformats.org/officeDocument/2006/relationships/slide" Target="slide111.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slide" Target="slide107.xml"/><Relationship Id="rId4" Type="http://schemas.openxmlformats.org/officeDocument/2006/relationships/slide" Target="slide105.xml"/><Relationship Id="rId9" Type="http://schemas.openxmlformats.org/officeDocument/2006/relationships/image" Target="../media/image3.gif"/></Relationships>
</file>

<file path=ppt/slides/_rels/slide89.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Anexos/Anexo_2B.pdf" TargetMode="External"/><Relationship Id="rId4" Type="http://schemas.openxmlformats.org/officeDocument/2006/relationships/hyperlink" Target="Anexos/Anexo_2A.pdf"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90.xml.rels><?xml version="1.0" encoding="UTF-8" standalone="yes"?>
<Relationships xmlns="http://schemas.openxmlformats.org/package/2006/relationships"><Relationship Id="rId3" Type="http://schemas.openxmlformats.org/officeDocument/2006/relationships/hyperlink" Target="Anexos/Anexo_03.docx" TargetMode="Externa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slide" Target="slide8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Anexos/Anexo_4A.pdf" TargetMode="External"/><Relationship Id="rId7" Type="http://schemas.openxmlformats.org/officeDocument/2006/relationships/hyperlink" Target="Anexos/Anexo_IVB.pdf"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hyperlink" Target="Anexos/Anexo_IVA.pdf" TargetMode="External"/><Relationship Id="rId5" Type="http://schemas.openxmlformats.org/officeDocument/2006/relationships/slide" Target="slide87.xml"/><Relationship Id="rId4" Type="http://schemas.openxmlformats.org/officeDocument/2006/relationships/hyperlink" Target="Anexos/Anexo_4B.pdf"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hyperlink" Target="Anexos/Anexo_IVB.pdf" TargetMode="External"/><Relationship Id="rId3" Type="http://schemas.openxmlformats.org/officeDocument/2006/relationships/hyperlink" Target="Anexos/Anexo_04A.pdf" TargetMode="External"/><Relationship Id="rId7" Type="http://schemas.openxmlformats.org/officeDocument/2006/relationships/hyperlink" Target="Anexos/Anexo_IVA.pdf" TargetMode="External"/><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hyperlink" Target="Anexos/Anexo3.doc" TargetMode="External"/><Relationship Id="rId5" Type="http://schemas.openxmlformats.org/officeDocument/2006/relationships/slide" Target="slide92.xml"/><Relationship Id="rId4" Type="http://schemas.openxmlformats.org/officeDocument/2006/relationships/hyperlink" Target="Anexos/Anexo_04B.pdf" TargetMode="External"/></Relationships>
</file>

<file path=ppt/slides/_rels/slide95.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8"/>
          <p:cNvSpPr>
            <a:spLocks noChangeArrowheads="1"/>
          </p:cNvSpPr>
          <p:nvPr/>
        </p:nvSpPr>
        <p:spPr bwMode="auto">
          <a:xfrm>
            <a:off x="2255838" y="0"/>
            <a:ext cx="6910387" cy="1514475"/>
          </a:xfrm>
          <a:prstGeom prst="rect">
            <a:avLst/>
          </a:prstGeom>
          <a:solidFill>
            <a:srgbClr val="009900"/>
          </a:solidFill>
          <a:ln w="38100" algn="ctr">
            <a:noFill/>
            <a:miter lim="800000"/>
            <a:headEnd/>
            <a:tailEnd/>
          </a:ln>
        </p:spPr>
        <p:txBody>
          <a:bodyPr wrap="none" anchor="ctr"/>
          <a:lstStyle/>
          <a:p>
            <a:pPr algn="ctr"/>
            <a:endParaRPr lang="es-ES_tradnl" sz="1400"/>
          </a:p>
        </p:txBody>
      </p:sp>
      <p:sp>
        <p:nvSpPr>
          <p:cNvPr id="10" name="Rectangle 29"/>
          <p:cNvSpPr>
            <a:spLocks noChangeArrowheads="1"/>
          </p:cNvSpPr>
          <p:nvPr/>
        </p:nvSpPr>
        <p:spPr bwMode="auto">
          <a:xfrm>
            <a:off x="-14288" y="1509713"/>
            <a:ext cx="2266951" cy="5362575"/>
          </a:xfrm>
          <a:prstGeom prst="rect">
            <a:avLst/>
          </a:prstGeom>
          <a:solidFill>
            <a:srgbClr val="FF0000"/>
          </a:solidFill>
          <a:ln w="38100" algn="ctr">
            <a:noFill/>
            <a:miter lim="800000"/>
            <a:headEnd/>
            <a:tailEnd/>
          </a:ln>
        </p:spPr>
        <p:txBody>
          <a:bodyPr wrap="none" anchor="ctr"/>
          <a:lstStyle/>
          <a:p>
            <a:pPr algn="ctr"/>
            <a:endParaRPr lang="es-ES_tradnl" sz="140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7" y="1"/>
            <a:ext cx="2274295" cy="1509712"/>
          </a:xfrm>
          <a:prstGeom prst="rect">
            <a:avLst/>
          </a:prstGeom>
        </p:spPr>
      </p:pic>
      <p:sp>
        <p:nvSpPr>
          <p:cNvPr id="12" name="Text Box 4">
            <a:hlinkClick r:id="" action="ppaction://hlinkshowjump?jump=nextslide"/>
          </p:cNvPr>
          <p:cNvSpPr txBox="1">
            <a:spLocks noChangeArrowheads="1"/>
          </p:cNvSpPr>
          <p:nvPr/>
        </p:nvSpPr>
        <p:spPr bwMode="auto">
          <a:xfrm>
            <a:off x="3073400" y="2171700"/>
            <a:ext cx="5232400" cy="380104"/>
          </a:xfrm>
          <a:prstGeom prst="rect">
            <a:avLst/>
          </a:prstGeom>
          <a:noFill/>
          <a:ln w="3175" algn="ctr">
            <a:noFill/>
            <a:miter lim="800000"/>
            <a:headEnd/>
            <a:tailEnd/>
          </a:ln>
        </p:spPr>
        <p:txBody>
          <a:bodyPr>
            <a:spAutoFit/>
          </a:bodyPr>
          <a:lstStyle/>
          <a:p>
            <a:pPr algn="ctr">
              <a:lnSpc>
                <a:spcPct val="85000"/>
              </a:lnSpc>
              <a:tabLst>
                <a:tab pos="180975" algn="l"/>
                <a:tab pos="447675" algn="l"/>
              </a:tabLst>
            </a:pPr>
            <a:r>
              <a:rPr lang="es-MX" sz="1100" b="1" dirty="0">
                <a:solidFill>
                  <a:schemeClr val="bg2"/>
                </a:solidFill>
                <a:latin typeface="Arial Narrow" pitchFamily="34" charset="0"/>
              </a:rPr>
              <a:t>PROGRAMA INTEGRAL DE FORTALECIMIENTO INSTITUCIONAL</a:t>
            </a:r>
          </a:p>
          <a:p>
            <a:pPr algn="ctr">
              <a:lnSpc>
                <a:spcPct val="85000"/>
              </a:lnSpc>
              <a:tabLst>
                <a:tab pos="180975" algn="l"/>
                <a:tab pos="447675" algn="l"/>
              </a:tabLst>
            </a:pPr>
            <a:r>
              <a:rPr lang="es-MX" sz="1100" b="1" i="1" dirty="0">
                <a:solidFill>
                  <a:schemeClr val="bg2"/>
                </a:solidFill>
                <a:latin typeface="Arial Narrow" pitchFamily="34" charset="0"/>
              </a:rPr>
              <a:t>Por la mejora y el aseguramiento de la calidad de la educación superior</a:t>
            </a:r>
            <a:endParaRPr lang="es-ES" sz="1100" b="1" i="1" dirty="0">
              <a:solidFill>
                <a:schemeClr val="bg2"/>
              </a:solidFill>
              <a:latin typeface="Arial Narrow" pitchFamily="34" charset="0"/>
            </a:endParaRPr>
          </a:p>
        </p:txBody>
      </p:sp>
      <p:sp>
        <p:nvSpPr>
          <p:cNvPr id="13" name="Text Box 5">
            <a:hlinkClick r:id="rId4" action="ppaction://hlinksldjump"/>
          </p:cNvPr>
          <p:cNvSpPr txBox="1">
            <a:spLocks noChangeArrowheads="1"/>
          </p:cNvSpPr>
          <p:nvPr/>
        </p:nvSpPr>
        <p:spPr bwMode="auto">
          <a:xfrm>
            <a:off x="2681288" y="2940050"/>
            <a:ext cx="6061075" cy="1988237"/>
          </a:xfrm>
          <a:prstGeom prst="rect">
            <a:avLst/>
          </a:prstGeom>
          <a:noFill/>
          <a:ln w="9525">
            <a:noFill/>
            <a:miter lim="800000"/>
            <a:headEnd/>
            <a:tailEnd/>
          </a:ln>
        </p:spPr>
        <p:txBody>
          <a:bodyPr>
            <a:spAutoFit/>
          </a:bodyPr>
          <a:lstStyle/>
          <a:p>
            <a:pPr algn="ctr">
              <a:spcBef>
                <a:spcPct val="30000"/>
              </a:spcBef>
            </a:pPr>
            <a:r>
              <a:rPr lang="es-MX" sz="2000" b="1" dirty="0">
                <a:solidFill>
                  <a:schemeClr val="bg2"/>
                </a:solidFill>
                <a:latin typeface="Tahoma" pitchFamily="34" charset="0"/>
              </a:rPr>
              <a:t>Guía para actualizar el</a:t>
            </a:r>
          </a:p>
          <a:p>
            <a:pPr algn="ctr">
              <a:spcBef>
                <a:spcPct val="30000"/>
              </a:spcBef>
            </a:pPr>
            <a:r>
              <a:rPr lang="es-MX" sz="2000" b="1" dirty="0">
                <a:solidFill>
                  <a:schemeClr val="bg2"/>
                </a:solidFill>
                <a:latin typeface="Tahoma" pitchFamily="34" charset="0"/>
              </a:rPr>
              <a:t>Programa Integral de Fortalecimiento Institucional </a:t>
            </a:r>
          </a:p>
          <a:p>
            <a:pPr algn="ctr">
              <a:spcBef>
                <a:spcPct val="30000"/>
              </a:spcBef>
            </a:pPr>
            <a:endParaRPr lang="es-MX" sz="2000" dirty="0">
              <a:solidFill>
                <a:schemeClr val="bg2"/>
              </a:solidFill>
              <a:latin typeface="Tahoma" pitchFamily="34" charset="0"/>
            </a:endParaRPr>
          </a:p>
          <a:p>
            <a:pPr algn="ctr">
              <a:spcBef>
                <a:spcPct val="30000"/>
              </a:spcBef>
            </a:pPr>
            <a:r>
              <a:rPr lang="es-MX" sz="2400" b="1" dirty="0" smtClean="0">
                <a:solidFill>
                  <a:schemeClr val="bg2"/>
                </a:solidFill>
                <a:latin typeface="Tahoma" pitchFamily="34" charset="0"/>
              </a:rPr>
              <a:t>PIFI 2014-2015</a:t>
            </a:r>
            <a:endParaRPr lang="es-ES" sz="2400" b="1" dirty="0">
              <a:solidFill>
                <a:schemeClr val="bg2"/>
              </a:solidFill>
              <a:latin typeface="Tahoma" pitchFamily="34" charset="0"/>
            </a:endParaRPr>
          </a:p>
        </p:txBody>
      </p:sp>
      <p:sp>
        <p:nvSpPr>
          <p:cNvPr id="14" name="Text Box 7"/>
          <p:cNvSpPr txBox="1">
            <a:spLocks noChangeArrowheads="1"/>
          </p:cNvSpPr>
          <p:nvPr/>
        </p:nvSpPr>
        <p:spPr bwMode="auto">
          <a:xfrm>
            <a:off x="6911975" y="6092825"/>
            <a:ext cx="2049463" cy="304800"/>
          </a:xfrm>
          <a:prstGeom prst="rect">
            <a:avLst/>
          </a:prstGeom>
          <a:noFill/>
          <a:ln w="3175" algn="ctr">
            <a:noFill/>
            <a:miter lim="800000"/>
            <a:headEnd/>
            <a:tailEnd/>
          </a:ln>
        </p:spPr>
        <p:txBody>
          <a:bodyPr>
            <a:spAutoFit/>
          </a:bodyPr>
          <a:lstStyle/>
          <a:p>
            <a:pPr algn="r">
              <a:spcBef>
                <a:spcPct val="50000"/>
              </a:spcBef>
              <a:tabLst>
                <a:tab pos="180975" algn="l"/>
                <a:tab pos="447675" algn="l"/>
              </a:tabLst>
            </a:pPr>
            <a:r>
              <a:rPr lang="es-ES" sz="1400" b="1" dirty="0" smtClean="0">
                <a:solidFill>
                  <a:schemeClr val="bg2"/>
                </a:solidFill>
              </a:rPr>
              <a:t>Febrero 2014</a:t>
            </a:r>
            <a:endParaRPr lang="es-ES" sz="1400" b="1" dirty="0">
              <a:solidFill>
                <a:schemeClr val="bg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697">
            <a:hlinkClick r:id="rId3" action="ppaction://hlinksldjump"/>
          </p:cNvPr>
          <p:cNvSpPr>
            <a:spLocks noChangeArrowheads="1"/>
          </p:cNvSpPr>
          <p:nvPr/>
        </p:nvSpPr>
        <p:spPr bwMode="auto">
          <a:xfrm rot="-5400000">
            <a:off x="-499268" y="2410618"/>
            <a:ext cx="1803400" cy="671513"/>
          </a:xfrm>
          <a:prstGeom prst="rect">
            <a:avLst/>
          </a:prstGeom>
          <a:noFill/>
          <a:ln w="9525">
            <a:noFill/>
            <a:miter lim="800000"/>
            <a:headEnd/>
            <a:tailEnd/>
          </a:ln>
        </p:spPr>
        <p:txBody>
          <a:bodyPr wrap="none" anchor="ctr"/>
          <a:lstStyle/>
          <a:p>
            <a:pPr algn="ctr"/>
            <a:endParaRPr lang="es-ES_tradnl" sz="1400"/>
          </a:p>
        </p:txBody>
      </p:sp>
      <p:sp>
        <p:nvSpPr>
          <p:cNvPr id="12291" name="Text Box 10706"/>
          <p:cNvSpPr txBox="1">
            <a:spLocks noChangeArrowheads="1"/>
          </p:cNvSpPr>
          <p:nvPr/>
        </p:nvSpPr>
        <p:spPr bwMode="auto">
          <a:xfrm>
            <a:off x="1547813" y="1854200"/>
            <a:ext cx="2519362" cy="320675"/>
          </a:xfrm>
          <a:prstGeom prst="rect">
            <a:avLst/>
          </a:prstGeom>
          <a:noFill/>
          <a:ln w="9525" algn="ctr">
            <a:noFill/>
            <a:miter lim="800000"/>
            <a:headEnd/>
            <a:tailEnd/>
          </a:ln>
        </p:spPr>
        <p:txBody>
          <a:bodyPr>
            <a:spAutoFit/>
          </a:bodyPr>
          <a:lstStyle/>
          <a:p>
            <a:pPr algn="ctr">
              <a:spcBef>
                <a:spcPct val="50000"/>
              </a:spcBef>
            </a:pPr>
            <a:r>
              <a:rPr lang="es-MX" sz="1500" b="1">
                <a:solidFill>
                  <a:srgbClr val="FFFFFF"/>
                </a:solidFill>
              </a:rPr>
              <a:t>Ámbito institucional</a:t>
            </a:r>
            <a:endParaRPr lang="es-ES" sz="1500" b="1">
              <a:solidFill>
                <a:srgbClr val="FFFFFF"/>
              </a:solidFill>
            </a:endParaRPr>
          </a:p>
        </p:txBody>
      </p:sp>
      <p:sp>
        <p:nvSpPr>
          <p:cNvPr id="12292" name="Text Box 10707"/>
          <p:cNvSpPr txBox="1">
            <a:spLocks noChangeArrowheads="1"/>
          </p:cNvSpPr>
          <p:nvPr/>
        </p:nvSpPr>
        <p:spPr bwMode="auto">
          <a:xfrm>
            <a:off x="5651500" y="1827213"/>
            <a:ext cx="2519363" cy="320675"/>
          </a:xfrm>
          <a:prstGeom prst="rect">
            <a:avLst/>
          </a:prstGeom>
          <a:noFill/>
          <a:ln w="9525" algn="ctr">
            <a:noFill/>
            <a:miter lim="800000"/>
            <a:headEnd/>
            <a:tailEnd/>
          </a:ln>
        </p:spPr>
        <p:txBody>
          <a:bodyPr>
            <a:spAutoFit/>
          </a:bodyPr>
          <a:lstStyle/>
          <a:p>
            <a:pPr algn="ctr">
              <a:spcBef>
                <a:spcPct val="50000"/>
              </a:spcBef>
            </a:pPr>
            <a:r>
              <a:rPr lang="es-MX" sz="1500" b="1">
                <a:solidFill>
                  <a:srgbClr val="FFFFFF"/>
                </a:solidFill>
              </a:rPr>
              <a:t>Ámbito de las DES</a:t>
            </a:r>
            <a:endParaRPr lang="es-ES" sz="1500" b="1">
              <a:solidFill>
                <a:srgbClr val="FFFFFF"/>
              </a:solidFill>
            </a:endParaRPr>
          </a:p>
        </p:txBody>
      </p:sp>
      <p:sp>
        <p:nvSpPr>
          <p:cNvPr id="12293" name="Rectangle 10681"/>
          <p:cNvSpPr>
            <a:spLocks noChangeArrowheads="1"/>
          </p:cNvSpPr>
          <p:nvPr/>
        </p:nvSpPr>
        <p:spPr bwMode="auto">
          <a:xfrm>
            <a:off x="5364163" y="2592388"/>
            <a:ext cx="215900" cy="11430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4" name="Rectangle 10682"/>
          <p:cNvSpPr>
            <a:spLocks noChangeArrowheads="1"/>
          </p:cNvSpPr>
          <p:nvPr/>
        </p:nvSpPr>
        <p:spPr bwMode="auto">
          <a:xfrm>
            <a:off x="5003800" y="3567113"/>
            <a:ext cx="215900" cy="11430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5" name="Rectangle 10683"/>
          <p:cNvSpPr>
            <a:spLocks noChangeArrowheads="1"/>
          </p:cNvSpPr>
          <p:nvPr/>
        </p:nvSpPr>
        <p:spPr bwMode="auto">
          <a:xfrm>
            <a:off x="5003800" y="3683000"/>
            <a:ext cx="215900" cy="112713"/>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6" name="Rectangle 10684"/>
          <p:cNvSpPr>
            <a:spLocks noChangeArrowheads="1"/>
          </p:cNvSpPr>
          <p:nvPr/>
        </p:nvSpPr>
        <p:spPr bwMode="auto">
          <a:xfrm>
            <a:off x="9001125" y="1906588"/>
            <a:ext cx="142875" cy="4964112"/>
          </a:xfrm>
          <a:prstGeom prst="rect">
            <a:avLst/>
          </a:prstGeom>
          <a:solidFill>
            <a:srgbClr val="336699">
              <a:alpha val="50195"/>
            </a:srgbClr>
          </a:solidFill>
          <a:ln w="28575">
            <a:noFill/>
            <a:miter lim="800000"/>
            <a:headEnd/>
            <a:tailEnd/>
          </a:ln>
        </p:spPr>
        <p:txBody>
          <a:bodyPr lIns="126000" tIns="0" rIns="0" bIns="0"/>
          <a:lstStyle/>
          <a:p>
            <a:pPr algn="just">
              <a:lnSpc>
                <a:spcPct val="95000"/>
              </a:lnSpc>
              <a:spcBef>
                <a:spcPct val="15000"/>
              </a:spcBef>
              <a:buFont typeface="Wingdings" pitchFamily="2" charset="2"/>
              <a:buNone/>
            </a:pPr>
            <a:endParaRPr lang="es-MX" sz="1600" b="1">
              <a:solidFill>
                <a:srgbClr val="FFFFFF"/>
              </a:solidFill>
            </a:endParaRPr>
          </a:p>
        </p:txBody>
      </p:sp>
      <p:sp>
        <p:nvSpPr>
          <p:cNvPr id="12297" name="Rectangle 10685"/>
          <p:cNvSpPr>
            <a:spLocks noChangeArrowheads="1"/>
          </p:cNvSpPr>
          <p:nvPr/>
        </p:nvSpPr>
        <p:spPr bwMode="auto">
          <a:xfrm>
            <a:off x="2413000" y="6021388"/>
            <a:ext cx="287338" cy="173037"/>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8" name="Rectangle 10686"/>
          <p:cNvSpPr>
            <a:spLocks noChangeArrowheads="1"/>
          </p:cNvSpPr>
          <p:nvPr/>
        </p:nvSpPr>
        <p:spPr bwMode="auto">
          <a:xfrm>
            <a:off x="1619250" y="4084638"/>
            <a:ext cx="288925" cy="17145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299" name="Rectangle 10687" descr="Vaquero"/>
          <p:cNvSpPr>
            <a:spLocks noChangeArrowheads="1"/>
          </p:cNvSpPr>
          <p:nvPr/>
        </p:nvSpPr>
        <p:spPr bwMode="auto">
          <a:xfrm>
            <a:off x="4727575" y="1905000"/>
            <a:ext cx="4416425" cy="4962525"/>
          </a:xfrm>
          <a:prstGeom prst="rect">
            <a:avLst/>
          </a:prstGeom>
          <a:blipFill dpi="0" rotWithShape="1">
            <a:blip r:embed="rId4" cstate="print"/>
            <a:srcRect/>
            <a:tile tx="0" ty="0" sx="100000" sy="100000" flip="none" algn="tl"/>
          </a:blipFill>
          <a:ln w="9525">
            <a:noFill/>
            <a:miter lim="800000"/>
            <a:headEnd/>
            <a:tailEnd/>
          </a:ln>
        </p:spPr>
        <p:txBody>
          <a:bodyPr wrap="none" anchor="ctr"/>
          <a:lstStyle/>
          <a:p>
            <a:pPr algn="ctr"/>
            <a:endParaRPr lang="es-ES_tradnl" sz="1400"/>
          </a:p>
        </p:txBody>
      </p:sp>
      <p:sp>
        <p:nvSpPr>
          <p:cNvPr id="12300" name="AutoShape 10691"/>
          <p:cNvSpPr>
            <a:spLocks noChangeArrowheads="1"/>
          </p:cNvSpPr>
          <p:nvPr/>
        </p:nvSpPr>
        <p:spPr bwMode="auto">
          <a:xfrm>
            <a:off x="5316538" y="2100263"/>
            <a:ext cx="3216275" cy="862012"/>
          </a:xfrm>
          <a:prstGeom prst="roundRect">
            <a:avLst>
              <a:gd name="adj" fmla="val 16667"/>
            </a:avLst>
          </a:prstGeom>
          <a:gradFill rotWithShape="1">
            <a:gsLst>
              <a:gs pos="0">
                <a:srgbClr val="66CCFF"/>
              </a:gs>
              <a:gs pos="50000">
                <a:srgbClr val="FFFFFF"/>
              </a:gs>
              <a:gs pos="100000">
                <a:srgbClr val="66CCFF"/>
              </a:gs>
            </a:gsLst>
            <a:lin ang="5400000" scaled="1"/>
          </a:gradFill>
          <a:ln w="9525">
            <a:solidFill>
              <a:schemeClr val="tx1"/>
            </a:solidFill>
            <a:round/>
            <a:headEnd/>
            <a:tailEnd/>
          </a:ln>
        </p:spPr>
        <p:txBody>
          <a:bodyPr anchor="ctr">
            <a:spAutoFit/>
          </a:bodyPr>
          <a:lstStyle/>
          <a:p>
            <a:pPr algn="ctr"/>
            <a:r>
              <a:rPr lang="es-ES" sz="1500" b="1" dirty="0" smtClean="0"/>
              <a:t>Décimo primer </a:t>
            </a:r>
            <a:r>
              <a:rPr lang="es-ES" sz="1500" b="1" dirty="0"/>
              <a:t>proceso </a:t>
            </a:r>
          </a:p>
          <a:p>
            <a:pPr algn="ctr"/>
            <a:r>
              <a:rPr lang="es-ES" sz="1500" b="1" dirty="0"/>
              <a:t> de autoevaluación </a:t>
            </a:r>
            <a:r>
              <a:rPr lang="es-ES" sz="1500" b="1" dirty="0" smtClean="0"/>
              <a:t>académica</a:t>
            </a:r>
            <a:endParaRPr lang="es-MX" sz="1500" b="1" dirty="0"/>
          </a:p>
          <a:p>
            <a:pPr algn="ctr"/>
            <a:r>
              <a:rPr lang="es-MX" sz="1500" b="1" dirty="0"/>
              <a:t>de cada DES y sus PE y </a:t>
            </a:r>
            <a:r>
              <a:rPr lang="es-MX" sz="1500" b="1" dirty="0">
                <a:hlinkClick r:id="rId5" action="ppaction://hlinksldjump"/>
              </a:rPr>
              <a:t>CA</a:t>
            </a:r>
            <a:endParaRPr lang="es-ES" sz="1500" b="1" dirty="0"/>
          </a:p>
        </p:txBody>
      </p:sp>
      <p:sp>
        <p:nvSpPr>
          <p:cNvPr id="12301" name="Rectangle 10688"/>
          <p:cNvSpPr>
            <a:spLocks noChangeArrowheads="1"/>
          </p:cNvSpPr>
          <p:nvPr/>
        </p:nvSpPr>
        <p:spPr bwMode="auto">
          <a:xfrm>
            <a:off x="2771775" y="3854450"/>
            <a:ext cx="215900" cy="11430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sp>
        <p:nvSpPr>
          <p:cNvPr id="12302" name="Rectangle 10689"/>
          <p:cNvSpPr>
            <a:spLocks noChangeArrowheads="1"/>
          </p:cNvSpPr>
          <p:nvPr/>
        </p:nvSpPr>
        <p:spPr bwMode="auto">
          <a:xfrm>
            <a:off x="1042988" y="1905000"/>
            <a:ext cx="3673475" cy="4965700"/>
          </a:xfrm>
          <a:prstGeom prst="rect">
            <a:avLst/>
          </a:prstGeom>
          <a:solidFill>
            <a:srgbClr val="336699"/>
          </a:solidFill>
          <a:ln w="9525">
            <a:noFill/>
            <a:miter lim="800000"/>
            <a:headEnd/>
            <a:tailEnd/>
          </a:ln>
        </p:spPr>
        <p:txBody>
          <a:bodyPr wrap="none" anchor="ctr"/>
          <a:lstStyle/>
          <a:p>
            <a:pPr algn="ctr">
              <a:spcBef>
                <a:spcPct val="20000"/>
              </a:spcBef>
            </a:pPr>
            <a:endParaRPr lang="es-MX" b="1">
              <a:solidFill>
                <a:schemeClr val="folHlink"/>
              </a:solidFill>
            </a:endParaRPr>
          </a:p>
        </p:txBody>
      </p:sp>
      <p:sp>
        <p:nvSpPr>
          <p:cNvPr id="12303" name="AutoShape 10690"/>
          <p:cNvSpPr>
            <a:spLocks noChangeArrowheads="1"/>
          </p:cNvSpPr>
          <p:nvPr/>
        </p:nvSpPr>
        <p:spPr bwMode="auto">
          <a:xfrm>
            <a:off x="1403350" y="2108200"/>
            <a:ext cx="2520950" cy="717550"/>
          </a:xfrm>
          <a:prstGeom prst="roundRect">
            <a:avLst>
              <a:gd name="adj" fmla="val 16667"/>
            </a:avLst>
          </a:prstGeom>
          <a:gradFill rotWithShape="1">
            <a:gsLst>
              <a:gs pos="0">
                <a:srgbClr val="66CCFF"/>
              </a:gs>
              <a:gs pos="50000">
                <a:srgbClr val="FFFFFF"/>
              </a:gs>
              <a:gs pos="100000">
                <a:srgbClr val="66CCFF"/>
              </a:gs>
            </a:gsLst>
            <a:lin ang="5400000" scaled="1"/>
          </a:gradFill>
          <a:ln w="9525">
            <a:solidFill>
              <a:schemeClr val="tx1"/>
            </a:solidFill>
            <a:round/>
            <a:headEnd/>
            <a:tailEnd/>
          </a:ln>
        </p:spPr>
        <p:txBody>
          <a:bodyPr wrap="none" tIns="36000" bIns="36000" anchor="ctr" anchorCtr="1"/>
          <a:lstStyle/>
          <a:p>
            <a:pPr algn="ctr"/>
            <a:r>
              <a:rPr lang="es-ES" sz="1600" b="1" dirty="0" smtClean="0"/>
              <a:t>Décimo primer proceso</a:t>
            </a:r>
            <a:endParaRPr lang="es-ES" sz="1600" b="1" dirty="0"/>
          </a:p>
          <a:p>
            <a:pPr algn="ctr"/>
            <a:r>
              <a:rPr lang="es-ES" sz="1600" b="1" dirty="0"/>
              <a:t> de autoevaluación</a:t>
            </a:r>
          </a:p>
          <a:p>
            <a:pPr algn="ctr"/>
            <a:r>
              <a:rPr lang="es-ES" sz="1600" b="1" dirty="0"/>
              <a:t>académica institucional</a:t>
            </a:r>
          </a:p>
        </p:txBody>
      </p:sp>
      <p:sp>
        <p:nvSpPr>
          <p:cNvPr id="297412" name="Oval 10692"/>
          <p:cNvSpPr>
            <a:spLocks noChangeArrowheads="1"/>
          </p:cNvSpPr>
          <p:nvPr/>
        </p:nvSpPr>
        <p:spPr bwMode="auto">
          <a:xfrm>
            <a:off x="6237288" y="3181350"/>
            <a:ext cx="1374775" cy="485775"/>
          </a:xfrm>
          <a:prstGeom prst="ellipse">
            <a:avLst/>
          </a:prstGeom>
          <a:gradFill rotWithShape="1">
            <a:gsLst>
              <a:gs pos="0">
                <a:schemeClr val="bg2"/>
              </a:gs>
              <a:gs pos="50000">
                <a:srgbClr val="FFFFFF"/>
              </a:gs>
              <a:gs pos="100000">
                <a:schemeClr val="bg2"/>
              </a:gs>
            </a:gsLst>
            <a:lin ang="5400000" scaled="1"/>
          </a:gradFill>
          <a:ln w="9525">
            <a:solidFill>
              <a:schemeClr val="tx1"/>
            </a:solidFill>
            <a:round/>
            <a:headEnd/>
            <a:tailEnd/>
          </a:ln>
          <a:effectLst/>
        </p:spPr>
        <p:txBody>
          <a:bodyPr lIns="0" tIns="0" rIns="0" bIns="0" anchor="ctr" anchorCtr="1">
            <a:spAutoFit/>
          </a:bodyPr>
          <a:lstStyle/>
          <a:p>
            <a:pPr algn="ctr">
              <a:defRPr/>
            </a:pPr>
            <a:r>
              <a:rPr lang="es-ES" sz="1100" b="1" u="sng" dirty="0"/>
              <a:t>Políticas</a:t>
            </a:r>
            <a:endParaRPr lang="es-MX" sz="1100" b="1" u="sng" dirty="0"/>
          </a:p>
          <a:p>
            <a:pPr algn="ctr">
              <a:defRPr/>
            </a:pPr>
            <a:r>
              <a:rPr lang="es-MX" sz="1100" b="1" u="sng" dirty="0"/>
              <a:t>de cada  DES</a:t>
            </a:r>
            <a:endParaRPr lang="es-ES" sz="1100" b="1" u="sng" dirty="0"/>
          </a:p>
        </p:txBody>
      </p:sp>
      <p:sp>
        <p:nvSpPr>
          <p:cNvPr id="12305" name="Text Box 10693"/>
          <p:cNvSpPr txBox="1">
            <a:spLocks noChangeArrowheads="1"/>
          </p:cNvSpPr>
          <p:nvPr/>
        </p:nvSpPr>
        <p:spPr bwMode="auto">
          <a:xfrm>
            <a:off x="6280150" y="4475163"/>
            <a:ext cx="504825"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No</a:t>
            </a:r>
          </a:p>
        </p:txBody>
      </p:sp>
      <p:sp>
        <p:nvSpPr>
          <p:cNvPr id="12306" name="AutoShape 10694"/>
          <p:cNvSpPr>
            <a:spLocks noChangeArrowheads="1"/>
          </p:cNvSpPr>
          <p:nvPr/>
        </p:nvSpPr>
        <p:spPr bwMode="auto">
          <a:xfrm>
            <a:off x="6923088" y="4748213"/>
            <a:ext cx="990600" cy="334962"/>
          </a:xfrm>
          <a:prstGeom prst="foldedCorner">
            <a:avLst>
              <a:gd name="adj" fmla="val 12500"/>
            </a:avLst>
          </a:prstGeom>
          <a:gradFill rotWithShape="1">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a:t>
            </a:r>
            <a:r>
              <a:rPr lang="es-MX" sz="1400" b="1"/>
              <a:t>1</a:t>
            </a:r>
            <a:endParaRPr lang="es-ES" sz="1400" b="1"/>
          </a:p>
        </p:txBody>
      </p:sp>
      <p:sp>
        <p:nvSpPr>
          <p:cNvPr id="12307" name="AutoShape 10695"/>
          <p:cNvSpPr>
            <a:spLocks noChangeArrowheads="1"/>
          </p:cNvSpPr>
          <p:nvPr/>
        </p:nvSpPr>
        <p:spPr bwMode="auto">
          <a:xfrm>
            <a:off x="63500" y="5197475"/>
            <a:ext cx="877888" cy="873125"/>
          </a:xfrm>
          <a:prstGeom prst="foldedCorner">
            <a:avLst>
              <a:gd name="adj" fmla="val 12500"/>
            </a:avLst>
          </a:prstGeom>
          <a:gradFill rotWithShape="1">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dirty="0"/>
              <a:t>PIFI </a:t>
            </a:r>
          </a:p>
          <a:p>
            <a:pPr algn="ctr"/>
            <a:r>
              <a:rPr lang="es-ES" sz="1400" b="1" dirty="0" smtClean="0"/>
              <a:t>2014-2015</a:t>
            </a:r>
            <a:endParaRPr lang="es-MX" sz="1400" b="1" dirty="0"/>
          </a:p>
        </p:txBody>
      </p:sp>
      <p:sp>
        <p:nvSpPr>
          <p:cNvPr id="12308" name="AutoShape 10696">
            <a:hlinkClick r:id="rId6" action="ppaction://hlinksldjump"/>
          </p:cNvPr>
          <p:cNvSpPr>
            <a:spLocks noChangeArrowheads="1"/>
          </p:cNvSpPr>
          <p:nvPr/>
        </p:nvSpPr>
        <p:spPr bwMode="auto">
          <a:xfrm>
            <a:off x="115888" y="6130925"/>
            <a:ext cx="503237" cy="171450"/>
          </a:xfrm>
          <a:prstGeom prst="rightArrow">
            <a:avLst>
              <a:gd name="adj1" fmla="val 50000"/>
              <a:gd name="adj2" fmla="val 73380"/>
            </a:avLst>
          </a:prstGeom>
          <a:noFill/>
          <a:ln w="9525">
            <a:noFill/>
            <a:miter lim="800000"/>
            <a:headEnd/>
            <a:tailEnd/>
          </a:ln>
        </p:spPr>
        <p:txBody>
          <a:bodyPr wrap="none" anchor="ctr"/>
          <a:lstStyle/>
          <a:p>
            <a:pPr algn="ctr"/>
            <a:endParaRPr lang="es-ES_tradnl" sz="1400"/>
          </a:p>
        </p:txBody>
      </p:sp>
      <p:sp>
        <p:nvSpPr>
          <p:cNvPr id="12309" name="Oval 10698"/>
          <p:cNvSpPr>
            <a:spLocks noChangeArrowheads="1"/>
          </p:cNvSpPr>
          <p:nvPr/>
        </p:nvSpPr>
        <p:spPr bwMode="auto">
          <a:xfrm>
            <a:off x="1116013" y="4449763"/>
            <a:ext cx="3240087" cy="2155825"/>
          </a:xfrm>
          <a:prstGeom prst="ellipse">
            <a:avLst/>
          </a:prstGeom>
          <a:gradFill rotWithShape="1">
            <a:gsLst>
              <a:gs pos="0">
                <a:srgbClr val="2F5E76"/>
              </a:gs>
              <a:gs pos="100000">
                <a:srgbClr val="66CCFF"/>
              </a:gs>
            </a:gsLst>
            <a:lin ang="18900000" scaled="1"/>
          </a:gradFill>
          <a:ln w="9525">
            <a:solidFill>
              <a:schemeClr val="tx1"/>
            </a:solidFill>
            <a:round/>
            <a:headEnd/>
            <a:tailEnd/>
          </a:ln>
        </p:spPr>
        <p:txBody>
          <a:bodyPr wrap="none" anchor="ctr"/>
          <a:lstStyle/>
          <a:p>
            <a:pPr algn="ctr"/>
            <a:endParaRPr lang="es-ES_tradnl" sz="1400"/>
          </a:p>
        </p:txBody>
      </p:sp>
      <p:sp>
        <p:nvSpPr>
          <p:cNvPr id="12310" name="Rectangle 10699">
            <a:hlinkClick r:id="rId7" action="ppaction://hlinksldjump"/>
          </p:cNvPr>
          <p:cNvSpPr>
            <a:spLocks noChangeArrowheads="1"/>
          </p:cNvSpPr>
          <p:nvPr/>
        </p:nvSpPr>
        <p:spPr bwMode="auto">
          <a:xfrm>
            <a:off x="3117850" y="5362575"/>
            <a:ext cx="1006475" cy="290513"/>
          </a:xfrm>
          <a:prstGeom prst="rect">
            <a:avLst/>
          </a:prstGeom>
          <a:noFill/>
          <a:ln w="9525">
            <a:noFill/>
            <a:miter lim="800000"/>
            <a:headEnd/>
            <a:tailEnd/>
          </a:ln>
        </p:spPr>
        <p:txBody>
          <a:bodyPr wrap="none" anchor="ctr"/>
          <a:lstStyle/>
          <a:p>
            <a:pPr algn="ctr"/>
            <a:endParaRPr lang="es-ES_tradnl" sz="1400"/>
          </a:p>
        </p:txBody>
      </p:sp>
      <p:sp>
        <p:nvSpPr>
          <p:cNvPr id="12311" name="Rectangle 10700">
            <a:hlinkClick r:id="rId7" action="ppaction://hlinksldjump"/>
          </p:cNvPr>
          <p:cNvSpPr>
            <a:spLocks noChangeArrowheads="1"/>
          </p:cNvSpPr>
          <p:nvPr/>
        </p:nvSpPr>
        <p:spPr bwMode="auto">
          <a:xfrm>
            <a:off x="3109913" y="5778500"/>
            <a:ext cx="1006475" cy="288925"/>
          </a:xfrm>
          <a:prstGeom prst="rect">
            <a:avLst/>
          </a:prstGeom>
          <a:noFill/>
          <a:ln w="9525">
            <a:noFill/>
            <a:miter lim="800000"/>
            <a:headEnd/>
            <a:tailEnd/>
          </a:ln>
        </p:spPr>
        <p:txBody>
          <a:bodyPr wrap="none" anchor="ctr"/>
          <a:lstStyle/>
          <a:p>
            <a:pPr algn="ctr"/>
            <a:endParaRPr lang="es-ES_tradnl" sz="1400"/>
          </a:p>
        </p:txBody>
      </p:sp>
      <p:sp>
        <p:nvSpPr>
          <p:cNvPr id="12312" name="Rectangle 10701">
            <a:hlinkClick r:id="rId7" action="ppaction://hlinksldjump"/>
          </p:cNvPr>
          <p:cNvSpPr>
            <a:spLocks noChangeArrowheads="1"/>
          </p:cNvSpPr>
          <p:nvPr/>
        </p:nvSpPr>
        <p:spPr bwMode="auto">
          <a:xfrm>
            <a:off x="2476500" y="6030913"/>
            <a:ext cx="1006475" cy="288925"/>
          </a:xfrm>
          <a:prstGeom prst="rect">
            <a:avLst/>
          </a:prstGeom>
          <a:noFill/>
          <a:ln w="9525">
            <a:noFill/>
            <a:miter lim="800000"/>
            <a:headEnd/>
            <a:tailEnd/>
          </a:ln>
        </p:spPr>
        <p:txBody>
          <a:bodyPr wrap="none" anchor="ctr"/>
          <a:lstStyle/>
          <a:p>
            <a:pPr algn="ctr"/>
            <a:endParaRPr lang="es-ES_tradnl" sz="1400"/>
          </a:p>
        </p:txBody>
      </p:sp>
      <p:sp>
        <p:nvSpPr>
          <p:cNvPr id="12313" name="AutoShape 10702"/>
          <p:cNvSpPr>
            <a:spLocks noChangeArrowheads="1"/>
          </p:cNvSpPr>
          <p:nvPr/>
        </p:nvSpPr>
        <p:spPr bwMode="auto">
          <a:xfrm>
            <a:off x="3127375" y="4727575"/>
            <a:ext cx="1022350" cy="355600"/>
          </a:xfrm>
          <a:prstGeom prst="foldedCorner">
            <a:avLst>
              <a:gd name="adj" fmla="val 12500"/>
            </a:avLst>
          </a:prstGeom>
          <a:gradFill rotWithShape="0">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a:t>
            </a:r>
            <a:r>
              <a:rPr lang="es-MX" sz="1400" b="1"/>
              <a:t>GES</a:t>
            </a:r>
            <a:endParaRPr lang="es-ES" sz="1400" b="1"/>
          </a:p>
        </p:txBody>
      </p:sp>
      <p:sp>
        <p:nvSpPr>
          <p:cNvPr id="12314" name="Text Box 10703"/>
          <p:cNvSpPr txBox="1">
            <a:spLocks noChangeArrowheads="1"/>
          </p:cNvSpPr>
          <p:nvPr/>
        </p:nvSpPr>
        <p:spPr bwMode="auto">
          <a:xfrm>
            <a:off x="5389563" y="5703888"/>
            <a:ext cx="504825" cy="336550"/>
          </a:xfrm>
          <a:prstGeom prst="rect">
            <a:avLst/>
          </a:prstGeom>
          <a:noFill/>
          <a:ln w="9525">
            <a:noFill/>
            <a:miter lim="800000"/>
            <a:headEnd/>
            <a:tailEnd/>
          </a:ln>
        </p:spPr>
        <p:txBody>
          <a:bodyPr>
            <a:spAutoFit/>
          </a:bodyPr>
          <a:lstStyle/>
          <a:p>
            <a:pPr>
              <a:spcBef>
                <a:spcPct val="50000"/>
              </a:spcBef>
            </a:pPr>
            <a:endParaRPr lang="es-MX" sz="1600" b="1"/>
          </a:p>
        </p:txBody>
      </p:sp>
      <p:sp>
        <p:nvSpPr>
          <p:cNvPr id="12315" name="Text Box 10704"/>
          <p:cNvSpPr txBox="1">
            <a:spLocks noChangeArrowheads="1"/>
          </p:cNvSpPr>
          <p:nvPr/>
        </p:nvSpPr>
        <p:spPr bwMode="auto">
          <a:xfrm>
            <a:off x="4787900" y="4594225"/>
            <a:ext cx="412750"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Sí</a:t>
            </a:r>
          </a:p>
        </p:txBody>
      </p:sp>
      <p:sp>
        <p:nvSpPr>
          <p:cNvPr id="12316" name="AutoShape 10705"/>
          <p:cNvSpPr>
            <a:spLocks noChangeArrowheads="1"/>
          </p:cNvSpPr>
          <p:nvPr/>
        </p:nvSpPr>
        <p:spPr bwMode="auto">
          <a:xfrm>
            <a:off x="3130550" y="5186363"/>
            <a:ext cx="1031875" cy="255587"/>
          </a:xfrm>
          <a:prstGeom prst="foldedCorner">
            <a:avLst>
              <a:gd name="adj" fmla="val 12500"/>
            </a:avLst>
          </a:prstGeom>
          <a:gradFill rotWithShape="0">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ProDES1</a:t>
            </a:r>
          </a:p>
        </p:txBody>
      </p:sp>
      <p:cxnSp>
        <p:nvCxnSpPr>
          <p:cNvPr id="12317" name="AutoShape 10708"/>
          <p:cNvCxnSpPr>
            <a:cxnSpLocks noChangeShapeType="1"/>
            <a:stCxn id="12306" idx="1"/>
            <a:endCxn id="12320" idx="3"/>
          </p:cNvCxnSpPr>
          <p:nvPr/>
        </p:nvCxnSpPr>
        <p:spPr bwMode="auto">
          <a:xfrm flipH="1" flipV="1">
            <a:off x="6569075" y="4913313"/>
            <a:ext cx="354013" cy="1587"/>
          </a:xfrm>
          <a:prstGeom prst="straightConnector1">
            <a:avLst/>
          </a:prstGeom>
          <a:noFill/>
          <a:ln w="38100">
            <a:solidFill>
              <a:srgbClr val="FFFF00"/>
            </a:solidFill>
            <a:round/>
            <a:headEnd/>
            <a:tailEnd type="triangle" w="med" len="med"/>
          </a:ln>
        </p:spPr>
      </p:cxnSp>
      <p:cxnSp>
        <p:nvCxnSpPr>
          <p:cNvPr id="12318" name="AutoShape 10709"/>
          <p:cNvCxnSpPr>
            <a:cxnSpLocks noChangeShapeType="1"/>
            <a:stCxn id="12320" idx="1"/>
            <a:endCxn id="12316" idx="3"/>
          </p:cNvCxnSpPr>
          <p:nvPr/>
        </p:nvCxnSpPr>
        <p:spPr bwMode="auto">
          <a:xfrm rot="10800000" flipV="1">
            <a:off x="4162425" y="4913313"/>
            <a:ext cx="1755775" cy="400050"/>
          </a:xfrm>
          <a:prstGeom prst="bentConnector3">
            <a:avLst>
              <a:gd name="adj1" fmla="val 50000"/>
            </a:avLst>
          </a:prstGeom>
          <a:noFill/>
          <a:ln w="38100">
            <a:solidFill>
              <a:srgbClr val="FFFF00"/>
            </a:solidFill>
            <a:miter lim="800000"/>
            <a:headEnd/>
            <a:tailEnd type="triangle" w="med" len="med"/>
          </a:ln>
        </p:spPr>
      </p:cxnSp>
      <p:grpSp>
        <p:nvGrpSpPr>
          <p:cNvPr id="12319" name="Group 10710"/>
          <p:cNvGrpSpPr>
            <a:grpSpLocks/>
          </p:cNvGrpSpPr>
          <p:nvPr/>
        </p:nvGrpSpPr>
        <p:grpSpPr bwMode="auto">
          <a:xfrm>
            <a:off x="7885113" y="4005263"/>
            <a:ext cx="406400" cy="915987"/>
            <a:chOff x="4967" y="2053"/>
            <a:chExt cx="256" cy="724"/>
          </a:xfrm>
        </p:grpSpPr>
        <p:sp>
          <p:nvSpPr>
            <p:cNvPr id="12392" name="Rectangle 10711"/>
            <p:cNvSpPr>
              <a:spLocks noChangeArrowheads="1"/>
            </p:cNvSpPr>
            <p:nvPr/>
          </p:nvSpPr>
          <p:spPr bwMode="auto">
            <a:xfrm>
              <a:off x="5041" y="2053"/>
              <a:ext cx="182"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cxnSp>
          <p:nvCxnSpPr>
            <p:cNvPr id="12393" name="AutoShape 10712"/>
            <p:cNvCxnSpPr>
              <a:cxnSpLocks noChangeShapeType="1"/>
            </p:cNvCxnSpPr>
            <p:nvPr/>
          </p:nvCxnSpPr>
          <p:spPr bwMode="auto">
            <a:xfrm rot="5400000">
              <a:off x="4755" y="2417"/>
              <a:ext cx="572" cy="147"/>
            </a:xfrm>
            <a:prstGeom prst="bentConnector2">
              <a:avLst/>
            </a:prstGeom>
            <a:noFill/>
            <a:ln w="38100">
              <a:solidFill>
                <a:srgbClr val="FFFF00"/>
              </a:solidFill>
              <a:miter lim="800000"/>
              <a:headEnd/>
              <a:tailEnd type="triangle" w="med" len="med"/>
            </a:ln>
          </p:spPr>
        </p:cxnSp>
      </p:grpSp>
      <p:sp>
        <p:nvSpPr>
          <p:cNvPr id="12320" name="AutoShape 10713"/>
          <p:cNvSpPr>
            <a:spLocks noChangeArrowheads="1"/>
          </p:cNvSpPr>
          <p:nvPr/>
        </p:nvSpPr>
        <p:spPr bwMode="auto">
          <a:xfrm>
            <a:off x="5918200" y="4727575"/>
            <a:ext cx="650875" cy="369888"/>
          </a:xfrm>
          <a:prstGeom prst="flowChartDecision">
            <a:avLst/>
          </a:prstGeom>
          <a:gradFill rotWithShape="0">
            <a:gsLst>
              <a:gs pos="0">
                <a:srgbClr val="66CCFF"/>
              </a:gs>
              <a:gs pos="50000">
                <a:srgbClr val="FFFFFF"/>
              </a:gs>
              <a:gs pos="100000">
                <a:srgbClr val="66CCFF"/>
              </a:gs>
            </a:gsLst>
            <a:lin ang="5400000" scaled="1"/>
          </a:gradFill>
          <a:ln w="9525">
            <a:solidFill>
              <a:schemeClr val="tx1"/>
            </a:solidFill>
            <a:miter lim="800000"/>
            <a:headEnd/>
            <a:tailEnd/>
          </a:ln>
        </p:spPr>
        <p:txBody>
          <a:bodyPr wrap="none" anchor="ctr"/>
          <a:lstStyle/>
          <a:p>
            <a:pPr algn="ctr"/>
            <a:r>
              <a:rPr lang="es-MX" sz="1600" b="1"/>
              <a:t>¿C</a:t>
            </a:r>
            <a:r>
              <a:rPr lang="es-MX" sz="1600" b="1" baseline="-25000"/>
              <a:t>2</a:t>
            </a:r>
            <a:r>
              <a:rPr lang="es-MX" sz="1600" b="1"/>
              <a:t>?</a:t>
            </a:r>
            <a:endParaRPr lang="es-ES" sz="1600" b="1"/>
          </a:p>
        </p:txBody>
      </p:sp>
      <p:cxnSp>
        <p:nvCxnSpPr>
          <p:cNvPr id="12321" name="AutoShape 10714"/>
          <p:cNvCxnSpPr>
            <a:cxnSpLocks noChangeShapeType="1"/>
            <a:stCxn id="12300" idx="2"/>
            <a:endCxn id="297412" idx="0"/>
          </p:cNvCxnSpPr>
          <p:nvPr/>
        </p:nvCxnSpPr>
        <p:spPr bwMode="auto">
          <a:xfrm>
            <a:off x="6924675" y="2962275"/>
            <a:ext cx="0" cy="219075"/>
          </a:xfrm>
          <a:prstGeom prst="straightConnector1">
            <a:avLst/>
          </a:prstGeom>
          <a:noFill/>
          <a:ln w="38100">
            <a:solidFill>
              <a:srgbClr val="FFFF00"/>
            </a:solidFill>
            <a:round/>
            <a:headEnd/>
            <a:tailEnd type="triangle" w="med" len="med"/>
          </a:ln>
        </p:spPr>
      </p:cxnSp>
      <p:sp>
        <p:nvSpPr>
          <p:cNvPr id="12322" name="Rectangle 10715"/>
          <p:cNvSpPr>
            <a:spLocks noChangeArrowheads="1"/>
          </p:cNvSpPr>
          <p:nvPr/>
        </p:nvSpPr>
        <p:spPr bwMode="auto">
          <a:xfrm>
            <a:off x="3422650" y="3881438"/>
            <a:ext cx="431800" cy="285750"/>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grpSp>
        <p:nvGrpSpPr>
          <p:cNvPr id="12323" name="Group 10716"/>
          <p:cNvGrpSpPr>
            <a:grpSpLocks/>
          </p:cNvGrpSpPr>
          <p:nvPr/>
        </p:nvGrpSpPr>
        <p:grpSpPr bwMode="auto">
          <a:xfrm>
            <a:off x="6062663" y="4090988"/>
            <a:ext cx="360362" cy="636587"/>
            <a:chOff x="3819" y="2120"/>
            <a:chExt cx="227" cy="504"/>
          </a:xfrm>
        </p:grpSpPr>
        <p:sp>
          <p:nvSpPr>
            <p:cNvPr id="12390" name="Rectangle 10717"/>
            <p:cNvSpPr>
              <a:spLocks noChangeArrowheads="1"/>
            </p:cNvSpPr>
            <p:nvPr/>
          </p:nvSpPr>
          <p:spPr bwMode="auto">
            <a:xfrm flipH="1" flipV="1">
              <a:off x="3819" y="2120"/>
              <a:ext cx="227"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rot="10800000" wrap="none" anchor="ctr"/>
            <a:lstStyle/>
            <a:p>
              <a:pPr algn="ctr"/>
              <a:endParaRPr lang="es-ES_tradnl" sz="1400"/>
            </a:p>
          </p:txBody>
        </p:sp>
        <p:cxnSp>
          <p:nvCxnSpPr>
            <p:cNvPr id="12391" name="AutoShape 10718"/>
            <p:cNvCxnSpPr>
              <a:cxnSpLocks noChangeShapeType="1"/>
              <a:stCxn id="12320" idx="0"/>
              <a:endCxn id="12390" idx="0"/>
            </p:cNvCxnSpPr>
            <p:nvPr/>
          </p:nvCxnSpPr>
          <p:spPr bwMode="auto">
            <a:xfrm flipV="1">
              <a:off x="3933" y="2268"/>
              <a:ext cx="0" cy="356"/>
            </a:xfrm>
            <a:prstGeom prst="straightConnector1">
              <a:avLst/>
            </a:prstGeom>
            <a:noFill/>
            <a:ln w="38100">
              <a:solidFill>
                <a:srgbClr val="FFFFFF"/>
              </a:solidFill>
              <a:prstDash val="dash"/>
              <a:round/>
              <a:headEnd/>
              <a:tailEnd type="triangle" w="med" len="med"/>
            </a:ln>
          </p:spPr>
        </p:cxnSp>
      </p:grpSp>
      <p:cxnSp>
        <p:nvCxnSpPr>
          <p:cNvPr id="12324" name="AutoShape 10719"/>
          <p:cNvCxnSpPr>
            <a:cxnSpLocks noChangeShapeType="1"/>
            <a:stCxn id="12322" idx="2"/>
            <a:endCxn id="12313" idx="0"/>
          </p:cNvCxnSpPr>
          <p:nvPr/>
        </p:nvCxnSpPr>
        <p:spPr bwMode="auto">
          <a:xfrm>
            <a:off x="3638550" y="4183063"/>
            <a:ext cx="0" cy="544512"/>
          </a:xfrm>
          <a:prstGeom prst="straightConnector1">
            <a:avLst/>
          </a:prstGeom>
          <a:noFill/>
          <a:ln w="38100">
            <a:solidFill>
              <a:srgbClr val="FFFF00"/>
            </a:solidFill>
            <a:round/>
            <a:headEnd/>
            <a:tailEnd type="triangle" w="med" len="med"/>
          </a:ln>
        </p:spPr>
      </p:cxnSp>
      <p:cxnSp>
        <p:nvCxnSpPr>
          <p:cNvPr id="12325" name="AutoShape 10720"/>
          <p:cNvCxnSpPr>
            <a:cxnSpLocks noChangeShapeType="1"/>
            <a:stCxn id="297412" idx="2"/>
            <a:endCxn id="12333" idx="3"/>
          </p:cNvCxnSpPr>
          <p:nvPr/>
        </p:nvCxnSpPr>
        <p:spPr bwMode="auto">
          <a:xfrm rot="10800000">
            <a:off x="5076825" y="3175000"/>
            <a:ext cx="1160463" cy="249238"/>
          </a:xfrm>
          <a:prstGeom prst="bentConnector3">
            <a:avLst>
              <a:gd name="adj1" fmla="val 49931"/>
            </a:avLst>
          </a:prstGeom>
          <a:noFill/>
          <a:ln w="38100">
            <a:solidFill>
              <a:srgbClr val="FFFF00"/>
            </a:solidFill>
            <a:miter lim="800000"/>
            <a:headEnd/>
            <a:tailEnd type="triangle" w="med" len="med"/>
          </a:ln>
        </p:spPr>
      </p:cxnSp>
      <p:sp>
        <p:nvSpPr>
          <p:cNvPr id="12326" name="Text Box 10721"/>
          <p:cNvSpPr txBox="1">
            <a:spLocks noChangeArrowheads="1"/>
          </p:cNvSpPr>
          <p:nvPr/>
        </p:nvSpPr>
        <p:spPr bwMode="auto">
          <a:xfrm>
            <a:off x="4741863" y="3330575"/>
            <a:ext cx="412750"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Sí</a:t>
            </a:r>
          </a:p>
        </p:txBody>
      </p:sp>
      <p:sp>
        <p:nvSpPr>
          <p:cNvPr id="12327" name="Text Box 10722"/>
          <p:cNvSpPr txBox="1">
            <a:spLocks noChangeArrowheads="1"/>
          </p:cNvSpPr>
          <p:nvPr/>
        </p:nvSpPr>
        <p:spPr bwMode="auto">
          <a:xfrm>
            <a:off x="4787900" y="2601913"/>
            <a:ext cx="504825"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No</a:t>
            </a:r>
          </a:p>
        </p:txBody>
      </p:sp>
      <p:cxnSp>
        <p:nvCxnSpPr>
          <p:cNvPr id="12328" name="AutoShape 10723"/>
          <p:cNvCxnSpPr>
            <a:cxnSpLocks noChangeShapeType="1"/>
            <a:stCxn id="12301" idx="3"/>
            <a:endCxn id="12300" idx="1"/>
          </p:cNvCxnSpPr>
          <p:nvPr/>
        </p:nvCxnSpPr>
        <p:spPr bwMode="auto">
          <a:xfrm flipV="1">
            <a:off x="3006725" y="2532063"/>
            <a:ext cx="2309813" cy="1379537"/>
          </a:xfrm>
          <a:prstGeom prst="bentConnector3">
            <a:avLst>
              <a:gd name="adj1" fmla="val 49556"/>
            </a:avLst>
          </a:prstGeom>
          <a:noFill/>
          <a:ln w="38100">
            <a:solidFill>
              <a:srgbClr val="FFFF00"/>
            </a:solidFill>
            <a:miter lim="800000"/>
            <a:headEnd/>
            <a:tailEnd type="triangle" w="med" len="med"/>
          </a:ln>
        </p:spPr>
      </p:cxnSp>
      <p:cxnSp>
        <p:nvCxnSpPr>
          <p:cNvPr id="12329" name="AutoShape 10724"/>
          <p:cNvCxnSpPr>
            <a:cxnSpLocks noChangeShapeType="1"/>
            <a:stCxn id="12333" idx="2"/>
            <a:endCxn id="12343" idx="1"/>
          </p:cNvCxnSpPr>
          <p:nvPr/>
        </p:nvCxnSpPr>
        <p:spPr bwMode="auto">
          <a:xfrm rot="16200000" flipH="1">
            <a:off x="4480720" y="3625056"/>
            <a:ext cx="747712" cy="206375"/>
          </a:xfrm>
          <a:prstGeom prst="bentConnector2">
            <a:avLst/>
          </a:prstGeom>
          <a:noFill/>
          <a:ln w="38100">
            <a:solidFill>
              <a:srgbClr val="FFFF00"/>
            </a:solidFill>
            <a:miter lim="800000"/>
            <a:headEnd/>
            <a:tailEnd type="triangle" w="med" len="med"/>
          </a:ln>
        </p:spPr>
      </p:cxnSp>
      <p:sp>
        <p:nvSpPr>
          <p:cNvPr id="12330" name="Rectangle 10725"/>
          <p:cNvSpPr>
            <a:spLocks noChangeArrowheads="1"/>
          </p:cNvSpPr>
          <p:nvPr/>
        </p:nvSpPr>
        <p:spPr bwMode="auto">
          <a:xfrm>
            <a:off x="971550" y="6434138"/>
            <a:ext cx="7200900" cy="401637"/>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anchor="ctr"/>
          <a:lstStyle/>
          <a:p>
            <a:pPr>
              <a:lnSpc>
                <a:spcPct val="80000"/>
              </a:lnSpc>
              <a:spcBef>
                <a:spcPct val="20000"/>
              </a:spcBef>
            </a:pPr>
            <a:r>
              <a:rPr lang="es-MX" b="1"/>
              <a:t>C</a:t>
            </a:r>
            <a:r>
              <a:rPr lang="es-MX" sz="1600" b="1" baseline="-25000"/>
              <a:t>1</a:t>
            </a:r>
            <a:r>
              <a:rPr lang="es-MX" b="1"/>
              <a:t>= Consistencia de las políticas de cada DES con las políticas de la institución </a:t>
            </a:r>
          </a:p>
          <a:p>
            <a:pPr>
              <a:lnSpc>
                <a:spcPct val="80000"/>
              </a:lnSpc>
              <a:spcBef>
                <a:spcPct val="20000"/>
              </a:spcBef>
            </a:pPr>
            <a:r>
              <a:rPr lang="es-MX" b="1"/>
              <a:t>C</a:t>
            </a:r>
            <a:r>
              <a:rPr lang="es-MX" sz="1600" b="1" baseline="-25000"/>
              <a:t>2</a:t>
            </a:r>
            <a:r>
              <a:rPr lang="es-MX" b="1"/>
              <a:t>= Consistencia entre  políticas, autoevaluación, planeación y metas compromiso de la DES</a:t>
            </a:r>
          </a:p>
        </p:txBody>
      </p:sp>
      <p:grpSp>
        <p:nvGrpSpPr>
          <p:cNvPr id="12331" name="Group 10726"/>
          <p:cNvGrpSpPr>
            <a:grpSpLocks/>
          </p:cNvGrpSpPr>
          <p:nvPr/>
        </p:nvGrpSpPr>
        <p:grpSpPr bwMode="auto">
          <a:xfrm>
            <a:off x="3132138" y="4100513"/>
            <a:ext cx="5748337" cy="2297112"/>
            <a:chOff x="1973" y="2053"/>
            <a:chExt cx="3621" cy="1817"/>
          </a:xfrm>
        </p:grpSpPr>
        <p:grpSp>
          <p:nvGrpSpPr>
            <p:cNvPr id="12377" name="Group 10727"/>
            <p:cNvGrpSpPr>
              <a:grpSpLocks/>
            </p:cNvGrpSpPr>
            <p:nvPr/>
          </p:nvGrpSpPr>
          <p:grpSpPr bwMode="auto">
            <a:xfrm>
              <a:off x="1973" y="3612"/>
              <a:ext cx="1182" cy="240"/>
              <a:chOff x="1971" y="3597"/>
              <a:chExt cx="1182" cy="240"/>
            </a:xfrm>
          </p:grpSpPr>
          <p:sp>
            <p:nvSpPr>
              <p:cNvPr id="12388" name="AutoShape 10728"/>
              <p:cNvSpPr>
                <a:spLocks noChangeArrowheads="1"/>
              </p:cNvSpPr>
              <p:nvPr/>
            </p:nvSpPr>
            <p:spPr bwMode="auto">
              <a:xfrm>
                <a:off x="1971" y="3597"/>
                <a:ext cx="590" cy="240"/>
              </a:xfrm>
              <a:prstGeom prst="foldedCorner">
                <a:avLst>
                  <a:gd name="adj" fmla="val 12500"/>
                </a:avLst>
              </a:prstGeom>
              <a:gradFill rotWithShape="0">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ProDESx</a:t>
                </a:r>
              </a:p>
            </p:txBody>
          </p:sp>
          <p:cxnSp>
            <p:nvCxnSpPr>
              <p:cNvPr id="12389" name="AutoShape 10729"/>
              <p:cNvCxnSpPr>
                <a:cxnSpLocks noChangeShapeType="1"/>
                <a:stCxn id="12382" idx="1"/>
                <a:endCxn id="12388" idx="3"/>
              </p:cNvCxnSpPr>
              <p:nvPr/>
            </p:nvCxnSpPr>
            <p:spPr bwMode="auto">
              <a:xfrm flipH="1">
                <a:off x="2561" y="3711"/>
                <a:ext cx="592" cy="6"/>
              </a:xfrm>
              <a:prstGeom prst="straightConnector1">
                <a:avLst/>
              </a:prstGeom>
              <a:noFill/>
              <a:ln w="38100">
                <a:solidFill>
                  <a:srgbClr val="FFFF00"/>
                </a:solidFill>
                <a:round/>
                <a:headEnd/>
                <a:tailEnd type="triangle" w="med" len="med"/>
              </a:ln>
            </p:spPr>
          </p:cxnSp>
        </p:grpSp>
        <p:grpSp>
          <p:nvGrpSpPr>
            <p:cNvPr id="12378" name="Group 10730"/>
            <p:cNvGrpSpPr>
              <a:grpSpLocks/>
            </p:cNvGrpSpPr>
            <p:nvPr/>
          </p:nvGrpSpPr>
          <p:grpSpPr bwMode="auto">
            <a:xfrm>
              <a:off x="3153" y="2053"/>
              <a:ext cx="2441" cy="1817"/>
              <a:chOff x="3153" y="2053"/>
              <a:chExt cx="2441" cy="1817"/>
            </a:xfrm>
          </p:grpSpPr>
          <p:grpSp>
            <p:nvGrpSpPr>
              <p:cNvPr id="12379" name="Group 10731"/>
              <p:cNvGrpSpPr>
                <a:grpSpLocks/>
              </p:cNvGrpSpPr>
              <p:nvPr/>
            </p:nvGrpSpPr>
            <p:grpSpPr bwMode="auto">
              <a:xfrm>
                <a:off x="3244" y="2120"/>
                <a:ext cx="227" cy="1432"/>
                <a:chOff x="3244" y="2120"/>
                <a:chExt cx="227" cy="1432"/>
              </a:xfrm>
            </p:grpSpPr>
            <p:sp>
              <p:nvSpPr>
                <p:cNvPr id="12386" name="Rectangle 10732"/>
                <p:cNvSpPr>
                  <a:spLocks noChangeArrowheads="1"/>
                </p:cNvSpPr>
                <p:nvPr/>
              </p:nvSpPr>
              <p:spPr bwMode="auto">
                <a:xfrm flipH="1" flipV="1">
                  <a:off x="3244" y="2120"/>
                  <a:ext cx="227"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rot="10800000" wrap="none" anchor="ctr"/>
                <a:lstStyle/>
                <a:p>
                  <a:pPr algn="ctr"/>
                  <a:endParaRPr lang="es-ES_tradnl" sz="1400"/>
                </a:p>
              </p:txBody>
            </p:sp>
            <p:cxnSp>
              <p:nvCxnSpPr>
                <p:cNvPr id="12387" name="AutoShape 10733"/>
                <p:cNvCxnSpPr>
                  <a:cxnSpLocks noChangeShapeType="1"/>
                  <a:stCxn id="12382" idx="0"/>
                  <a:endCxn id="12386" idx="0"/>
                </p:cNvCxnSpPr>
                <p:nvPr/>
              </p:nvCxnSpPr>
              <p:spPr bwMode="auto">
                <a:xfrm flipV="1">
                  <a:off x="3358" y="2268"/>
                  <a:ext cx="0" cy="1284"/>
                </a:xfrm>
                <a:prstGeom prst="straightConnector1">
                  <a:avLst/>
                </a:prstGeom>
                <a:noFill/>
                <a:ln w="38100">
                  <a:solidFill>
                    <a:srgbClr val="FFFFFF"/>
                  </a:solidFill>
                  <a:prstDash val="dash"/>
                  <a:round/>
                  <a:headEnd/>
                  <a:tailEnd type="triangle" w="med" len="med"/>
                </a:ln>
              </p:spPr>
            </p:cxnSp>
          </p:grpSp>
          <p:grpSp>
            <p:nvGrpSpPr>
              <p:cNvPr id="12380" name="Group 10734"/>
              <p:cNvGrpSpPr>
                <a:grpSpLocks/>
              </p:cNvGrpSpPr>
              <p:nvPr/>
            </p:nvGrpSpPr>
            <p:grpSpPr bwMode="auto">
              <a:xfrm>
                <a:off x="3153" y="2053"/>
                <a:ext cx="2441" cy="1817"/>
                <a:chOff x="3153" y="2053"/>
                <a:chExt cx="2441" cy="1817"/>
              </a:xfrm>
            </p:grpSpPr>
            <p:sp>
              <p:nvSpPr>
                <p:cNvPr id="12381" name="AutoShape 10735"/>
                <p:cNvSpPr>
                  <a:spLocks noChangeArrowheads="1"/>
                </p:cNvSpPr>
                <p:nvPr/>
              </p:nvSpPr>
              <p:spPr bwMode="auto">
                <a:xfrm>
                  <a:off x="4360" y="3400"/>
                  <a:ext cx="624" cy="288"/>
                </a:xfrm>
                <a:prstGeom prst="foldedCorner">
                  <a:avLst>
                    <a:gd name="adj" fmla="val 12500"/>
                  </a:avLst>
                </a:prstGeom>
                <a:gradFill rotWithShape="1">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ProDESx</a:t>
                  </a:r>
                </a:p>
              </p:txBody>
            </p:sp>
            <p:sp>
              <p:nvSpPr>
                <p:cNvPr id="12382" name="AutoShape 10736"/>
                <p:cNvSpPr>
                  <a:spLocks noChangeArrowheads="1"/>
                </p:cNvSpPr>
                <p:nvPr/>
              </p:nvSpPr>
              <p:spPr bwMode="auto">
                <a:xfrm>
                  <a:off x="3153" y="3552"/>
                  <a:ext cx="410" cy="318"/>
                </a:xfrm>
                <a:prstGeom prst="flowChartDecision">
                  <a:avLst/>
                </a:prstGeom>
                <a:gradFill rotWithShape="0">
                  <a:gsLst>
                    <a:gs pos="0">
                      <a:srgbClr val="66CCFF"/>
                    </a:gs>
                    <a:gs pos="50000">
                      <a:srgbClr val="FFFFFF"/>
                    </a:gs>
                    <a:gs pos="100000">
                      <a:srgbClr val="66CCFF"/>
                    </a:gs>
                  </a:gsLst>
                  <a:lin ang="5400000" scaled="1"/>
                </a:gradFill>
                <a:ln w="9525">
                  <a:solidFill>
                    <a:schemeClr val="tx1"/>
                  </a:solidFill>
                  <a:miter lim="800000"/>
                  <a:headEnd/>
                  <a:tailEnd/>
                </a:ln>
              </p:spPr>
              <p:txBody>
                <a:bodyPr wrap="none" anchor="ctr"/>
                <a:lstStyle/>
                <a:p>
                  <a:pPr algn="ctr"/>
                  <a:r>
                    <a:rPr lang="es-MX" sz="1600" b="1"/>
                    <a:t>¿C</a:t>
                  </a:r>
                  <a:r>
                    <a:rPr lang="es-MX" sz="1600" b="1" baseline="-25000"/>
                    <a:t>2</a:t>
                  </a:r>
                  <a:r>
                    <a:rPr lang="es-MX" sz="1600" b="1"/>
                    <a:t>?</a:t>
                  </a:r>
                  <a:endParaRPr lang="es-ES" sz="1600" b="1"/>
                </a:p>
              </p:txBody>
            </p:sp>
            <p:sp>
              <p:nvSpPr>
                <p:cNvPr id="12383" name="Rectangle 10737"/>
                <p:cNvSpPr>
                  <a:spLocks noChangeArrowheads="1"/>
                </p:cNvSpPr>
                <p:nvPr/>
              </p:nvSpPr>
              <p:spPr bwMode="auto">
                <a:xfrm>
                  <a:off x="5412" y="2053"/>
                  <a:ext cx="182"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cxnSp>
              <p:nvCxnSpPr>
                <p:cNvPr id="12384" name="AutoShape 10738"/>
                <p:cNvCxnSpPr>
                  <a:cxnSpLocks noChangeShapeType="1"/>
                  <a:stCxn id="12383" idx="2"/>
                  <a:endCxn id="12381" idx="3"/>
                </p:cNvCxnSpPr>
                <p:nvPr/>
              </p:nvCxnSpPr>
              <p:spPr bwMode="auto">
                <a:xfrm rot="5400000">
                  <a:off x="4572" y="2613"/>
                  <a:ext cx="1343" cy="519"/>
                </a:xfrm>
                <a:prstGeom prst="bentConnector2">
                  <a:avLst/>
                </a:prstGeom>
                <a:noFill/>
                <a:ln w="38100">
                  <a:solidFill>
                    <a:srgbClr val="FFFF00"/>
                  </a:solidFill>
                  <a:miter lim="800000"/>
                  <a:headEnd/>
                  <a:tailEnd type="triangle" w="med" len="med"/>
                </a:ln>
              </p:spPr>
            </p:cxnSp>
            <p:cxnSp>
              <p:nvCxnSpPr>
                <p:cNvPr id="12385" name="AutoShape 10739"/>
                <p:cNvCxnSpPr>
                  <a:cxnSpLocks noChangeShapeType="1"/>
                  <a:stCxn id="12381" idx="1"/>
                  <a:endCxn id="12382" idx="3"/>
                </p:cNvCxnSpPr>
                <p:nvPr/>
              </p:nvCxnSpPr>
              <p:spPr bwMode="auto">
                <a:xfrm rot="10800000" flipV="1">
                  <a:off x="3563" y="3544"/>
                  <a:ext cx="797" cy="167"/>
                </a:xfrm>
                <a:prstGeom prst="bentConnector3">
                  <a:avLst>
                    <a:gd name="adj1" fmla="val 49935"/>
                  </a:avLst>
                </a:prstGeom>
                <a:noFill/>
                <a:ln w="38100">
                  <a:solidFill>
                    <a:srgbClr val="FFFF00"/>
                  </a:solidFill>
                  <a:miter lim="800000"/>
                  <a:headEnd/>
                  <a:tailEnd type="triangle" w="med" len="med"/>
                </a:ln>
              </p:spPr>
            </p:cxnSp>
          </p:grpSp>
        </p:grpSp>
      </p:grpSp>
      <p:grpSp>
        <p:nvGrpSpPr>
          <p:cNvPr id="12332" name="Group 10740"/>
          <p:cNvGrpSpPr>
            <a:grpSpLocks/>
          </p:cNvGrpSpPr>
          <p:nvPr/>
        </p:nvGrpSpPr>
        <p:grpSpPr bwMode="auto">
          <a:xfrm>
            <a:off x="3132138" y="4005263"/>
            <a:ext cx="5476875" cy="1895475"/>
            <a:chOff x="1973" y="2053"/>
            <a:chExt cx="3450" cy="1499"/>
          </a:xfrm>
        </p:grpSpPr>
        <p:sp>
          <p:nvSpPr>
            <p:cNvPr id="12366" name="AutoShape 10741"/>
            <p:cNvSpPr>
              <a:spLocks noChangeArrowheads="1"/>
            </p:cNvSpPr>
            <p:nvPr/>
          </p:nvSpPr>
          <p:spPr bwMode="auto">
            <a:xfrm>
              <a:off x="4363" y="3008"/>
              <a:ext cx="619" cy="274"/>
            </a:xfrm>
            <a:prstGeom prst="foldedCorner">
              <a:avLst>
                <a:gd name="adj" fmla="val 12500"/>
              </a:avLst>
            </a:prstGeom>
            <a:gradFill rotWithShape="1">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ProDES2</a:t>
              </a:r>
            </a:p>
          </p:txBody>
        </p:sp>
        <p:sp>
          <p:nvSpPr>
            <p:cNvPr id="12367" name="AutoShape 10742"/>
            <p:cNvSpPr>
              <a:spLocks noChangeArrowheads="1"/>
            </p:cNvSpPr>
            <p:nvPr/>
          </p:nvSpPr>
          <p:spPr bwMode="auto">
            <a:xfrm>
              <a:off x="1973" y="3280"/>
              <a:ext cx="576" cy="234"/>
            </a:xfrm>
            <a:prstGeom prst="foldedCorner">
              <a:avLst>
                <a:gd name="adj" fmla="val 12500"/>
              </a:avLst>
            </a:prstGeom>
            <a:gradFill rotWithShape="0">
              <a:gsLst>
                <a:gs pos="0">
                  <a:srgbClr val="339933"/>
                </a:gs>
                <a:gs pos="50000">
                  <a:srgbClr val="FFFFFF"/>
                </a:gs>
                <a:gs pos="100000">
                  <a:srgbClr val="339933"/>
                </a:gs>
              </a:gsLst>
              <a:lin ang="5400000" scaled="1"/>
            </a:gradFill>
            <a:ln w="9525">
              <a:solidFill>
                <a:schemeClr val="tx1"/>
              </a:solidFill>
              <a:round/>
              <a:headEnd/>
              <a:tailEnd/>
            </a:ln>
          </p:spPr>
          <p:txBody>
            <a:bodyPr wrap="none" anchor="ctr"/>
            <a:lstStyle/>
            <a:p>
              <a:pPr algn="ctr"/>
              <a:r>
                <a:rPr lang="es-ES" sz="1400" b="1"/>
                <a:t>ProDES2</a:t>
              </a:r>
            </a:p>
          </p:txBody>
        </p:sp>
        <p:grpSp>
          <p:nvGrpSpPr>
            <p:cNvPr id="12368" name="Group 10743"/>
            <p:cNvGrpSpPr>
              <a:grpSpLocks/>
            </p:cNvGrpSpPr>
            <p:nvPr/>
          </p:nvGrpSpPr>
          <p:grpSpPr bwMode="auto">
            <a:xfrm>
              <a:off x="4967" y="2053"/>
              <a:ext cx="456" cy="1096"/>
              <a:chOff x="4967" y="2053"/>
              <a:chExt cx="456" cy="1096"/>
            </a:xfrm>
          </p:grpSpPr>
          <p:sp>
            <p:nvSpPr>
              <p:cNvPr id="12375" name="Rectangle 10744"/>
              <p:cNvSpPr>
                <a:spLocks noChangeArrowheads="1"/>
              </p:cNvSpPr>
              <p:nvPr/>
            </p:nvSpPr>
            <p:spPr bwMode="auto">
              <a:xfrm>
                <a:off x="5241" y="2053"/>
                <a:ext cx="182"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cxnSp>
            <p:nvCxnSpPr>
              <p:cNvPr id="12376" name="AutoShape 10745"/>
              <p:cNvCxnSpPr>
                <a:cxnSpLocks noChangeShapeType="1"/>
              </p:cNvCxnSpPr>
              <p:nvPr/>
            </p:nvCxnSpPr>
            <p:spPr bwMode="auto">
              <a:xfrm rot="5400000">
                <a:off x="4670" y="2502"/>
                <a:ext cx="944" cy="350"/>
              </a:xfrm>
              <a:prstGeom prst="bentConnector2">
                <a:avLst/>
              </a:prstGeom>
              <a:noFill/>
              <a:ln w="38100">
                <a:solidFill>
                  <a:srgbClr val="FFFF00"/>
                </a:solidFill>
                <a:miter lim="800000"/>
                <a:headEnd/>
                <a:tailEnd type="triangle" w="med" len="med"/>
              </a:ln>
            </p:spPr>
          </p:cxnSp>
        </p:grpSp>
        <p:sp>
          <p:nvSpPr>
            <p:cNvPr id="12369" name="AutoShape 10746"/>
            <p:cNvSpPr>
              <a:spLocks noChangeArrowheads="1"/>
            </p:cNvSpPr>
            <p:nvPr/>
          </p:nvSpPr>
          <p:spPr bwMode="auto">
            <a:xfrm>
              <a:off x="3471" y="3260"/>
              <a:ext cx="410" cy="292"/>
            </a:xfrm>
            <a:prstGeom prst="flowChartDecision">
              <a:avLst/>
            </a:prstGeom>
            <a:gradFill rotWithShape="0">
              <a:gsLst>
                <a:gs pos="0">
                  <a:srgbClr val="66CCFF"/>
                </a:gs>
                <a:gs pos="50000">
                  <a:srgbClr val="FFFFFF"/>
                </a:gs>
                <a:gs pos="100000">
                  <a:srgbClr val="66CCFF"/>
                </a:gs>
              </a:gsLst>
              <a:lin ang="5400000" scaled="1"/>
            </a:gradFill>
            <a:ln w="9525">
              <a:solidFill>
                <a:schemeClr val="tx1"/>
              </a:solidFill>
              <a:miter lim="800000"/>
              <a:headEnd/>
              <a:tailEnd/>
            </a:ln>
          </p:spPr>
          <p:txBody>
            <a:bodyPr wrap="none" anchor="ctr"/>
            <a:lstStyle/>
            <a:p>
              <a:pPr algn="ctr"/>
              <a:r>
                <a:rPr lang="es-MX" sz="1600" b="1"/>
                <a:t>¿C</a:t>
              </a:r>
              <a:r>
                <a:rPr lang="es-MX" sz="1600" b="1" baseline="-25000"/>
                <a:t>2</a:t>
              </a:r>
              <a:r>
                <a:rPr lang="es-MX" sz="1600" b="1"/>
                <a:t>?</a:t>
              </a:r>
              <a:endParaRPr lang="es-ES" sz="1600" b="1"/>
            </a:p>
          </p:txBody>
        </p:sp>
        <p:grpSp>
          <p:nvGrpSpPr>
            <p:cNvPr id="12370" name="Group 10747"/>
            <p:cNvGrpSpPr>
              <a:grpSpLocks/>
            </p:cNvGrpSpPr>
            <p:nvPr/>
          </p:nvGrpSpPr>
          <p:grpSpPr bwMode="auto">
            <a:xfrm>
              <a:off x="3562" y="2120"/>
              <a:ext cx="227" cy="1140"/>
              <a:chOff x="3562" y="2120"/>
              <a:chExt cx="227" cy="1140"/>
            </a:xfrm>
          </p:grpSpPr>
          <p:sp>
            <p:nvSpPr>
              <p:cNvPr id="12373" name="Rectangle 10748"/>
              <p:cNvSpPr>
                <a:spLocks noChangeArrowheads="1"/>
              </p:cNvSpPr>
              <p:nvPr/>
            </p:nvSpPr>
            <p:spPr bwMode="auto">
              <a:xfrm flipH="1" flipV="1">
                <a:off x="3562" y="2120"/>
                <a:ext cx="227" cy="136"/>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rot="10800000" wrap="none" anchor="ctr"/>
              <a:lstStyle/>
              <a:p>
                <a:pPr algn="ctr"/>
                <a:endParaRPr lang="es-ES_tradnl" sz="1400"/>
              </a:p>
            </p:txBody>
          </p:sp>
          <p:cxnSp>
            <p:nvCxnSpPr>
              <p:cNvPr id="12374" name="AutoShape 10749"/>
              <p:cNvCxnSpPr>
                <a:cxnSpLocks noChangeShapeType="1"/>
                <a:stCxn id="12369" idx="0"/>
                <a:endCxn id="12373" idx="0"/>
              </p:cNvCxnSpPr>
              <p:nvPr/>
            </p:nvCxnSpPr>
            <p:spPr bwMode="auto">
              <a:xfrm flipV="1">
                <a:off x="3676" y="2268"/>
                <a:ext cx="0" cy="992"/>
              </a:xfrm>
              <a:prstGeom prst="straightConnector1">
                <a:avLst/>
              </a:prstGeom>
              <a:noFill/>
              <a:ln w="38100">
                <a:solidFill>
                  <a:srgbClr val="FFFFFF"/>
                </a:solidFill>
                <a:prstDash val="dash"/>
                <a:round/>
                <a:headEnd/>
                <a:tailEnd type="triangle" w="med" len="med"/>
              </a:ln>
            </p:spPr>
          </p:cxnSp>
        </p:grpSp>
        <p:cxnSp>
          <p:nvCxnSpPr>
            <p:cNvPr id="12371" name="AutoShape 10750"/>
            <p:cNvCxnSpPr>
              <a:cxnSpLocks noChangeShapeType="1"/>
              <a:stCxn id="12366" idx="1"/>
              <a:endCxn id="12369" idx="3"/>
            </p:cNvCxnSpPr>
            <p:nvPr/>
          </p:nvCxnSpPr>
          <p:spPr bwMode="auto">
            <a:xfrm rot="10800000" flipV="1">
              <a:off x="3881" y="3145"/>
              <a:ext cx="482" cy="261"/>
            </a:xfrm>
            <a:prstGeom prst="bentConnector3">
              <a:avLst>
                <a:gd name="adj1" fmla="val 50000"/>
              </a:avLst>
            </a:prstGeom>
            <a:noFill/>
            <a:ln w="38100">
              <a:solidFill>
                <a:srgbClr val="FFFF00"/>
              </a:solidFill>
              <a:miter lim="800000"/>
              <a:headEnd/>
              <a:tailEnd type="triangle" w="med" len="med"/>
            </a:ln>
          </p:spPr>
        </p:cxnSp>
        <p:cxnSp>
          <p:nvCxnSpPr>
            <p:cNvPr id="12372" name="AutoShape 10751"/>
            <p:cNvCxnSpPr>
              <a:cxnSpLocks noChangeShapeType="1"/>
              <a:stCxn id="12369" idx="1"/>
              <a:endCxn id="12367" idx="3"/>
            </p:cNvCxnSpPr>
            <p:nvPr/>
          </p:nvCxnSpPr>
          <p:spPr bwMode="auto">
            <a:xfrm flipH="1" flipV="1">
              <a:off x="2549" y="3397"/>
              <a:ext cx="922" cy="9"/>
            </a:xfrm>
            <a:prstGeom prst="straightConnector1">
              <a:avLst/>
            </a:prstGeom>
            <a:noFill/>
            <a:ln w="38100">
              <a:solidFill>
                <a:srgbClr val="FFFF00"/>
              </a:solidFill>
              <a:round/>
              <a:headEnd/>
              <a:tailEnd type="triangle" w="med" len="med"/>
            </a:ln>
          </p:spPr>
        </p:cxnSp>
      </p:grpSp>
      <p:sp>
        <p:nvSpPr>
          <p:cNvPr id="12333" name="AutoShape 10752"/>
          <p:cNvSpPr>
            <a:spLocks noChangeArrowheads="1"/>
          </p:cNvSpPr>
          <p:nvPr/>
        </p:nvSpPr>
        <p:spPr bwMode="auto">
          <a:xfrm>
            <a:off x="4425950" y="2994025"/>
            <a:ext cx="650875" cy="360363"/>
          </a:xfrm>
          <a:prstGeom prst="flowChartDecision">
            <a:avLst/>
          </a:prstGeom>
          <a:gradFill rotWithShape="0">
            <a:gsLst>
              <a:gs pos="0">
                <a:srgbClr val="66CCFF"/>
              </a:gs>
              <a:gs pos="50000">
                <a:srgbClr val="FFFFFF"/>
              </a:gs>
              <a:gs pos="100000">
                <a:srgbClr val="66CCFF"/>
              </a:gs>
            </a:gsLst>
            <a:lin ang="5400000" scaled="1"/>
          </a:gradFill>
          <a:ln w="9525">
            <a:solidFill>
              <a:schemeClr val="tx1"/>
            </a:solidFill>
            <a:miter lim="800000"/>
            <a:headEnd/>
            <a:tailEnd/>
          </a:ln>
        </p:spPr>
        <p:txBody>
          <a:bodyPr wrap="none" anchor="ctr"/>
          <a:lstStyle/>
          <a:p>
            <a:pPr algn="ctr"/>
            <a:r>
              <a:rPr lang="es-MX" sz="1600" b="1"/>
              <a:t>¿C</a:t>
            </a:r>
            <a:r>
              <a:rPr lang="es-MX" sz="1600" b="1" baseline="-25000"/>
              <a:t>1</a:t>
            </a:r>
            <a:r>
              <a:rPr lang="es-MX" sz="1600" b="1"/>
              <a:t>?</a:t>
            </a:r>
            <a:endParaRPr lang="es-ES" sz="1600" b="1"/>
          </a:p>
        </p:txBody>
      </p:sp>
      <p:sp>
        <p:nvSpPr>
          <p:cNvPr id="12334" name="Freeform 10753"/>
          <p:cNvSpPr>
            <a:spLocks/>
          </p:cNvSpPr>
          <p:nvPr/>
        </p:nvSpPr>
        <p:spPr bwMode="auto">
          <a:xfrm>
            <a:off x="3708400" y="3154363"/>
            <a:ext cx="719138" cy="87312"/>
          </a:xfrm>
          <a:custGeom>
            <a:avLst/>
            <a:gdLst>
              <a:gd name="T0" fmla="*/ 0 w 504"/>
              <a:gd name="T1" fmla="*/ 0 h 65"/>
              <a:gd name="T2" fmla="*/ 2147483647 w 504"/>
              <a:gd name="T3" fmla="*/ 2147483647 h 65"/>
              <a:gd name="T4" fmla="*/ 2147483647 w 504"/>
              <a:gd name="T5" fmla="*/ 0 h 65"/>
              <a:gd name="T6" fmla="*/ 2147483647 w 504"/>
              <a:gd name="T7" fmla="*/ 2147483647 h 65"/>
              <a:gd name="T8" fmla="*/ 2147483647 w 504"/>
              <a:gd name="T9" fmla="*/ 2147483647 h 65"/>
              <a:gd name="T10" fmla="*/ 2147483647 w 504"/>
              <a:gd name="T11" fmla="*/ 2147483647 h 65"/>
              <a:gd name="T12" fmla="*/ 2147483647 w 504"/>
              <a:gd name="T13" fmla="*/ 2147483647 h 65"/>
              <a:gd name="T14" fmla="*/ 2147483647 w 504"/>
              <a:gd name="T15" fmla="*/ 2147483647 h 65"/>
              <a:gd name="T16" fmla="*/ 2147483647 w 504"/>
              <a:gd name="T17" fmla="*/ 2147483647 h 65"/>
              <a:gd name="T18" fmla="*/ 2147483647 w 504"/>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65"/>
              <a:gd name="T32" fmla="*/ 504 w 50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65">
                <a:moveTo>
                  <a:pt x="0" y="0"/>
                </a:moveTo>
                <a:lnTo>
                  <a:pt x="143" y="1"/>
                </a:lnTo>
                <a:lnTo>
                  <a:pt x="257" y="0"/>
                </a:lnTo>
                <a:lnTo>
                  <a:pt x="280" y="38"/>
                </a:lnTo>
                <a:lnTo>
                  <a:pt x="306" y="56"/>
                </a:lnTo>
                <a:lnTo>
                  <a:pt x="342" y="65"/>
                </a:lnTo>
                <a:lnTo>
                  <a:pt x="372" y="54"/>
                </a:lnTo>
                <a:lnTo>
                  <a:pt x="387" y="38"/>
                </a:lnTo>
                <a:lnTo>
                  <a:pt x="412" y="3"/>
                </a:lnTo>
                <a:lnTo>
                  <a:pt x="504" y="2"/>
                </a:lnTo>
              </a:path>
            </a:pathLst>
          </a:custGeom>
          <a:noFill/>
          <a:ln w="38100">
            <a:solidFill>
              <a:srgbClr val="FFFF00"/>
            </a:solidFill>
            <a:round/>
            <a:headEnd/>
            <a:tailEnd type="triangle" w="med" len="med"/>
          </a:ln>
        </p:spPr>
        <p:txBody>
          <a:bodyPr/>
          <a:lstStyle/>
          <a:p>
            <a:pPr algn="ctr"/>
            <a:endParaRPr lang="es-MX"/>
          </a:p>
        </p:txBody>
      </p:sp>
      <p:cxnSp>
        <p:nvCxnSpPr>
          <p:cNvPr id="12335" name="AutoShape 10754"/>
          <p:cNvCxnSpPr>
            <a:cxnSpLocks noChangeShapeType="1"/>
          </p:cNvCxnSpPr>
          <p:nvPr/>
        </p:nvCxnSpPr>
        <p:spPr bwMode="auto">
          <a:xfrm>
            <a:off x="2728913" y="6121400"/>
            <a:ext cx="0" cy="0"/>
          </a:xfrm>
          <a:prstGeom prst="straightConnector1">
            <a:avLst/>
          </a:prstGeom>
          <a:noFill/>
          <a:ln w="38100">
            <a:solidFill>
              <a:srgbClr val="FFFF00"/>
            </a:solidFill>
            <a:round/>
            <a:headEnd/>
            <a:tailEnd type="triangle" w="med" len="med"/>
          </a:ln>
        </p:spPr>
      </p:cxnSp>
      <p:sp>
        <p:nvSpPr>
          <p:cNvPr id="12336" name="AutoShape 10755"/>
          <p:cNvSpPr>
            <a:spLocks noChangeArrowheads="1"/>
          </p:cNvSpPr>
          <p:nvPr/>
        </p:nvSpPr>
        <p:spPr bwMode="auto">
          <a:xfrm rot="-5400000">
            <a:off x="1196182" y="5123656"/>
            <a:ext cx="1568450" cy="865187"/>
          </a:xfrm>
          <a:prstGeom prst="flowChartDecision">
            <a:avLst/>
          </a:prstGeom>
          <a:gradFill rotWithShape="1">
            <a:gsLst>
              <a:gs pos="0">
                <a:srgbClr val="66CCFF"/>
              </a:gs>
              <a:gs pos="50000">
                <a:srgbClr val="FFFFFF"/>
              </a:gs>
              <a:gs pos="100000">
                <a:srgbClr val="66CCFF"/>
              </a:gs>
            </a:gsLst>
            <a:lin ang="5400000" scaled="1"/>
          </a:gradFill>
          <a:ln w="9525" algn="ctr">
            <a:solidFill>
              <a:schemeClr val="tx1"/>
            </a:solidFill>
            <a:miter lim="800000"/>
            <a:headEnd/>
            <a:tailEnd/>
          </a:ln>
        </p:spPr>
        <p:txBody>
          <a:bodyPr wrap="none" anchor="ctr"/>
          <a:lstStyle/>
          <a:p>
            <a:pPr algn="ctr"/>
            <a:r>
              <a:rPr lang="es-MX" sz="1400" b="1"/>
              <a:t>¿Contextualización?</a:t>
            </a:r>
            <a:endParaRPr lang="es-ES" sz="1400" b="1"/>
          </a:p>
        </p:txBody>
      </p:sp>
      <p:sp>
        <p:nvSpPr>
          <p:cNvPr id="12337" name="Line 10756"/>
          <p:cNvSpPr>
            <a:spLocks noChangeShapeType="1"/>
          </p:cNvSpPr>
          <p:nvPr/>
        </p:nvSpPr>
        <p:spPr bwMode="auto">
          <a:xfrm flipV="1">
            <a:off x="1979613" y="4373563"/>
            <a:ext cx="0" cy="328612"/>
          </a:xfrm>
          <a:prstGeom prst="line">
            <a:avLst/>
          </a:prstGeom>
          <a:noFill/>
          <a:ln w="38100">
            <a:solidFill>
              <a:srgbClr val="FFFFFF"/>
            </a:solidFill>
            <a:prstDash val="dash"/>
            <a:round/>
            <a:headEnd/>
            <a:tailEnd type="triangle" w="med" len="med"/>
          </a:ln>
        </p:spPr>
        <p:txBody>
          <a:bodyPr/>
          <a:lstStyle/>
          <a:p>
            <a:endParaRPr lang="es-MX"/>
          </a:p>
        </p:txBody>
      </p:sp>
      <p:sp>
        <p:nvSpPr>
          <p:cNvPr id="12338" name="Text Box 10757"/>
          <p:cNvSpPr txBox="1">
            <a:spLocks noChangeArrowheads="1"/>
          </p:cNvSpPr>
          <p:nvPr/>
        </p:nvSpPr>
        <p:spPr bwMode="auto">
          <a:xfrm>
            <a:off x="2046288" y="4565650"/>
            <a:ext cx="504825"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No</a:t>
            </a:r>
          </a:p>
        </p:txBody>
      </p:sp>
      <p:sp>
        <p:nvSpPr>
          <p:cNvPr id="12339" name="Text Box 10758"/>
          <p:cNvSpPr txBox="1">
            <a:spLocks noChangeArrowheads="1"/>
          </p:cNvSpPr>
          <p:nvPr/>
        </p:nvSpPr>
        <p:spPr bwMode="auto">
          <a:xfrm>
            <a:off x="1096963" y="5216525"/>
            <a:ext cx="412750" cy="336550"/>
          </a:xfrm>
          <a:prstGeom prst="rect">
            <a:avLst/>
          </a:prstGeom>
          <a:noFill/>
          <a:ln w="9525">
            <a:noFill/>
            <a:miter lim="800000"/>
            <a:headEnd/>
            <a:tailEnd/>
          </a:ln>
        </p:spPr>
        <p:txBody>
          <a:bodyPr>
            <a:spAutoFit/>
          </a:bodyPr>
          <a:lstStyle/>
          <a:p>
            <a:pPr>
              <a:spcBef>
                <a:spcPct val="50000"/>
              </a:spcBef>
            </a:pPr>
            <a:r>
              <a:rPr lang="es-ES" sz="1600" b="1">
                <a:solidFill>
                  <a:srgbClr val="FFFF66"/>
                </a:solidFill>
              </a:rPr>
              <a:t>Sí</a:t>
            </a:r>
          </a:p>
        </p:txBody>
      </p:sp>
      <p:grpSp>
        <p:nvGrpSpPr>
          <p:cNvPr id="12340" name="Group 10759"/>
          <p:cNvGrpSpPr>
            <a:grpSpLocks/>
          </p:cNvGrpSpPr>
          <p:nvPr/>
        </p:nvGrpSpPr>
        <p:grpSpPr bwMode="auto">
          <a:xfrm>
            <a:off x="514350" y="2392363"/>
            <a:ext cx="889000" cy="368300"/>
            <a:chOff x="324" y="776"/>
            <a:chExt cx="560" cy="292"/>
          </a:xfrm>
        </p:grpSpPr>
        <p:cxnSp>
          <p:nvCxnSpPr>
            <p:cNvPr id="12363" name="AutoShape 10760"/>
            <p:cNvCxnSpPr>
              <a:cxnSpLocks noChangeShapeType="1"/>
              <a:stCxn id="12290" idx="2"/>
            </p:cNvCxnSpPr>
            <p:nvPr/>
          </p:nvCxnSpPr>
          <p:spPr bwMode="auto">
            <a:xfrm flipV="1">
              <a:off x="465" y="776"/>
              <a:ext cx="264" cy="292"/>
            </a:xfrm>
            <a:prstGeom prst="straightConnector1">
              <a:avLst/>
            </a:prstGeom>
            <a:noFill/>
            <a:ln w="9525">
              <a:noFill/>
              <a:round/>
              <a:headEnd/>
              <a:tailEnd type="triangle" w="med" len="med"/>
            </a:ln>
          </p:spPr>
        </p:cxnSp>
        <p:sp>
          <p:nvSpPr>
            <p:cNvPr id="12364" name="Rectangle 10761"/>
            <p:cNvSpPr>
              <a:spLocks noChangeArrowheads="1"/>
            </p:cNvSpPr>
            <p:nvPr/>
          </p:nvSpPr>
          <p:spPr bwMode="auto">
            <a:xfrm>
              <a:off x="324" y="789"/>
              <a:ext cx="91" cy="91"/>
            </a:xfrm>
            <a:prstGeom prst="rect">
              <a:avLst/>
            </a:prstGeom>
            <a:gradFill rotWithShape="0">
              <a:gsLst>
                <a:gs pos="0">
                  <a:srgbClr val="A3C2E1"/>
                </a:gs>
                <a:gs pos="100000">
                  <a:srgbClr val="75A3D1"/>
                </a:gs>
              </a:gsLst>
              <a:lin ang="0" scaled="1"/>
            </a:gradFill>
            <a:ln w="38100" algn="ctr">
              <a:solidFill>
                <a:srgbClr val="FFFF00"/>
              </a:solidFill>
              <a:miter lim="800000"/>
              <a:headEnd/>
              <a:tailEnd/>
            </a:ln>
          </p:spPr>
          <p:txBody>
            <a:bodyPr wrap="none" anchor="ctr"/>
            <a:lstStyle/>
            <a:p>
              <a:pPr algn="ctr"/>
              <a:endParaRPr lang="es-ES_tradnl" sz="1400"/>
            </a:p>
          </p:txBody>
        </p:sp>
        <p:cxnSp>
          <p:nvCxnSpPr>
            <p:cNvPr id="12365" name="AutoShape 10762"/>
            <p:cNvCxnSpPr>
              <a:cxnSpLocks noChangeShapeType="1"/>
              <a:stCxn id="12364" idx="3"/>
              <a:endCxn id="12303" idx="1"/>
            </p:cNvCxnSpPr>
            <p:nvPr/>
          </p:nvCxnSpPr>
          <p:spPr bwMode="auto">
            <a:xfrm>
              <a:off x="427" y="835"/>
              <a:ext cx="457" cy="0"/>
            </a:xfrm>
            <a:prstGeom prst="straightConnector1">
              <a:avLst/>
            </a:prstGeom>
            <a:noFill/>
            <a:ln w="38100">
              <a:solidFill>
                <a:srgbClr val="FFFF00"/>
              </a:solidFill>
              <a:round/>
              <a:headEnd/>
              <a:tailEnd type="triangle" w="med" len="med"/>
            </a:ln>
          </p:spPr>
        </p:cxnSp>
      </p:grpSp>
      <p:sp>
        <p:nvSpPr>
          <p:cNvPr id="297483" name="Text Box 10763"/>
          <p:cNvSpPr txBox="1">
            <a:spLocks noChangeArrowheads="1"/>
          </p:cNvSpPr>
          <p:nvPr/>
        </p:nvSpPr>
        <p:spPr bwMode="auto">
          <a:xfrm rot="16200000" flipH="1">
            <a:off x="-515937" y="2536825"/>
            <a:ext cx="1809750" cy="660400"/>
          </a:xfrm>
          <a:prstGeom prst="rect">
            <a:avLst/>
          </a:prstGeom>
          <a:gradFill rotWithShape="1">
            <a:gsLst>
              <a:gs pos="0">
                <a:schemeClr val="bg2"/>
              </a:gs>
              <a:gs pos="50000">
                <a:srgbClr val="FFFFFF"/>
              </a:gs>
              <a:gs pos="100000">
                <a:schemeClr val="bg2"/>
              </a:gs>
            </a:gsLst>
            <a:lin ang="0" scaled="1"/>
          </a:gradFill>
          <a:ln w="9525">
            <a:solidFill>
              <a:schemeClr val="tx1"/>
            </a:solidFill>
            <a:miter lim="800000"/>
            <a:headEnd/>
            <a:tailEnd/>
          </a:ln>
          <a:effectLst/>
        </p:spPr>
        <p:txBody>
          <a:bodyPr/>
          <a:lstStyle/>
          <a:p>
            <a:pPr algn="ctr">
              <a:lnSpc>
                <a:spcPct val="110000"/>
              </a:lnSpc>
              <a:defRPr/>
            </a:pPr>
            <a:r>
              <a:rPr lang="es-MX" sz="1600" b="1"/>
              <a:t>Insumos para la Planeación </a:t>
            </a:r>
            <a:endParaRPr lang="es-ES" sz="1600" b="1"/>
          </a:p>
        </p:txBody>
      </p:sp>
      <p:sp>
        <p:nvSpPr>
          <p:cNvPr id="12342" name="Line 10764"/>
          <p:cNvSpPr>
            <a:spLocks noChangeShapeType="1"/>
          </p:cNvSpPr>
          <p:nvPr/>
        </p:nvSpPr>
        <p:spPr bwMode="auto">
          <a:xfrm flipH="1">
            <a:off x="3595688" y="3159125"/>
            <a:ext cx="215900" cy="0"/>
          </a:xfrm>
          <a:prstGeom prst="line">
            <a:avLst/>
          </a:prstGeom>
          <a:noFill/>
          <a:ln w="38100">
            <a:solidFill>
              <a:srgbClr val="FFFF00"/>
            </a:solidFill>
            <a:round/>
            <a:headEnd/>
            <a:tailEnd type="triangle" w="med" len="med"/>
          </a:ln>
        </p:spPr>
        <p:txBody>
          <a:bodyPr/>
          <a:lstStyle/>
          <a:p>
            <a:endParaRPr lang="es-MX"/>
          </a:p>
        </p:txBody>
      </p:sp>
      <p:sp>
        <p:nvSpPr>
          <p:cNvPr id="12343" name="AutoShape 10765"/>
          <p:cNvSpPr>
            <a:spLocks noChangeArrowheads="1"/>
          </p:cNvSpPr>
          <p:nvPr/>
        </p:nvSpPr>
        <p:spPr bwMode="auto">
          <a:xfrm>
            <a:off x="4957763" y="3733800"/>
            <a:ext cx="3959225" cy="735013"/>
          </a:xfrm>
          <a:prstGeom prst="roundRect">
            <a:avLst>
              <a:gd name="adj" fmla="val 16667"/>
            </a:avLst>
          </a:prstGeom>
          <a:gradFill rotWithShape="1">
            <a:gsLst>
              <a:gs pos="0">
                <a:srgbClr val="66CCFF"/>
              </a:gs>
              <a:gs pos="50000">
                <a:srgbClr val="FFFFFF"/>
              </a:gs>
              <a:gs pos="100000">
                <a:srgbClr val="66CCFF"/>
              </a:gs>
            </a:gsLst>
            <a:lin ang="5400000" scaled="1"/>
          </a:gradFill>
          <a:ln w="9525">
            <a:solidFill>
              <a:schemeClr val="tx1"/>
            </a:solidFill>
            <a:round/>
            <a:headEnd/>
            <a:tailEnd/>
          </a:ln>
        </p:spPr>
        <p:txBody>
          <a:bodyPr lIns="0" rIns="0" anchor="ctr" anchorCtr="1"/>
          <a:lstStyle/>
          <a:p>
            <a:pPr algn="ctr"/>
            <a:r>
              <a:rPr lang="es-ES" sz="1600" b="1"/>
              <a:t>Actualización</a:t>
            </a:r>
            <a:r>
              <a:rPr lang="es-MX" sz="1600" b="1"/>
              <a:t> </a:t>
            </a:r>
            <a:r>
              <a:rPr lang="es-ES" sz="1600" b="1"/>
              <a:t>de la</a:t>
            </a:r>
            <a:r>
              <a:rPr lang="es-MX" sz="1600" b="1"/>
              <a:t> </a:t>
            </a:r>
            <a:r>
              <a:rPr lang="es-ES" sz="1600" b="1"/>
              <a:t>planeación de cada DES y de sus PE </a:t>
            </a:r>
          </a:p>
        </p:txBody>
      </p:sp>
      <p:cxnSp>
        <p:nvCxnSpPr>
          <p:cNvPr id="12344" name="AutoShape 10766"/>
          <p:cNvCxnSpPr>
            <a:cxnSpLocks noChangeShapeType="1"/>
            <a:stCxn id="12313" idx="1"/>
            <a:endCxn id="12336" idx="2"/>
          </p:cNvCxnSpPr>
          <p:nvPr/>
        </p:nvCxnSpPr>
        <p:spPr bwMode="auto">
          <a:xfrm rot="10800000" flipV="1">
            <a:off x="2413000" y="4905375"/>
            <a:ext cx="714375" cy="652463"/>
          </a:xfrm>
          <a:prstGeom prst="bentConnector3">
            <a:avLst>
              <a:gd name="adj1" fmla="val 50000"/>
            </a:avLst>
          </a:prstGeom>
          <a:noFill/>
          <a:ln w="41275">
            <a:solidFill>
              <a:srgbClr val="FFFF00"/>
            </a:solidFill>
            <a:miter lim="800000"/>
            <a:headEnd/>
            <a:tailEnd type="triangle" w="med" len="med"/>
          </a:ln>
        </p:spPr>
      </p:cxnSp>
      <p:cxnSp>
        <p:nvCxnSpPr>
          <p:cNvPr id="12345" name="AutoShape 10767"/>
          <p:cNvCxnSpPr>
            <a:cxnSpLocks noChangeShapeType="1"/>
            <a:stCxn id="12316" idx="1"/>
            <a:endCxn id="12336" idx="2"/>
          </p:cNvCxnSpPr>
          <p:nvPr/>
        </p:nvCxnSpPr>
        <p:spPr bwMode="auto">
          <a:xfrm rot="10800000" flipV="1">
            <a:off x="2413000" y="5314950"/>
            <a:ext cx="717550" cy="242888"/>
          </a:xfrm>
          <a:prstGeom prst="bentConnector3">
            <a:avLst>
              <a:gd name="adj1" fmla="val 50000"/>
            </a:avLst>
          </a:prstGeom>
          <a:noFill/>
          <a:ln w="41275">
            <a:solidFill>
              <a:srgbClr val="FFFF00"/>
            </a:solidFill>
            <a:miter lim="800000"/>
            <a:headEnd/>
            <a:tailEnd type="triangle" w="med" len="med"/>
          </a:ln>
        </p:spPr>
      </p:cxnSp>
      <p:cxnSp>
        <p:nvCxnSpPr>
          <p:cNvPr id="12346" name="AutoShape 10768"/>
          <p:cNvCxnSpPr>
            <a:cxnSpLocks noChangeShapeType="1"/>
            <a:stCxn id="12367" idx="1"/>
            <a:endCxn id="12336" idx="2"/>
          </p:cNvCxnSpPr>
          <p:nvPr/>
        </p:nvCxnSpPr>
        <p:spPr bwMode="auto">
          <a:xfrm rot="10800000">
            <a:off x="2413000" y="5557838"/>
            <a:ext cx="719138" cy="147637"/>
          </a:xfrm>
          <a:prstGeom prst="bentConnector3">
            <a:avLst>
              <a:gd name="adj1" fmla="val 50111"/>
            </a:avLst>
          </a:prstGeom>
          <a:noFill/>
          <a:ln w="41275">
            <a:solidFill>
              <a:srgbClr val="FFFF00"/>
            </a:solidFill>
            <a:miter lim="800000"/>
            <a:headEnd/>
            <a:tailEnd type="triangle" w="med" len="med"/>
          </a:ln>
        </p:spPr>
      </p:cxnSp>
      <p:cxnSp>
        <p:nvCxnSpPr>
          <p:cNvPr id="12347" name="AutoShape 10769"/>
          <p:cNvCxnSpPr>
            <a:cxnSpLocks noChangeShapeType="1"/>
            <a:stCxn id="12388" idx="1"/>
            <a:endCxn id="12336" idx="2"/>
          </p:cNvCxnSpPr>
          <p:nvPr/>
        </p:nvCxnSpPr>
        <p:spPr bwMode="auto">
          <a:xfrm rot="10800000">
            <a:off x="2413000" y="5557838"/>
            <a:ext cx="719138" cy="666750"/>
          </a:xfrm>
          <a:prstGeom prst="bentConnector3">
            <a:avLst>
              <a:gd name="adj1" fmla="val 50111"/>
            </a:avLst>
          </a:prstGeom>
          <a:noFill/>
          <a:ln w="41275">
            <a:solidFill>
              <a:srgbClr val="FFFF00"/>
            </a:solidFill>
            <a:miter lim="800000"/>
            <a:headEnd/>
            <a:tailEnd type="triangle" w="med" len="med"/>
          </a:ln>
        </p:spPr>
      </p:cxnSp>
      <p:sp>
        <p:nvSpPr>
          <p:cNvPr id="297496" name="Oval 10776"/>
          <p:cNvSpPr>
            <a:spLocks noChangeArrowheads="1"/>
          </p:cNvSpPr>
          <p:nvPr/>
        </p:nvSpPr>
        <p:spPr bwMode="auto">
          <a:xfrm>
            <a:off x="1735138" y="2914650"/>
            <a:ext cx="1828800" cy="525463"/>
          </a:xfrm>
          <a:prstGeom prst="ellipse">
            <a:avLst/>
          </a:prstGeom>
          <a:gradFill rotWithShape="1">
            <a:gsLst>
              <a:gs pos="0">
                <a:schemeClr val="bg2"/>
              </a:gs>
              <a:gs pos="50000">
                <a:srgbClr val="FFFFFF"/>
              </a:gs>
              <a:gs pos="100000">
                <a:schemeClr val="bg2"/>
              </a:gs>
            </a:gsLst>
            <a:lin ang="5400000" scaled="1"/>
          </a:gradFill>
          <a:ln w="9525">
            <a:solidFill>
              <a:schemeClr val="tx1"/>
            </a:solidFill>
            <a:round/>
            <a:headEnd/>
            <a:tailEnd/>
          </a:ln>
          <a:effectLst/>
        </p:spPr>
        <p:txBody>
          <a:bodyPr tIns="0" bIns="0" anchor="ctr">
            <a:spAutoFit/>
          </a:bodyPr>
          <a:lstStyle/>
          <a:p>
            <a:pPr algn="ctr">
              <a:defRPr/>
            </a:pPr>
            <a:r>
              <a:rPr lang="es-MX" b="1" u="sng" dirty="0"/>
              <a:t>Políticas </a:t>
            </a:r>
          </a:p>
          <a:p>
            <a:pPr algn="ctr">
              <a:defRPr/>
            </a:pPr>
            <a:r>
              <a:rPr lang="es-MX" b="1" u="sng" dirty="0"/>
              <a:t>institucionales</a:t>
            </a:r>
            <a:endParaRPr lang="es-ES" b="1" u="sng" dirty="0"/>
          </a:p>
        </p:txBody>
      </p:sp>
      <p:sp>
        <p:nvSpPr>
          <p:cNvPr id="12349" name="AutoShape 10774"/>
          <p:cNvSpPr>
            <a:spLocks noChangeArrowheads="1"/>
          </p:cNvSpPr>
          <p:nvPr/>
        </p:nvSpPr>
        <p:spPr bwMode="auto">
          <a:xfrm>
            <a:off x="1403350" y="3643313"/>
            <a:ext cx="2520950" cy="746125"/>
          </a:xfrm>
          <a:prstGeom prst="roundRect">
            <a:avLst>
              <a:gd name="adj" fmla="val 16667"/>
            </a:avLst>
          </a:prstGeom>
          <a:gradFill rotWithShape="1">
            <a:gsLst>
              <a:gs pos="0">
                <a:srgbClr val="66CCFF"/>
              </a:gs>
              <a:gs pos="50000">
                <a:srgbClr val="FFFFFF"/>
              </a:gs>
              <a:gs pos="100000">
                <a:srgbClr val="66CCFF"/>
              </a:gs>
            </a:gsLst>
            <a:lin ang="5400000" scaled="1"/>
          </a:gradFill>
          <a:ln w="9525">
            <a:solidFill>
              <a:schemeClr val="tx1"/>
            </a:solidFill>
            <a:round/>
            <a:headEnd/>
            <a:tailEnd/>
          </a:ln>
        </p:spPr>
        <p:txBody>
          <a:bodyPr wrap="none" anchor="ctr"/>
          <a:lstStyle/>
          <a:p>
            <a:pPr algn="ctr"/>
            <a:r>
              <a:rPr lang="es-ES" sz="1600" b="1" dirty="0"/>
              <a:t>Actualización</a:t>
            </a:r>
          </a:p>
          <a:p>
            <a:pPr algn="ctr"/>
            <a:r>
              <a:rPr lang="es-ES" sz="1600" b="1" dirty="0"/>
              <a:t>de la Planeación</a:t>
            </a:r>
          </a:p>
          <a:p>
            <a:pPr algn="ctr"/>
            <a:r>
              <a:rPr lang="es-ES" sz="1600" b="1" dirty="0"/>
              <a:t> del PIFI </a:t>
            </a:r>
            <a:r>
              <a:rPr lang="es-ES" sz="1600" b="1" dirty="0" smtClean="0"/>
              <a:t>2014-2015</a:t>
            </a:r>
            <a:endParaRPr lang="es-ES" sz="1600" b="1" dirty="0"/>
          </a:p>
        </p:txBody>
      </p:sp>
      <p:cxnSp>
        <p:nvCxnSpPr>
          <p:cNvPr id="12350" name="AutoShape 10771"/>
          <p:cNvCxnSpPr>
            <a:cxnSpLocks noChangeShapeType="1"/>
          </p:cNvCxnSpPr>
          <p:nvPr/>
        </p:nvCxnSpPr>
        <p:spPr bwMode="auto">
          <a:xfrm>
            <a:off x="2843213" y="3441700"/>
            <a:ext cx="3175" cy="273050"/>
          </a:xfrm>
          <a:prstGeom prst="straightConnector1">
            <a:avLst/>
          </a:prstGeom>
          <a:noFill/>
          <a:ln w="38100">
            <a:solidFill>
              <a:srgbClr val="FFFF00"/>
            </a:solidFill>
            <a:round/>
            <a:headEnd type="triangle" w="med" len="med"/>
            <a:tailEnd/>
          </a:ln>
        </p:spPr>
      </p:cxnSp>
      <p:cxnSp>
        <p:nvCxnSpPr>
          <p:cNvPr id="12351" name="AutoShape 10772"/>
          <p:cNvCxnSpPr>
            <a:cxnSpLocks noChangeShapeType="1"/>
          </p:cNvCxnSpPr>
          <p:nvPr/>
        </p:nvCxnSpPr>
        <p:spPr bwMode="auto">
          <a:xfrm>
            <a:off x="2562225" y="3433763"/>
            <a:ext cx="1588" cy="244475"/>
          </a:xfrm>
          <a:prstGeom prst="straightConnector1">
            <a:avLst/>
          </a:prstGeom>
          <a:noFill/>
          <a:ln w="38100">
            <a:solidFill>
              <a:srgbClr val="FFFF00"/>
            </a:solidFill>
            <a:round/>
            <a:headEnd/>
            <a:tailEnd type="triangle" w="med" len="med"/>
          </a:ln>
        </p:spPr>
      </p:cxnSp>
      <p:cxnSp>
        <p:nvCxnSpPr>
          <p:cNvPr id="12352" name="AutoShape 10779"/>
          <p:cNvCxnSpPr>
            <a:cxnSpLocks noChangeShapeType="1"/>
            <a:stCxn id="12333" idx="0"/>
          </p:cNvCxnSpPr>
          <p:nvPr/>
        </p:nvCxnSpPr>
        <p:spPr bwMode="auto">
          <a:xfrm rot="-5400000">
            <a:off x="5799931" y="1945482"/>
            <a:ext cx="85725" cy="2182812"/>
          </a:xfrm>
          <a:prstGeom prst="bentConnector2">
            <a:avLst/>
          </a:prstGeom>
          <a:noFill/>
          <a:ln w="38100">
            <a:solidFill>
              <a:srgbClr val="FFFF00"/>
            </a:solidFill>
            <a:miter lim="800000"/>
            <a:headEnd/>
            <a:tailEnd type="triangle" w="med" len="med"/>
          </a:ln>
        </p:spPr>
      </p:cxnSp>
      <p:cxnSp>
        <p:nvCxnSpPr>
          <p:cNvPr id="12353" name="AutoShape 10781"/>
          <p:cNvCxnSpPr>
            <a:cxnSpLocks noChangeShapeType="1"/>
          </p:cNvCxnSpPr>
          <p:nvPr/>
        </p:nvCxnSpPr>
        <p:spPr bwMode="auto">
          <a:xfrm>
            <a:off x="2570163" y="2765425"/>
            <a:ext cx="1587" cy="244475"/>
          </a:xfrm>
          <a:prstGeom prst="straightConnector1">
            <a:avLst/>
          </a:prstGeom>
          <a:noFill/>
          <a:ln w="38100">
            <a:solidFill>
              <a:srgbClr val="FFFF00"/>
            </a:solidFill>
            <a:round/>
            <a:headEnd/>
            <a:tailEnd type="triangle" w="med" len="med"/>
          </a:ln>
        </p:spPr>
      </p:cxnSp>
      <p:sp>
        <p:nvSpPr>
          <p:cNvPr id="12354" name="Line 10788"/>
          <p:cNvSpPr>
            <a:spLocks noChangeShapeType="1"/>
          </p:cNvSpPr>
          <p:nvPr/>
        </p:nvSpPr>
        <p:spPr bwMode="auto">
          <a:xfrm flipH="1">
            <a:off x="971550" y="5557838"/>
            <a:ext cx="576263" cy="0"/>
          </a:xfrm>
          <a:prstGeom prst="line">
            <a:avLst/>
          </a:prstGeom>
          <a:noFill/>
          <a:ln w="38100">
            <a:solidFill>
              <a:srgbClr val="FFFF00"/>
            </a:solidFill>
            <a:round/>
            <a:headEnd/>
            <a:tailEnd type="triangle" w="med" len="med"/>
          </a:ln>
        </p:spPr>
        <p:txBody>
          <a:bodyPr/>
          <a:lstStyle/>
          <a:p>
            <a:endParaRPr lang="es-MX"/>
          </a:p>
        </p:txBody>
      </p:sp>
      <p:sp>
        <p:nvSpPr>
          <p:cNvPr id="297395" name="Line 10675"/>
          <p:cNvSpPr>
            <a:spLocks noChangeShapeType="1"/>
          </p:cNvSpPr>
          <p:nvPr/>
        </p:nvSpPr>
        <p:spPr bwMode="auto">
          <a:xfrm flipV="1">
            <a:off x="4140200" y="2362200"/>
            <a:ext cx="1008063" cy="0"/>
          </a:xfrm>
          <a:prstGeom prst="line">
            <a:avLst/>
          </a:prstGeom>
          <a:noFill/>
          <a:ln w="38100">
            <a:solidFill>
              <a:srgbClr val="FFFF00"/>
            </a:solidFill>
            <a:prstDash val="sysDot"/>
            <a:round/>
            <a:headEnd type="triangle" w="med" len="med"/>
            <a:tailEnd/>
          </a:ln>
        </p:spPr>
        <p:txBody>
          <a:bodyPr wrap="none" tIns="90000" anchor="ctr"/>
          <a:lstStyle/>
          <a:p>
            <a:endParaRPr lang="es-MX"/>
          </a:p>
        </p:txBody>
      </p:sp>
      <p:sp>
        <p:nvSpPr>
          <p:cNvPr id="12356" name="Text Box 10676"/>
          <p:cNvSpPr txBox="1">
            <a:spLocks noChangeArrowheads="1"/>
          </p:cNvSpPr>
          <p:nvPr/>
        </p:nvSpPr>
        <p:spPr bwMode="auto">
          <a:xfrm>
            <a:off x="4356100" y="1928813"/>
            <a:ext cx="441325" cy="349250"/>
          </a:xfrm>
          <a:prstGeom prst="rect">
            <a:avLst/>
          </a:prstGeom>
          <a:noFill/>
          <a:ln w="3175" algn="ctr">
            <a:noFill/>
            <a:miter lim="800000"/>
            <a:headEnd/>
            <a:tailEnd/>
          </a:ln>
        </p:spPr>
        <p:txBody>
          <a:bodyPr wrap="none" tIns="90000">
            <a:spAutoFit/>
          </a:bodyPr>
          <a:lstStyle/>
          <a:p>
            <a:pPr algn="ctr">
              <a:tabLst>
                <a:tab pos="180975" algn="l"/>
                <a:tab pos="447675" algn="l"/>
              </a:tabLst>
            </a:pPr>
            <a:r>
              <a:rPr lang="es-MX" sz="1400" b="1">
                <a:solidFill>
                  <a:schemeClr val="bg1"/>
                </a:solidFill>
              </a:rPr>
              <a:t>CA</a:t>
            </a:r>
            <a:endParaRPr lang="es-ES" sz="1400" b="1">
              <a:solidFill>
                <a:schemeClr val="bg1"/>
              </a:solidFill>
            </a:endParaRPr>
          </a:p>
        </p:txBody>
      </p:sp>
      <p:sp>
        <p:nvSpPr>
          <p:cNvPr id="12357" name="Text Box 10791"/>
          <p:cNvSpPr txBox="1">
            <a:spLocks noChangeArrowheads="1"/>
          </p:cNvSpPr>
          <p:nvPr/>
        </p:nvSpPr>
        <p:spPr bwMode="auto">
          <a:xfrm>
            <a:off x="5651500" y="1839913"/>
            <a:ext cx="2519363" cy="320675"/>
          </a:xfrm>
          <a:prstGeom prst="rect">
            <a:avLst/>
          </a:prstGeom>
          <a:noFill/>
          <a:ln w="9525" algn="ctr">
            <a:noFill/>
            <a:miter lim="800000"/>
            <a:headEnd/>
            <a:tailEnd/>
          </a:ln>
        </p:spPr>
        <p:txBody>
          <a:bodyPr>
            <a:spAutoFit/>
          </a:bodyPr>
          <a:lstStyle/>
          <a:p>
            <a:pPr algn="ctr">
              <a:spcBef>
                <a:spcPct val="50000"/>
              </a:spcBef>
            </a:pPr>
            <a:r>
              <a:rPr lang="es-MX" sz="1500" b="1">
                <a:solidFill>
                  <a:srgbClr val="FFFFFF"/>
                </a:solidFill>
              </a:rPr>
              <a:t>Ámbito de las DES</a:t>
            </a:r>
            <a:endParaRPr lang="es-ES" sz="1500" b="1">
              <a:solidFill>
                <a:srgbClr val="FFFFFF"/>
              </a:solidFill>
            </a:endParaRPr>
          </a:p>
        </p:txBody>
      </p:sp>
      <p:sp>
        <p:nvSpPr>
          <p:cNvPr id="12358" name="Text Box 10792"/>
          <p:cNvSpPr txBox="1">
            <a:spLocks noChangeArrowheads="1"/>
          </p:cNvSpPr>
          <p:nvPr/>
        </p:nvSpPr>
        <p:spPr bwMode="auto">
          <a:xfrm>
            <a:off x="1547813" y="1846263"/>
            <a:ext cx="2519362" cy="320675"/>
          </a:xfrm>
          <a:prstGeom prst="rect">
            <a:avLst/>
          </a:prstGeom>
          <a:noFill/>
          <a:ln w="9525" algn="ctr">
            <a:noFill/>
            <a:miter lim="800000"/>
            <a:headEnd/>
            <a:tailEnd/>
          </a:ln>
        </p:spPr>
        <p:txBody>
          <a:bodyPr>
            <a:spAutoFit/>
          </a:bodyPr>
          <a:lstStyle/>
          <a:p>
            <a:pPr algn="ctr">
              <a:spcBef>
                <a:spcPct val="50000"/>
              </a:spcBef>
            </a:pPr>
            <a:r>
              <a:rPr lang="es-MX" sz="1500" b="1">
                <a:solidFill>
                  <a:srgbClr val="FFFFFF"/>
                </a:solidFill>
              </a:rPr>
              <a:t>Ámbito institucional</a:t>
            </a:r>
            <a:endParaRPr lang="es-ES" sz="1500" b="1">
              <a:solidFill>
                <a:srgbClr val="FFFFFF"/>
              </a:solidFill>
            </a:endParaRPr>
          </a:p>
        </p:txBody>
      </p:sp>
      <p:grpSp>
        <p:nvGrpSpPr>
          <p:cNvPr id="12359" name="Group 108"/>
          <p:cNvGrpSpPr>
            <a:grpSpLocks/>
          </p:cNvGrpSpPr>
          <p:nvPr/>
        </p:nvGrpSpPr>
        <p:grpSpPr bwMode="auto">
          <a:xfrm>
            <a:off x="38100" y="1514475"/>
            <a:ext cx="1147763" cy="355600"/>
            <a:chOff x="24" y="489"/>
            <a:chExt cx="723" cy="292"/>
          </a:xfrm>
        </p:grpSpPr>
        <p:sp>
          <p:nvSpPr>
            <p:cNvPr id="12360"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2361"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2362"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06" name="Line 10674">
            <a:hlinkClick r:id="rId8" action="ppaction://hlinkpres?slideindex=7&amp;slidetitle=Diapositiva 7"/>
          </p:cNvPr>
          <p:cNvSpPr>
            <a:spLocks noChangeShapeType="1"/>
          </p:cNvSpPr>
          <p:nvPr/>
        </p:nvSpPr>
        <p:spPr bwMode="auto">
          <a:xfrm>
            <a:off x="7874000" y="2855913"/>
            <a:ext cx="360363" cy="0"/>
          </a:xfrm>
          <a:prstGeom prst="line">
            <a:avLst/>
          </a:prstGeom>
          <a:noFill/>
          <a:ln w="38100">
            <a:pattFill prst="wdUpDiag">
              <a:fgClr>
                <a:schemeClr val="tx1"/>
              </a:fgClr>
              <a:bgClr>
                <a:schemeClr val="bg1"/>
              </a:bgClr>
            </a:pattFill>
            <a:round/>
            <a:headEnd/>
            <a:tailEnd/>
          </a:ln>
        </p:spPr>
        <p:txBody>
          <a:bodyPr wrap="none" tIns="90000" anchor="ctr"/>
          <a:lstStyle/>
          <a:p>
            <a:endParaRPr lang="es-MX"/>
          </a:p>
        </p:txBody>
      </p:sp>
      <p:grpSp>
        <p:nvGrpSpPr>
          <p:cNvPr id="107" name="Group 143"/>
          <p:cNvGrpSpPr>
            <a:grpSpLocks/>
          </p:cNvGrpSpPr>
          <p:nvPr/>
        </p:nvGrpSpPr>
        <p:grpSpPr bwMode="auto">
          <a:xfrm>
            <a:off x="67485" y="1635616"/>
            <a:ext cx="880341" cy="42862"/>
            <a:chOff x="1447" y="674"/>
            <a:chExt cx="565" cy="27"/>
          </a:xfrm>
        </p:grpSpPr>
        <p:pic>
          <p:nvPicPr>
            <p:cNvPr id="108" name="Picture 144" descr="jnchainslw"/>
            <p:cNvPicPr preferRelativeResize="0">
              <a:picLocks noChangeArrowheads="1" noCrop="1"/>
            </p:cNvPicPr>
            <p:nvPr/>
          </p:nvPicPr>
          <p:blipFill>
            <a:blip r:embed="rId9" cstate="print"/>
            <a:srcRect/>
            <a:stretch>
              <a:fillRect/>
            </a:stretch>
          </p:blipFill>
          <p:spPr bwMode="auto">
            <a:xfrm>
              <a:off x="1447" y="674"/>
              <a:ext cx="354" cy="27"/>
            </a:xfrm>
            <a:prstGeom prst="rect">
              <a:avLst/>
            </a:prstGeom>
            <a:noFill/>
            <a:ln w="9525">
              <a:noFill/>
              <a:miter lim="800000"/>
              <a:headEnd/>
              <a:tailEnd/>
            </a:ln>
          </p:spPr>
        </p:pic>
        <p:pic>
          <p:nvPicPr>
            <p:cNvPr id="109" name="Picture 145" descr="jnchainslw"/>
            <p:cNvPicPr preferRelativeResize="0">
              <a:picLocks noChangeArrowheads="1" noCrop="1"/>
            </p:cNvPicPr>
            <p:nvPr/>
          </p:nvPicPr>
          <p:blipFill>
            <a:blip r:embed="rId9" cstate="print"/>
            <a:srcRect/>
            <a:stretch>
              <a:fillRect/>
            </a:stretch>
          </p:blipFill>
          <p:spPr bwMode="auto">
            <a:xfrm>
              <a:off x="1658" y="674"/>
              <a:ext cx="354" cy="27"/>
            </a:xfrm>
            <a:prstGeom prst="rect">
              <a:avLst/>
            </a:prstGeom>
            <a:noFill/>
            <a:ln w="9525">
              <a:noFill/>
              <a:miter lim="800000"/>
              <a:headEnd/>
              <a:tailEnd/>
            </a:ln>
          </p:spPr>
        </p:pic>
      </p:grpSp>
      <p:grpSp>
        <p:nvGrpSpPr>
          <p:cNvPr id="110" name="Group 143"/>
          <p:cNvGrpSpPr>
            <a:grpSpLocks/>
          </p:cNvGrpSpPr>
          <p:nvPr/>
        </p:nvGrpSpPr>
        <p:grpSpPr bwMode="auto">
          <a:xfrm>
            <a:off x="58327" y="1788016"/>
            <a:ext cx="880341" cy="42862"/>
            <a:chOff x="1447" y="674"/>
            <a:chExt cx="565" cy="27"/>
          </a:xfrm>
        </p:grpSpPr>
        <p:pic>
          <p:nvPicPr>
            <p:cNvPr id="111" name="Picture 144" descr="jnchainslw"/>
            <p:cNvPicPr preferRelativeResize="0">
              <a:picLocks noChangeArrowheads="1" noCrop="1"/>
            </p:cNvPicPr>
            <p:nvPr/>
          </p:nvPicPr>
          <p:blipFill>
            <a:blip r:embed="rId9" cstate="print"/>
            <a:srcRect/>
            <a:stretch>
              <a:fillRect/>
            </a:stretch>
          </p:blipFill>
          <p:spPr bwMode="auto">
            <a:xfrm>
              <a:off x="1447" y="674"/>
              <a:ext cx="354" cy="27"/>
            </a:xfrm>
            <a:prstGeom prst="rect">
              <a:avLst/>
            </a:prstGeom>
            <a:noFill/>
            <a:ln w="9525">
              <a:noFill/>
              <a:miter lim="800000"/>
              <a:headEnd/>
              <a:tailEnd/>
            </a:ln>
          </p:spPr>
        </p:pic>
        <p:pic>
          <p:nvPicPr>
            <p:cNvPr id="112" name="Picture 145" descr="jnchainslw"/>
            <p:cNvPicPr preferRelativeResize="0">
              <a:picLocks noChangeArrowheads="1" noCrop="1"/>
            </p:cNvPicPr>
            <p:nvPr/>
          </p:nvPicPr>
          <p:blipFill>
            <a:blip r:embed="rId9" cstate="print"/>
            <a:srcRect/>
            <a:stretch>
              <a:fillRect/>
            </a:stretch>
          </p:blipFill>
          <p:spPr bwMode="auto">
            <a:xfrm>
              <a:off x="1658" y="674"/>
              <a:ext cx="354" cy="2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afterEffect">
                                  <p:stCondLst>
                                    <p:cond delay="0"/>
                                  </p:stCondLst>
                                  <p:childTnLst>
                                    <p:animScale>
                                      <p:cBhvr>
                                        <p:cTn id="6" dur="1000" fill="hold"/>
                                        <p:tgtEl>
                                          <p:spTgt spid="297395"/>
                                        </p:tgtEl>
                                      </p:cBhvr>
                                      <p:by x="150000" y="150000"/>
                                    </p:animScale>
                                  </p:childTnLst>
                                </p:cTn>
                              </p:par>
                            </p:childTnLst>
                          </p:cTn>
                        </p:par>
                        <p:par>
                          <p:cTn id="7" fill="hold">
                            <p:stCondLst>
                              <p:cond delay="1000"/>
                            </p:stCondLst>
                            <p:childTnLst>
                              <p:par>
                                <p:cTn id="8" presetID="6" presetClass="emph" presetSubtype="0" repeatCount="indefinite" fill="hold" grpId="0" nodeType="afterEffect">
                                  <p:stCondLst>
                                    <p:cond delay="0"/>
                                  </p:stCondLst>
                                  <p:childTnLst>
                                    <p:animScale>
                                      <p:cBhvr>
                                        <p:cTn id="9" dur="1000" fill="hold"/>
                                        <p:tgtEl>
                                          <p:spTgt spid="10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95" grpId="0" animBg="1"/>
      <p:bldP spid="10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4931"/>
            <a:ext cx="9144000" cy="6283069"/>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ct val="5000"/>
              </a:spcBef>
              <a:spcAft>
                <a:spcPct val="5000"/>
              </a:spcAft>
            </a:pPr>
            <a:endParaRPr lang="es-MX" sz="500" b="1" dirty="0" smtClean="0"/>
          </a:p>
          <a:p>
            <a:pPr algn="just">
              <a:spcBef>
                <a:spcPct val="5000"/>
              </a:spcBef>
              <a:spcAft>
                <a:spcPct val="5000"/>
              </a:spcAft>
            </a:pPr>
            <a:r>
              <a:rPr lang="es-MX" sz="1300" b="1" dirty="0" smtClean="0"/>
              <a:t>Análisis de la vinculación con el entorno</a:t>
            </a:r>
          </a:p>
          <a:p>
            <a:pPr algn="just"/>
            <a:endParaRPr lang="es-MX" sz="800" dirty="0" smtClean="0"/>
          </a:p>
          <a:p>
            <a:pPr algn="just"/>
            <a:r>
              <a:rPr lang="es-MX" sz="1300" dirty="0" smtClean="0"/>
              <a:t>Para ayudar al análisis de algunos de los elementos cuantitativos más representativos, llénese el siguiente cuadro:</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lvl="1" algn="just"/>
            <a:endParaRPr lang="es-MX" sz="8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Como resultado del análisis, señalar las principales conclusiones respecto a la atención que la institución brinda a la vinculación con el entorno, y en caso de ser limitada e insuficiente plantear, en la parte de planeación, las políticas, objetivos, estrategias y acciones adecuadas para su atención.</a:t>
            </a:r>
          </a:p>
        </p:txBody>
      </p:sp>
      <p:sp>
        <p:nvSpPr>
          <p:cNvPr id="7"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3268379426"/>
              </p:ext>
            </p:extLst>
          </p:nvPr>
        </p:nvGraphicFramePr>
        <p:xfrm>
          <a:off x="2228850" y="1556792"/>
          <a:ext cx="4686300" cy="3381375"/>
        </p:xfrm>
        <a:graphic>
          <a:graphicData uri="http://schemas.openxmlformats.org/drawingml/2006/table">
            <a:tbl>
              <a:tblPr/>
              <a:tblGrid>
                <a:gridCol w="3162300"/>
                <a:gridCol w="762000"/>
                <a:gridCol w="762000"/>
              </a:tblGrid>
              <a:tr h="161925">
                <a:tc gridSpan="3">
                  <a:txBody>
                    <a:bodyPr/>
                    <a:lstStyle/>
                    <a:p>
                      <a:pPr algn="ctr" fontAlgn="b"/>
                      <a:r>
                        <a:rPr lang="es-MX" sz="1050" b="1" i="0" u="none" strike="noStrike" dirty="0">
                          <a:effectLst/>
                          <a:latin typeface="Arial"/>
                        </a:rPr>
                        <a:t>Principales acciones de vinculación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r>
              <a:tr h="161925">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a:effectLst/>
                          <a:latin typeface="Arial"/>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a:effectLst/>
                          <a:latin typeface="Arial"/>
                        </a:rPr>
                        <a:t>Monto 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50" b="1" i="0" u="none" strike="noStrike" dirty="0">
                          <a:effectLst/>
                          <a:latin typeface="Arial"/>
                        </a:rPr>
                        <a:t>Convenios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50" b="0" i="0" u="none" strike="noStrike">
                          <a:effectLst/>
                          <a:latin typeface="Arial"/>
                        </a:rPr>
                        <a:t>   Con el sector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   Con los gobiernos federal, estatal y municipal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Proyectos con el sector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Proyectos con financiamiento externo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Patentes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50" b="1" i="0" u="none" strike="noStrike" dirty="0">
                          <a:effectLst/>
                          <a:latin typeface="Arial"/>
                        </a:rPr>
                        <a:t>Servicios  (señalar el tipo)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50" b="0" i="0" u="none" strike="noStrike" dirty="0">
                          <a:effectLst/>
                          <a:latin typeface="Arial"/>
                        </a:rPr>
                        <a:t>   Laboratorios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   Elaboración de proyectos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   Asesorías técnicas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r>
                        <a:rPr lang="es-MX" sz="1050" b="0" i="0" u="none" strike="noStrike">
                          <a:effectLst/>
                          <a:latin typeface="Arial"/>
                        </a:rPr>
                        <a:t>Educación continua  (cursos, diplomados, talleres, entre otros)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50" b="1" i="0" u="none" strike="noStrike" dirty="0">
                          <a:effectLst/>
                          <a:latin typeface="Arial"/>
                        </a:rPr>
                        <a:t>Algunos otros aspectos  (detallar)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50" b="0" i="0" u="none" strike="noStrike">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50" b="0" i="0" u="none" strike="noStrike"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dirty="0">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651"/>
            <a:ext cx="9144000" cy="6292349"/>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algn="just">
              <a:spcBef>
                <a:spcPct val="5000"/>
              </a:spcBef>
              <a:spcAft>
                <a:spcPct val="5000"/>
              </a:spcAft>
            </a:pPr>
            <a:r>
              <a:rPr lang="es-MX" sz="1300" b="1" dirty="0" smtClean="0"/>
              <a:t>Análisis de la atención a las recomendaciones de los CIEES y los organismos reconocidos por el COPAES</a:t>
            </a:r>
          </a:p>
          <a:p>
            <a:pPr algn="just">
              <a:spcBef>
                <a:spcPct val="5000"/>
              </a:spcBef>
              <a:spcAft>
                <a:spcPct val="5000"/>
              </a:spcAft>
            </a:pPr>
            <a:endParaRPr lang="es-MX" sz="500" b="1" dirty="0"/>
          </a:p>
          <a:p>
            <a:pPr algn="just"/>
            <a:r>
              <a:rPr lang="es-MX" sz="1300" dirty="0" smtClean="0"/>
              <a:t>En esta sección se solicita que se realice el análisis del grado de atención de las principales recomendaciones emitidas por los CIEES  y los organismos reconocidos por el COPAES y especificar las causas de la no atención o retraso de algunas de ellas.</a:t>
            </a:r>
          </a:p>
          <a:p>
            <a:pPr algn="just"/>
            <a:endParaRPr lang="es-MX" sz="800" dirty="0" smtClean="0"/>
          </a:p>
          <a:p>
            <a:pPr algn="just"/>
            <a:r>
              <a:rPr lang="es-MX" sz="1300" dirty="0" smtClean="0"/>
              <a:t>Basado en el cuadro resumen que se realizó por cada PE, se recomienda llenar el siguiente cuadro síntesis:</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700" dirty="0" smtClean="0"/>
          </a:p>
          <a:p>
            <a:pPr algn="just"/>
            <a:endParaRPr lang="es-MX" sz="1300" dirty="0" smtClean="0"/>
          </a:p>
          <a:p>
            <a:pPr algn="just"/>
            <a:endParaRPr lang="es-MX" sz="1300" dirty="0"/>
          </a:p>
          <a:p>
            <a:pPr algn="just"/>
            <a:r>
              <a:rPr lang="es-MX" sz="1300" dirty="0" smtClean="0"/>
              <a:t>Del análisis realizado  y del cuadro resumen, señalar las principales conclusiones obtenidas respecto a la atención de las  principales recomendaciones de los CIEES y de los organismos reconocidos por el COPAES, para que basado en ello se planteen, en la parte de planeación, las políticas objetivos, estrategias y acciones adecuadas para su adecuada atención.</a:t>
            </a:r>
          </a:p>
        </p:txBody>
      </p:sp>
      <p:graphicFrame>
        <p:nvGraphicFramePr>
          <p:cNvPr id="6" name="5 Tabla"/>
          <p:cNvGraphicFramePr>
            <a:graphicFrameLocks noGrp="1"/>
          </p:cNvGraphicFramePr>
          <p:nvPr>
            <p:extLst>
              <p:ext uri="{D42A27DB-BD31-4B8C-83A1-F6EECF244321}">
                <p14:modId xmlns:p14="http://schemas.microsoft.com/office/powerpoint/2010/main" val="3504694447"/>
              </p:ext>
            </p:extLst>
          </p:nvPr>
        </p:nvGraphicFramePr>
        <p:xfrm>
          <a:off x="12" y="1949976"/>
          <a:ext cx="9143988" cy="1508760"/>
        </p:xfrm>
        <a:graphic>
          <a:graphicData uri="http://schemas.openxmlformats.org/drawingml/2006/table">
            <a:tbl>
              <a:tblPr/>
              <a:tblGrid>
                <a:gridCol w="279918"/>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tblGrid>
              <a:tr h="99237">
                <a:tc gridSpan="31">
                  <a:txBody>
                    <a:bodyPr/>
                    <a:lstStyle/>
                    <a:p>
                      <a:pPr algn="ctr" fontAlgn="ctr"/>
                      <a:r>
                        <a:rPr lang="es-MX" sz="1100" b="1" i="0" u="none" strike="noStrike" dirty="0">
                          <a:latin typeface="Calibri"/>
                        </a:rPr>
                        <a:t>Síntesis de la atención a las recomendaciones académicas de los CIEES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1256">
                <a:tc rowSpan="2">
                  <a:txBody>
                    <a:bodyPr/>
                    <a:lstStyle/>
                    <a:p>
                      <a:pPr algn="ctr" fontAlgn="ctr"/>
                      <a:r>
                        <a:rPr lang="es-MX" sz="900" b="1" i="0" u="none" strike="noStrike" dirty="0">
                          <a:latin typeface="Calibri"/>
                        </a:rPr>
                        <a:t>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900" b="1" i="0" u="none" strike="noStrike" dirty="0">
                          <a:latin typeface="Calibri"/>
                        </a:rPr>
                        <a:t>Normativa y políticas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Planeación, gestión y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Modelo educativo y plan de estudios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Desempeño estudiantil, retención y eficiencia terminal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Servicio de apoyo al estudiantado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Perfil y actividades del personal académico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Docencia e investigación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Infraestructura: instalaciones, laboratorios, equipo y servicios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Reconocimiento social y laboral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Vinculación con los sectores de la sociedad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75314">
                <a:tc vMerge="1">
                  <a:txBody>
                    <a:bodyPr/>
                    <a:lstStyle/>
                    <a:p>
                      <a:endParaRPr lang="es-MX"/>
                    </a:p>
                  </a:txBody>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75314">
                <a:tc>
                  <a:txBody>
                    <a:bodyPr/>
                    <a:lstStyle/>
                    <a:p>
                      <a:pPr algn="l" fontAlgn="b"/>
                      <a:r>
                        <a:rPr lang="es-MX" sz="900" b="1" i="1" u="none" strike="noStrike" dirty="0" smtClean="0">
                          <a:latin typeface="Calibri"/>
                        </a:rPr>
                        <a:t>PE </a:t>
                      </a:r>
                      <a:r>
                        <a:rPr lang="es-MX" sz="900" b="1" i="1" u="none" strike="noStrike" dirty="0">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dirty="0" smtClean="0">
                          <a:latin typeface="Calibri"/>
                        </a:rPr>
                        <a:t>PE </a:t>
                      </a:r>
                      <a:r>
                        <a:rPr lang="es-MX" sz="900" b="1" i="1" u="none" strike="noStrike" dirty="0">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dirty="0" smtClean="0">
                          <a:latin typeface="Calibri"/>
                        </a:rPr>
                        <a:t>PE </a:t>
                      </a:r>
                      <a:r>
                        <a:rPr lang="es-MX" sz="900" b="1" i="1" u="none" strike="noStrike" dirty="0">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dirty="0" smtClean="0">
                          <a:latin typeface="Calibri"/>
                        </a:rPr>
                        <a:t>PE </a:t>
                      </a:r>
                      <a:r>
                        <a:rPr lang="es-MX" sz="900" b="1" i="1" u="none" strike="noStrike" dirty="0">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dirty="0" smtClean="0">
                          <a:latin typeface="Calibri"/>
                        </a:rPr>
                        <a:t>PE </a:t>
                      </a:r>
                      <a:r>
                        <a:rPr lang="es-MX" sz="900" b="1" i="1" u="none" strike="noStrike" dirty="0">
                          <a:latin typeface="Calibri"/>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23843941"/>
              </p:ext>
            </p:extLst>
          </p:nvPr>
        </p:nvGraphicFramePr>
        <p:xfrm>
          <a:off x="0" y="3573016"/>
          <a:ext cx="9144006" cy="1863535"/>
        </p:xfrm>
        <a:graphic>
          <a:graphicData uri="http://schemas.openxmlformats.org/drawingml/2006/table">
            <a:tbl>
              <a:tblPr/>
              <a:tblGrid>
                <a:gridCol w="234462"/>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tblGrid>
              <a:tr h="77190">
                <a:tc gridSpan="37">
                  <a:txBody>
                    <a:bodyPr/>
                    <a:lstStyle/>
                    <a:p>
                      <a:pPr algn="ctr" fontAlgn="ctr"/>
                      <a:r>
                        <a:rPr lang="es-MX" sz="1100" b="1" i="0" u="none" strike="noStrike" dirty="0">
                          <a:latin typeface="Calibri"/>
                        </a:rPr>
                        <a:t>Síntesis de la atención a las recomendaciones académicas de los </a:t>
                      </a:r>
                      <a:r>
                        <a:rPr lang="es-MX" sz="1100" b="1" i="0" u="none" strike="noStrike" dirty="0" smtClean="0">
                          <a:latin typeface="Calibri"/>
                        </a:rPr>
                        <a:t>organismos</a:t>
                      </a:r>
                      <a:r>
                        <a:rPr lang="es-MX" sz="1100" b="1" i="0" u="none" strike="noStrike" baseline="0" dirty="0" smtClean="0">
                          <a:latin typeface="Calibri"/>
                        </a:rPr>
                        <a:t> reconocidos por el </a:t>
                      </a:r>
                      <a:r>
                        <a:rPr lang="es-MX" sz="1100" b="1" i="0" u="none" strike="noStrike" dirty="0" smtClean="0">
                          <a:latin typeface="Calibri"/>
                        </a:rPr>
                        <a:t>COPAES</a:t>
                      </a:r>
                      <a:endParaRPr lang="es-MX" sz="1100" b="1" i="0" u="none" strike="noStrike" dirty="0">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7705">
                <a:tc rowSpan="2">
                  <a:txBody>
                    <a:bodyPr/>
                    <a:lstStyle/>
                    <a:p>
                      <a:pPr algn="ctr" fontAlgn="ctr"/>
                      <a:r>
                        <a:rPr lang="es-MX" sz="900" b="1" i="0" u="none" strike="noStrike" dirty="0">
                          <a:latin typeface="Calibri"/>
                        </a:rPr>
                        <a:t>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900" b="1" i="0" u="none" strike="noStrike" dirty="0">
                          <a:latin typeface="Calibri"/>
                        </a:rPr>
                        <a:t>Personal académico adscrito al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Currículum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Métodos e instrumentos para evaluar el aprendizaje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Servicios institucionales para el aprendizaje de los </a:t>
                      </a:r>
                      <a:r>
                        <a:rPr lang="es-MX" sz="900" b="1" i="0" u="none" strike="noStrike" dirty="0" smtClean="0">
                          <a:latin typeface="Calibri"/>
                        </a:rPr>
                        <a:t>estudiantes</a:t>
                      </a:r>
                      <a:endParaRPr lang="es-MX" sz="900" b="1" i="0" u="none" strike="noStrike" dirty="0">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Alumnos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Infraestructura y equipamiento de apoyo al desarrollo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Líneas y actividades de investigación, en su caso, para la impartición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Vinculación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Normativa institucional que regule la operación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Conducción académico-administrativa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Proceso de planeación y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Gestión administrativa y financiamiento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26175">
                <a:tc vMerge="1">
                  <a:txBody>
                    <a:bodyPr/>
                    <a:lstStyle/>
                    <a:p>
                      <a:endParaRPr lang="es-MX"/>
                    </a:p>
                  </a:txBody>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63088">
                <a:tc>
                  <a:txBody>
                    <a:bodyPr/>
                    <a:lstStyle/>
                    <a:p>
                      <a:pPr algn="l" fontAlgn="b"/>
                      <a:r>
                        <a:rPr lang="es-MX" sz="800" b="1" i="1" u="none" strike="noStrike" dirty="0" smtClean="0">
                          <a:latin typeface="Calibri"/>
                        </a:rPr>
                        <a:t>PE </a:t>
                      </a:r>
                      <a:r>
                        <a:rPr lang="es-MX" sz="800" b="1" i="1" u="none" strike="noStrike" dirty="0">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PE </a:t>
                      </a:r>
                      <a:r>
                        <a:rPr lang="es-MX" sz="800" b="1" i="1" u="none" strike="noStrike" dirty="0">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PE </a:t>
                      </a:r>
                      <a:r>
                        <a:rPr lang="es-MX" sz="800" b="1" i="1" u="none" strike="noStrike" dirty="0">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PE </a:t>
                      </a:r>
                      <a:r>
                        <a:rPr lang="es-MX" sz="800" b="1" i="1" u="none" strike="noStrike" dirty="0">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PEN</a:t>
                      </a:r>
                      <a:endParaRPr lang="es-MX" sz="80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6209"/>
            <a:ext cx="9144000"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marL="0" lvl="1" algn="just">
              <a:spcBef>
                <a:spcPct val="5000"/>
              </a:spcBef>
              <a:spcAft>
                <a:spcPct val="5000"/>
              </a:spcAft>
            </a:pPr>
            <a:r>
              <a:rPr lang="es-MX" sz="1300" b="1" dirty="0" smtClean="0"/>
              <a:t>Análisis </a:t>
            </a:r>
            <a:r>
              <a:rPr lang="es-MX" sz="1300" b="1" dirty="0"/>
              <a:t>de los resultados de los Exámenes Generales para el Egreso de la Licenciatura (EGEL-CENEVAL).</a:t>
            </a:r>
          </a:p>
          <a:p>
            <a:pPr algn="just">
              <a:spcBef>
                <a:spcPct val="5000"/>
              </a:spcBef>
              <a:spcAft>
                <a:spcPct val="5000"/>
              </a:spcAft>
            </a:pPr>
            <a:endParaRPr lang="es-MX" sz="1300" b="1" dirty="0" smtClean="0"/>
          </a:p>
          <a:p>
            <a:pPr algn="just">
              <a:spcBef>
                <a:spcPct val="5000"/>
              </a:spcBef>
              <a:spcAft>
                <a:spcPct val="5000"/>
              </a:spcAft>
            </a:pPr>
            <a:r>
              <a:rPr lang="es-MX" sz="1300" dirty="0" smtClean="0"/>
              <a:t>Con base en la información proporcionada por el CENEVAL a la DES, hacer un análisis sobre los resultados obtenidos en el EGEL en los diferentes programas educativos en donde se aplica esta prueba.</a:t>
            </a:r>
          </a:p>
          <a:p>
            <a:pPr algn="just">
              <a:spcBef>
                <a:spcPct val="5000"/>
              </a:spcBef>
              <a:spcAft>
                <a:spcPct val="5000"/>
              </a:spcAft>
            </a:pPr>
            <a:endParaRPr lang="es-MX" sz="1300" dirty="0" smtClean="0"/>
          </a:p>
          <a:p>
            <a:pPr algn="just">
              <a:spcBef>
                <a:spcPct val="5000"/>
              </a:spcBef>
              <a:spcAft>
                <a:spcPct val="5000"/>
              </a:spcAft>
            </a:pPr>
            <a:r>
              <a:rPr lang="es-MX" sz="1300" dirty="0" smtClean="0"/>
              <a:t>Para facilitar el análisis, se recomienda hacer el llenado del siguiente cuadro:</a:t>
            </a:r>
          </a:p>
          <a:p>
            <a:pPr algn="just">
              <a:spcBef>
                <a:spcPct val="5000"/>
              </a:spcBef>
              <a:spcAft>
                <a:spcPct val="5000"/>
              </a:spcAft>
            </a:pPr>
            <a:r>
              <a:rPr lang="es-MX" sz="1300" dirty="0" smtClean="0"/>
              <a:t> </a:t>
            </a:r>
            <a:endParaRPr lang="es-MX" sz="7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700" dirty="0" smtClean="0"/>
          </a:p>
        </p:txBody>
      </p:sp>
      <p:graphicFrame>
        <p:nvGraphicFramePr>
          <p:cNvPr id="5" name="4 Tabla"/>
          <p:cNvGraphicFramePr>
            <a:graphicFrameLocks noGrp="1"/>
          </p:cNvGraphicFramePr>
          <p:nvPr>
            <p:extLst>
              <p:ext uri="{D42A27DB-BD31-4B8C-83A1-F6EECF244321}">
                <p14:modId xmlns:p14="http://schemas.microsoft.com/office/powerpoint/2010/main" val="2437097375"/>
              </p:ext>
            </p:extLst>
          </p:nvPr>
        </p:nvGraphicFramePr>
        <p:xfrm>
          <a:off x="611560" y="2644224"/>
          <a:ext cx="7920880" cy="2860040"/>
        </p:xfrm>
        <a:graphic>
          <a:graphicData uri="http://schemas.openxmlformats.org/drawingml/2006/table">
            <a:tbl>
              <a:tblPr firstRow="1" bandRow="1">
                <a:tableStyleId>{5C22544A-7EE6-4342-B048-85BDC9FD1C3A}</a:tableStyleId>
              </a:tblPr>
              <a:tblGrid>
                <a:gridCol w="1584176"/>
                <a:gridCol w="1584176"/>
                <a:gridCol w="1584176"/>
                <a:gridCol w="1584176"/>
                <a:gridCol w="1584176"/>
              </a:tblGrid>
              <a:tr h="370840">
                <a:tc>
                  <a:txBody>
                    <a:bodyPr/>
                    <a:lstStyle/>
                    <a:p>
                      <a:r>
                        <a:rPr lang="es-MX" sz="1200" dirty="0" smtClean="0"/>
                        <a:t>Programa educativo</a:t>
                      </a:r>
                      <a:endParaRPr lang="es-MX" sz="1200" dirty="0"/>
                    </a:p>
                  </a:txBody>
                  <a:tcPr>
                    <a:solidFill>
                      <a:srgbClr val="33CC33"/>
                    </a:solidFill>
                  </a:tcPr>
                </a:tc>
                <a:tc>
                  <a:txBody>
                    <a:bodyPr/>
                    <a:lstStyle/>
                    <a:p>
                      <a:r>
                        <a:rPr lang="es-MX" sz="1200" dirty="0" smtClean="0"/>
                        <a:t>Estudiantes que</a:t>
                      </a:r>
                      <a:r>
                        <a:rPr lang="es-MX" sz="1200" baseline="0" dirty="0" smtClean="0"/>
                        <a:t> presentaron el EGEL</a:t>
                      </a:r>
                      <a:endParaRPr lang="es-MX" sz="1200" dirty="0"/>
                    </a:p>
                  </a:txBody>
                  <a:tcPr>
                    <a:solidFill>
                      <a:srgbClr val="33CC33"/>
                    </a:solidFill>
                  </a:tcPr>
                </a:tc>
                <a:tc>
                  <a:txBody>
                    <a:bodyPr/>
                    <a:lstStyle/>
                    <a:p>
                      <a:r>
                        <a:rPr lang="es-MX" sz="1200" dirty="0" smtClean="0"/>
                        <a:t>Estudiantes con Testimonio de Desempeño Sobresaliente (TDSS)</a:t>
                      </a:r>
                      <a:endParaRPr lang="es-MX" sz="1200" dirty="0"/>
                    </a:p>
                  </a:txBody>
                  <a:tcPr>
                    <a:solidFill>
                      <a:srgbClr val="33CC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Estudiantes con Testimonio de Desempeño Satisfactorio </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(TDS)</a:t>
                      </a:r>
                    </a:p>
                  </a:txBody>
                  <a:tcPr>
                    <a:solidFill>
                      <a:srgbClr val="33CC33"/>
                    </a:solidFill>
                  </a:tcPr>
                </a:tc>
                <a:tc>
                  <a:txBody>
                    <a:bodyPr/>
                    <a:lstStyle/>
                    <a:p>
                      <a:r>
                        <a:rPr lang="es-MX" sz="1200" dirty="0" smtClean="0"/>
                        <a:t>Estudiantes sin testimonio</a:t>
                      </a:r>
                    </a:p>
                    <a:p>
                      <a:r>
                        <a:rPr lang="es-MX" sz="1200" dirty="0" smtClean="0"/>
                        <a:t>(ST)</a:t>
                      </a:r>
                      <a:endParaRPr lang="es-MX" sz="1200" dirty="0"/>
                    </a:p>
                  </a:txBody>
                  <a:tcPr>
                    <a:solidFill>
                      <a:srgbClr val="33CC33"/>
                    </a:solidFill>
                  </a:tcPr>
                </a:tc>
              </a:tr>
              <a:tr h="370840">
                <a:tc>
                  <a:txBody>
                    <a:bodyPr/>
                    <a:lstStyle/>
                    <a:p>
                      <a:r>
                        <a:rPr lang="es-MX" sz="1100" dirty="0" smtClean="0"/>
                        <a:t>1. PE1</a:t>
                      </a:r>
                      <a:endParaRPr lang="es-MX" sz="1100" dirty="0"/>
                    </a:p>
                  </a:txBody>
                  <a:tcPr/>
                </a:tc>
                <a:tc>
                  <a:txBody>
                    <a:bodyPr/>
                    <a:lstStyle/>
                    <a:p>
                      <a:endParaRPr lang="es-MX" sz="1100" dirty="0"/>
                    </a:p>
                  </a:txBody>
                  <a:tcPr/>
                </a:tc>
                <a:tc>
                  <a:txBody>
                    <a:bodyPr/>
                    <a:lstStyle/>
                    <a:p>
                      <a:endParaRPr lang="es-MX" sz="1100" dirty="0"/>
                    </a:p>
                  </a:txBody>
                  <a:tcPr/>
                </a:tc>
                <a:tc>
                  <a:txBody>
                    <a:bodyPr/>
                    <a:lstStyle/>
                    <a:p>
                      <a:endParaRPr lang="es-MX" sz="1100"/>
                    </a:p>
                  </a:txBody>
                  <a:tcPr/>
                </a:tc>
                <a:tc>
                  <a:txBody>
                    <a:bodyPr/>
                    <a:lstStyle/>
                    <a:p>
                      <a:endParaRPr lang="es-MX" sz="1100"/>
                    </a:p>
                  </a:txBody>
                  <a:tcPr/>
                </a:tc>
              </a:tr>
              <a:tr h="370840">
                <a:tc>
                  <a:txBody>
                    <a:bodyPr/>
                    <a:lstStyle/>
                    <a:p>
                      <a:r>
                        <a:rPr lang="es-MX" sz="1100" dirty="0" smtClean="0"/>
                        <a:t>2. PE</a:t>
                      </a:r>
                      <a:r>
                        <a:rPr lang="es-MX" sz="1100" baseline="0" dirty="0" smtClean="0"/>
                        <a:t> 2</a:t>
                      </a:r>
                      <a:r>
                        <a:rPr lang="es-MX" sz="1100" dirty="0" smtClean="0"/>
                        <a:t> </a:t>
                      </a:r>
                      <a:endParaRPr lang="es-MX" sz="1100" dirty="0"/>
                    </a:p>
                  </a:txBody>
                  <a:tcPr/>
                </a:tc>
                <a:tc>
                  <a:txBody>
                    <a:bodyPr/>
                    <a:lstStyle/>
                    <a:p>
                      <a:endParaRPr lang="es-MX" sz="1100" dirty="0"/>
                    </a:p>
                  </a:txBody>
                  <a:tcPr/>
                </a:tc>
                <a:tc>
                  <a:txBody>
                    <a:bodyPr/>
                    <a:lstStyle/>
                    <a:p>
                      <a:endParaRPr lang="es-MX" sz="1100" dirty="0"/>
                    </a:p>
                  </a:txBody>
                  <a:tcPr/>
                </a:tc>
                <a:tc>
                  <a:txBody>
                    <a:bodyPr/>
                    <a:lstStyle/>
                    <a:p>
                      <a:endParaRPr lang="es-MX" sz="1100"/>
                    </a:p>
                  </a:txBody>
                  <a:tcPr/>
                </a:tc>
                <a:tc>
                  <a:txBody>
                    <a:bodyPr/>
                    <a:lstStyle/>
                    <a:p>
                      <a:endParaRPr lang="es-MX" sz="1100"/>
                    </a:p>
                  </a:txBody>
                  <a:tcPr/>
                </a:tc>
              </a:tr>
              <a:tr h="370840">
                <a:tc>
                  <a:txBody>
                    <a:bodyPr/>
                    <a:lstStyle/>
                    <a:p>
                      <a:r>
                        <a:rPr lang="es-MX" sz="1100" dirty="0" smtClean="0"/>
                        <a:t>3. PE</a:t>
                      </a:r>
                      <a:r>
                        <a:rPr lang="es-MX" sz="1100" baseline="0" dirty="0" smtClean="0"/>
                        <a:t> 3</a:t>
                      </a:r>
                      <a:endParaRPr lang="es-MX" sz="1100" dirty="0"/>
                    </a:p>
                  </a:txBody>
                  <a:tcPr/>
                </a:tc>
                <a:tc>
                  <a:txBody>
                    <a:bodyPr/>
                    <a:lstStyle/>
                    <a:p>
                      <a:endParaRPr lang="es-MX" sz="1100" dirty="0"/>
                    </a:p>
                  </a:txBody>
                  <a:tcPr/>
                </a:tc>
                <a:tc>
                  <a:txBody>
                    <a:bodyPr/>
                    <a:lstStyle/>
                    <a:p>
                      <a:endParaRPr lang="es-MX" sz="1100" dirty="0"/>
                    </a:p>
                  </a:txBody>
                  <a:tcPr/>
                </a:tc>
                <a:tc>
                  <a:txBody>
                    <a:bodyPr/>
                    <a:lstStyle/>
                    <a:p>
                      <a:endParaRPr lang="es-MX" sz="1100" dirty="0"/>
                    </a:p>
                  </a:txBody>
                  <a:tcPr/>
                </a:tc>
                <a:tc>
                  <a:txBody>
                    <a:bodyPr/>
                    <a:lstStyle/>
                    <a:p>
                      <a:endParaRPr lang="es-MX" sz="1100" dirty="0"/>
                    </a:p>
                  </a:txBody>
                  <a:tcPr/>
                </a:tc>
              </a:tr>
              <a:tr h="370840">
                <a:tc>
                  <a:txBody>
                    <a:bodyPr/>
                    <a:lstStyle/>
                    <a:p>
                      <a:r>
                        <a:rPr lang="es-MX" sz="1100" dirty="0" smtClean="0"/>
                        <a:t>4. PE n</a:t>
                      </a:r>
                      <a:endParaRPr lang="es-MX" sz="1100" dirty="0"/>
                    </a:p>
                  </a:txBody>
                  <a:tcPr/>
                </a:tc>
                <a:tc>
                  <a:txBody>
                    <a:bodyPr/>
                    <a:lstStyle/>
                    <a:p>
                      <a:endParaRPr lang="es-MX" sz="1100"/>
                    </a:p>
                  </a:txBody>
                  <a:tcPr/>
                </a:tc>
                <a:tc>
                  <a:txBody>
                    <a:bodyPr/>
                    <a:lstStyle/>
                    <a:p>
                      <a:endParaRPr lang="es-MX" sz="1100"/>
                    </a:p>
                  </a:txBody>
                  <a:tcPr/>
                </a:tc>
                <a:tc>
                  <a:txBody>
                    <a:bodyPr/>
                    <a:lstStyle/>
                    <a:p>
                      <a:endParaRPr lang="es-MX" sz="1100" dirty="0"/>
                    </a:p>
                  </a:txBody>
                  <a:tcPr/>
                </a:tc>
                <a:tc>
                  <a:txBody>
                    <a:bodyPr/>
                    <a:lstStyle/>
                    <a:p>
                      <a:endParaRPr lang="es-MX" sz="1100" dirty="0"/>
                    </a:p>
                  </a:txBody>
                  <a:tcPr/>
                </a:tc>
              </a:tr>
              <a:tr h="370840">
                <a:tc>
                  <a:txBody>
                    <a:bodyPr/>
                    <a:lstStyle/>
                    <a:p>
                      <a:r>
                        <a:rPr lang="es-MX" sz="1100" dirty="0" smtClean="0"/>
                        <a:t>Total</a:t>
                      </a:r>
                      <a:endParaRPr lang="es-MX" sz="1100" dirty="0"/>
                    </a:p>
                  </a:txBody>
                  <a:tcPr/>
                </a:tc>
                <a:tc>
                  <a:txBody>
                    <a:bodyPr/>
                    <a:lstStyle/>
                    <a:p>
                      <a:endParaRPr lang="es-MX" sz="1100" dirty="0"/>
                    </a:p>
                  </a:txBody>
                  <a:tcPr/>
                </a:tc>
                <a:tc>
                  <a:txBody>
                    <a:bodyPr/>
                    <a:lstStyle/>
                    <a:p>
                      <a:endParaRPr lang="es-MX" sz="1100"/>
                    </a:p>
                  </a:txBody>
                  <a:tcPr/>
                </a:tc>
                <a:tc>
                  <a:txBody>
                    <a:bodyPr/>
                    <a:lstStyle/>
                    <a:p>
                      <a:endParaRPr lang="es-MX" sz="1100"/>
                    </a:p>
                  </a:txBody>
                  <a:tcPr/>
                </a:tc>
                <a:tc>
                  <a:txBody>
                    <a:bodyPr/>
                    <a:lstStyle/>
                    <a:p>
                      <a:endParaRPr lang="es-MX" sz="1100" dirty="0"/>
                    </a:p>
                  </a:txBody>
                  <a:tcPr/>
                </a:tc>
              </a:tr>
            </a:tbl>
          </a:graphicData>
        </a:graphic>
      </p:graphicFrame>
      <p:sp>
        <p:nvSpPr>
          <p:cNvPr id="10" name="9 Rectángulo">
            <a:hlinkClick r:id="rId3" action="ppaction://hlinksldjump"/>
          </p:cNvPr>
          <p:cNvSpPr/>
          <p:nvPr/>
        </p:nvSpPr>
        <p:spPr bwMode="auto">
          <a:xfrm flipH="1">
            <a:off x="0" y="0"/>
            <a:ext cx="9144000" cy="6845324"/>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993746996"/>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5310"/>
            <a:ext cx="9162256"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marL="0" lvl="1" algn="just">
              <a:spcBef>
                <a:spcPct val="5000"/>
              </a:spcBef>
              <a:spcAft>
                <a:spcPct val="5000"/>
              </a:spcAft>
            </a:pPr>
            <a:r>
              <a:rPr lang="es-MX" sz="1300" b="1" dirty="0"/>
              <a:t>Análisis de los resultados de los Exámenes Generales para el Egreso de la Licenciatura (EGEL-CENEVAL).</a:t>
            </a:r>
          </a:p>
          <a:p>
            <a:pPr marL="0" lvl="1" algn="just">
              <a:spcBef>
                <a:spcPct val="5000"/>
              </a:spcBef>
              <a:spcAft>
                <a:spcPct val="5000"/>
              </a:spcAft>
            </a:pPr>
            <a:endParaRPr lang="es-MX" sz="800" dirty="0" smtClean="0"/>
          </a:p>
          <a:p>
            <a:pPr marL="0" lvl="1" algn="just">
              <a:spcBef>
                <a:spcPct val="5000"/>
              </a:spcBef>
              <a:spcAft>
                <a:spcPct val="5000"/>
              </a:spcAft>
            </a:pPr>
            <a:r>
              <a:rPr lang="es-MX" sz="1300" dirty="0" smtClean="0"/>
              <a:t>De los resultados obtenidos a qué conclusiones se llegan y cómo se relacionan éstos con la calidad de los PE. ¿Se corresponden los resultados con la calidad de los PE?</a:t>
            </a:r>
            <a:endParaRPr lang="es-MX" sz="1300" dirty="0"/>
          </a:p>
          <a:p>
            <a:pPr algn="just">
              <a:spcBef>
                <a:spcPct val="5000"/>
              </a:spcBef>
              <a:spcAft>
                <a:spcPct val="5000"/>
              </a:spcAft>
            </a:pPr>
            <a:endParaRPr lang="es-MX" sz="800" b="1" dirty="0" smtClean="0"/>
          </a:p>
          <a:p>
            <a:pPr algn="just">
              <a:spcBef>
                <a:spcPct val="5000"/>
              </a:spcBef>
              <a:spcAft>
                <a:spcPct val="5000"/>
              </a:spcAft>
            </a:pPr>
            <a:r>
              <a:rPr lang="es-MX" sz="1300" dirty="0" smtClean="0"/>
              <a:t>A través de la determinación del Indicador de </a:t>
            </a:r>
            <a:r>
              <a:rPr lang="es-MX" sz="1300" dirty="0"/>
              <a:t>D</a:t>
            </a:r>
            <a:r>
              <a:rPr lang="es-MX" sz="1300" dirty="0" smtClean="0"/>
              <a:t>esempeño Académico por Programa de Licenciatura (IDAP), de los programas que ingresaron al Padrón de Programas de Alto Rendimiento Académico – EGEL -, cuáles PE/Campus obtuvieron Estándares</a:t>
            </a:r>
            <a:r>
              <a:rPr lang="es-MX" sz="1300" dirty="0"/>
              <a:t>*</a:t>
            </a:r>
            <a:r>
              <a:rPr lang="es-MX" sz="1300" dirty="0" smtClean="0"/>
              <a:t> 1 ó 2 de </a:t>
            </a:r>
            <a:r>
              <a:rPr lang="es-MX" sz="1300" dirty="0"/>
              <a:t>R</a:t>
            </a:r>
            <a:r>
              <a:rPr lang="es-MX" sz="1300" dirty="0" smtClean="0"/>
              <a:t>endimiento Académico.  </a:t>
            </a:r>
          </a:p>
          <a:p>
            <a:pPr algn="just"/>
            <a:endParaRPr lang="es-MX" sz="800" dirty="0" smtClean="0"/>
          </a:p>
          <a:p>
            <a:pPr algn="just"/>
            <a:r>
              <a:rPr lang="es-MX" sz="1300" dirty="0" smtClean="0"/>
              <a:t>Con base en el análisis anterior, plantear en la parte de planeación, las políticas, objetivos, estrategias y acciones para mejorar los resultados del EGEL y con ello incidir en la calidad de los PE, pero sobre todo en una mejor formación de los estudiantes.</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a:p>
          <a:p>
            <a:pPr algn="just"/>
            <a:endParaRPr lang="es-MX" sz="1300" dirty="0" smtClean="0"/>
          </a:p>
          <a:p>
            <a:pPr algn="just"/>
            <a:endParaRPr lang="es-MX" sz="1300" dirty="0" smtClean="0"/>
          </a:p>
          <a:p>
            <a:pPr algn="just"/>
            <a:endParaRPr lang="es-MX" sz="1300" dirty="0"/>
          </a:p>
          <a:p>
            <a:pPr algn="just"/>
            <a:endParaRPr lang="es-MX" sz="1300" dirty="0" smtClean="0"/>
          </a:p>
          <a:p>
            <a:pPr algn="just"/>
            <a:endParaRPr lang="es-MX" sz="1300" dirty="0"/>
          </a:p>
          <a:p>
            <a:pPr algn="just"/>
            <a:endParaRPr lang="es-MX" sz="1300" dirty="0" smtClean="0"/>
          </a:p>
          <a:p>
            <a:pPr algn="just"/>
            <a:endParaRPr lang="es-MX" sz="1300" dirty="0"/>
          </a:p>
          <a:p>
            <a:pPr algn="just"/>
            <a:endParaRPr lang="es-MX" sz="1300" dirty="0" smtClean="0"/>
          </a:p>
          <a:p>
            <a:pPr algn="just"/>
            <a:endParaRPr lang="es-MX" sz="1300" dirty="0"/>
          </a:p>
          <a:p>
            <a:pPr algn="just"/>
            <a:endParaRPr lang="es-MX" sz="1300" dirty="0" smtClean="0"/>
          </a:p>
          <a:p>
            <a:pPr algn="just"/>
            <a:r>
              <a:rPr lang="es-MX" sz="1100" dirty="0" smtClean="0"/>
              <a:t>*Estándar 1: (IDAP ≥ 1.8). Este valor en el IDAP garantiza que el Programa/Campus de Licenciatura clasificado en este estándar de rendimiento logra que alrededor del 80% o más de sus egresados </a:t>
            </a:r>
            <a:r>
              <a:rPr lang="es-MX" sz="1100" dirty="0"/>
              <a:t>obtengan TDS o </a:t>
            </a:r>
            <a:r>
              <a:rPr lang="es-MX" sz="1100" dirty="0" smtClean="0"/>
              <a:t>TDSS en el EGEL.</a:t>
            </a:r>
          </a:p>
          <a:p>
            <a:pPr algn="just"/>
            <a:r>
              <a:rPr lang="es-MX" sz="1100" dirty="0" smtClean="0"/>
              <a:t>Estándar 2: (1 ≤ IDAP &lt; 1.8). </a:t>
            </a:r>
            <a:r>
              <a:rPr lang="es-MX" sz="1100" dirty="0"/>
              <a:t>Este valor en el IDAP garantiza que el Programa/Campus de Licenciatura clasificado en este estándar de rendimiento logra que alrededor del </a:t>
            </a:r>
            <a:r>
              <a:rPr lang="es-MX" sz="1100" dirty="0" smtClean="0"/>
              <a:t>60</a:t>
            </a:r>
            <a:r>
              <a:rPr lang="es-MX" sz="1100" dirty="0"/>
              <a:t>% o más de sus egresados obtengan TDS o TDSS en el EGEL.</a:t>
            </a:r>
          </a:p>
          <a:p>
            <a:pPr algn="just"/>
            <a:endParaRPr lang="es-MX" sz="1300" dirty="0" smtClean="0"/>
          </a:p>
        </p:txBody>
      </p:sp>
      <p:sp>
        <p:nvSpPr>
          <p:cNvPr id="5"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492974891"/>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7"/>
          <p:cNvSpPr>
            <a:spLocks noChangeArrowheads="1"/>
          </p:cNvSpPr>
          <p:nvPr/>
        </p:nvSpPr>
        <p:spPr bwMode="auto">
          <a:xfrm>
            <a:off x="0" y="571480"/>
            <a:ext cx="9144000" cy="6286520"/>
          </a:xfrm>
          <a:prstGeom prst="rect">
            <a:avLst/>
          </a:prstGeom>
          <a:solidFill>
            <a:schemeClr val="bg1"/>
          </a:solidFill>
          <a:ln w="3175" algn="ctr">
            <a:noFill/>
            <a:miter lim="800000"/>
            <a:headEnd/>
            <a:tailEnd/>
          </a:ln>
        </p:spPr>
        <p:txBody>
          <a:bodyPr wrap="none" tIns="90000" anchor="ctr"/>
          <a:lstStyle/>
          <a:p>
            <a:pPr algn="ctr">
              <a:tabLst>
                <a:tab pos="180975" algn="l"/>
                <a:tab pos="447675" algn="l"/>
              </a:tabLst>
            </a:pPr>
            <a:endParaRPr lang="es-MX" sz="1400"/>
          </a:p>
        </p:txBody>
      </p:sp>
      <p:sp>
        <p:nvSpPr>
          <p:cNvPr id="16387" name="Rectangle 49"/>
          <p:cNvSpPr>
            <a:spLocks noChangeArrowheads="1"/>
          </p:cNvSpPr>
          <p:nvPr/>
        </p:nvSpPr>
        <p:spPr bwMode="auto">
          <a:xfrm>
            <a:off x="0" y="2733675"/>
            <a:ext cx="9144000" cy="4124325"/>
          </a:xfrm>
          <a:prstGeom prst="rect">
            <a:avLst/>
          </a:prstGeom>
          <a:noFill/>
          <a:ln w="9525" algn="ctr">
            <a:noFill/>
            <a:miter lim="800000"/>
            <a:headEnd/>
            <a:tailEnd/>
          </a:ln>
        </p:spPr>
        <p:txBody>
          <a:bodyPr wrap="none" anchor="ctr"/>
          <a:lstStyle/>
          <a:p>
            <a:pPr algn="ctr"/>
            <a:endParaRPr lang="es-ES_tradnl" sz="1400"/>
          </a:p>
        </p:txBody>
      </p:sp>
      <p:sp>
        <p:nvSpPr>
          <p:cNvPr id="16393" name="Rectangle 219"/>
          <p:cNvSpPr>
            <a:spLocks noChangeAspect="1" noChangeArrowheads="1"/>
          </p:cNvSpPr>
          <p:nvPr/>
        </p:nvSpPr>
        <p:spPr bwMode="auto">
          <a:xfrm>
            <a:off x="0" y="563310"/>
            <a:ext cx="9144000" cy="6294690"/>
          </a:xfrm>
          <a:prstGeom prst="rect">
            <a:avLst/>
          </a:prstGeom>
          <a:solidFill>
            <a:schemeClr val="bg1">
              <a:alpha val="10196"/>
            </a:schemeClr>
          </a:solidFill>
          <a:ln w="3175" algn="ctr">
            <a:solidFill>
              <a:srgbClr val="B2B2B2"/>
            </a:solidFill>
            <a:miter lim="800000"/>
            <a:headEnd/>
            <a:tailEnd/>
          </a:ln>
        </p:spPr>
        <p:txBody>
          <a:bodyPr anchor="t" anchorCtr="0"/>
          <a:lstStyle/>
          <a:p>
            <a:pPr algn="just"/>
            <a:endParaRPr lang="es-MX" sz="500" b="1" dirty="0" smtClean="0"/>
          </a:p>
          <a:p>
            <a:pPr algn="just"/>
            <a:r>
              <a:rPr lang="es-MX" sz="1300" b="1" dirty="0" smtClean="0"/>
              <a:t>Análisis </a:t>
            </a:r>
            <a:r>
              <a:rPr lang="es-MX" sz="1300" b="1" dirty="0"/>
              <a:t>de la capacidad académica</a:t>
            </a:r>
            <a:r>
              <a:rPr lang="es-MX" sz="1300" b="1" dirty="0" smtClean="0"/>
              <a:t>.</a:t>
            </a:r>
          </a:p>
          <a:p>
            <a:pPr algn="just"/>
            <a:endParaRPr lang="es-MX" sz="800" b="1" u="sng" dirty="0"/>
          </a:p>
          <a:p>
            <a:pPr algn="just">
              <a:lnSpc>
                <a:spcPct val="85000"/>
              </a:lnSpc>
            </a:pPr>
            <a:r>
              <a:rPr lang="es-MX" sz="1300" dirty="0"/>
              <a:t>Con base en la información </a:t>
            </a:r>
            <a:r>
              <a:rPr lang="es-MX" sz="1300" b="1" dirty="0"/>
              <a:t>con que cuenta la </a:t>
            </a:r>
            <a:r>
              <a:rPr lang="es-MX" sz="1300" b="1" dirty="0" smtClean="0"/>
              <a:t>DES</a:t>
            </a:r>
            <a:r>
              <a:rPr lang="es-MX" sz="1300" dirty="0" smtClean="0"/>
              <a:t> </a:t>
            </a:r>
            <a:r>
              <a:rPr lang="es-MX" sz="1300" dirty="0"/>
              <a:t>y la información proporcionada por la SES </a:t>
            </a:r>
            <a:r>
              <a:rPr lang="es-MX" sz="1300" dirty="0" smtClean="0"/>
              <a:t>(nivel </a:t>
            </a:r>
            <a:r>
              <a:rPr lang="es-MX" sz="1300" dirty="0"/>
              <a:t>de habilitación de la planta académica, PTC con perfil deseable, PTC adscritos al SNI, evolución de los CA), se recomienda llevar a cabo un análisis profundo de cada uno de los elementos que integran actualmente la capacidad académica de </a:t>
            </a:r>
            <a:r>
              <a:rPr lang="es-MX" sz="1300" dirty="0" smtClean="0"/>
              <a:t>la DES, </a:t>
            </a:r>
            <a:r>
              <a:rPr lang="es-MX" sz="1300" dirty="0"/>
              <a:t>cuyos resultados sirvan de insumo al proceso de </a:t>
            </a:r>
            <a:r>
              <a:rPr lang="es-MX" sz="1300" dirty="0" smtClean="0"/>
              <a:t>actualización de la planeación </a:t>
            </a:r>
            <a:r>
              <a:rPr lang="es-MX" sz="1300" dirty="0"/>
              <a:t>y con ello continuar propiciando su </a:t>
            </a:r>
            <a:r>
              <a:rPr lang="es-MX" sz="1300" dirty="0" smtClean="0"/>
              <a:t>fortalecimiento (</a:t>
            </a:r>
            <a:r>
              <a:rPr lang="es-MX" sz="1300" b="1" dirty="0" smtClean="0"/>
              <a:t>Ver </a:t>
            </a:r>
            <a:r>
              <a:rPr lang="es-MX" sz="1300" b="1" dirty="0" smtClean="0">
                <a:hlinkClick r:id="rId3" action="ppaction://hlinkfile"/>
              </a:rPr>
              <a:t>Anexo V A</a:t>
            </a:r>
            <a:r>
              <a:rPr lang="es-MX" sz="1300" dirty="0" smtClean="0"/>
              <a:t>).</a:t>
            </a:r>
          </a:p>
          <a:p>
            <a:pPr algn="just">
              <a:lnSpc>
                <a:spcPct val="85000"/>
              </a:lnSpc>
            </a:pPr>
            <a:endParaRPr lang="es-MX" sz="800" dirty="0" smtClean="0"/>
          </a:p>
          <a:p>
            <a:pPr algn="just">
              <a:lnSpc>
                <a:spcPct val="85000"/>
              </a:lnSpc>
            </a:pPr>
            <a:r>
              <a:rPr lang="es-MX" sz="1300" dirty="0" smtClean="0"/>
              <a:t>Para facilitar el análisis, se recomienda hacer el llenado de la siguiente tabla:</a:t>
            </a:r>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endParaRPr lang="es-MX" sz="500" dirty="0" smtClean="0"/>
          </a:p>
          <a:p>
            <a:pPr algn="just">
              <a:lnSpc>
                <a:spcPct val="85000"/>
              </a:lnSpc>
            </a:pPr>
            <a:r>
              <a:rPr lang="es-MX" sz="1300" dirty="0" smtClean="0"/>
              <a:t>Realizar el análisis en cuanto a:</a:t>
            </a:r>
          </a:p>
          <a:p>
            <a:pPr algn="just">
              <a:lnSpc>
                <a:spcPct val="85000"/>
              </a:lnSpc>
            </a:pPr>
            <a:endParaRPr lang="es-MX" sz="500" dirty="0" smtClean="0"/>
          </a:p>
          <a:p>
            <a:pPr lvl="1" algn="just">
              <a:lnSpc>
                <a:spcPct val="85000"/>
              </a:lnSpc>
              <a:buFont typeface="Wingdings" pitchFamily="2" charset="2"/>
              <a:buChar char="Ø"/>
            </a:pPr>
            <a:r>
              <a:rPr lang="es-MX" sz="1300" dirty="0" smtClean="0"/>
              <a:t> Evolución de los indicadores de capacidad académica (nivel de habilitación de la planta académica, PTC con perfil deseable, PTC adscritos al SNI, evolución de los CA).</a:t>
            </a:r>
          </a:p>
          <a:p>
            <a:pPr lvl="1" algn="just">
              <a:lnSpc>
                <a:spcPct val="85000"/>
              </a:lnSpc>
              <a:buFont typeface="Wingdings" pitchFamily="2" charset="2"/>
              <a:buChar char="Ø"/>
            </a:pPr>
            <a:r>
              <a:rPr lang="es-MX" sz="1300" dirty="0" smtClean="0"/>
              <a:t> Nivel de habilitación de los PTC en el área disciplinar de su desempeño.</a:t>
            </a:r>
          </a:p>
          <a:p>
            <a:pPr lvl="1" algn="just">
              <a:lnSpc>
                <a:spcPct val="85000"/>
              </a:lnSpc>
              <a:buFont typeface="Wingdings" pitchFamily="2" charset="2"/>
              <a:buChar char="Ø"/>
            </a:pPr>
            <a:r>
              <a:rPr lang="es-MX" sz="1300" dirty="0" smtClean="0"/>
              <a:t> Detalle del grado de desarrollo de los Cuerpos Académicos (</a:t>
            </a:r>
            <a:r>
              <a:rPr lang="es-MX" sz="1300" b="1" dirty="0" smtClean="0"/>
              <a:t>Ver </a:t>
            </a:r>
            <a:r>
              <a:rPr lang="es-MX" sz="1300" b="1" dirty="0" smtClean="0">
                <a:hlinkClick r:id="rId4" action="ppaction://hlinkpres?slideindex=1&amp;slidetitle="/>
              </a:rPr>
              <a:t>Anexo VI</a:t>
            </a:r>
            <a:r>
              <a:rPr lang="es-MX" sz="1300" dirty="0" smtClean="0"/>
              <a:t>)</a:t>
            </a:r>
          </a:p>
          <a:p>
            <a:pPr lvl="1" algn="just">
              <a:lnSpc>
                <a:spcPct val="85000"/>
              </a:lnSpc>
              <a:buFont typeface="Wingdings" pitchFamily="2" charset="2"/>
              <a:buChar char="Ø"/>
            </a:pPr>
            <a:r>
              <a:rPr lang="es-MX" sz="1300" dirty="0" smtClean="0"/>
              <a:t> Análisis del programa de formación, capacitación y actualización del personal académico (talleres, cursos y diplomados sobre métodos didácticos, tutorías, enfoques centrados en el aprendizaje del estudiante, modelo educativo, entre otros) y su impacto en la formación integral de los estudiantes.</a:t>
            </a:r>
          </a:p>
          <a:p>
            <a:pPr lvl="1" algn="just">
              <a:lnSpc>
                <a:spcPct val="85000"/>
              </a:lnSpc>
              <a:buFont typeface="Wingdings" pitchFamily="2" charset="2"/>
              <a:buChar char="Ø"/>
            </a:pPr>
            <a:r>
              <a:rPr lang="es-MX" sz="1300" dirty="0" smtClean="0"/>
              <a:t> Eficacia de las políticas y estrategias implementadas.</a:t>
            </a:r>
          </a:p>
          <a:p>
            <a:pPr lvl="1" algn="just">
              <a:lnSpc>
                <a:spcPct val="85000"/>
              </a:lnSpc>
              <a:buFont typeface="Wingdings" pitchFamily="2" charset="2"/>
              <a:buChar char="Ø"/>
            </a:pPr>
            <a:r>
              <a:rPr lang="es-MX" sz="1300" dirty="0" smtClean="0"/>
              <a:t> Principales problemas que han impedido una evolución más favorable de los indicadores.</a:t>
            </a:r>
          </a:p>
          <a:p>
            <a:pPr algn="just">
              <a:lnSpc>
                <a:spcPct val="85000"/>
              </a:lnSpc>
            </a:pPr>
            <a:endParaRPr lang="es-MX" sz="800" dirty="0" smtClean="0"/>
          </a:p>
          <a:p>
            <a:pPr algn="just">
              <a:lnSpc>
                <a:spcPct val="85000"/>
              </a:lnSpc>
            </a:pPr>
            <a:r>
              <a:rPr lang="es-MX" sz="1300" dirty="0" smtClean="0"/>
              <a:t>Principales conclusiones de los impactos de capacidad académica.</a:t>
            </a:r>
            <a:endParaRPr lang="es-ES" sz="1300" dirty="0"/>
          </a:p>
        </p:txBody>
      </p:sp>
      <p:graphicFrame>
        <p:nvGraphicFramePr>
          <p:cNvPr id="10" name="9 Tabla"/>
          <p:cNvGraphicFramePr>
            <a:graphicFrameLocks noGrp="1"/>
          </p:cNvGraphicFramePr>
          <p:nvPr>
            <p:extLst>
              <p:ext uri="{D42A27DB-BD31-4B8C-83A1-F6EECF244321}">
                <p14:modId xmlns:p14="http://schemas.microsoft.com/office/powerpoint/2010/main" val="2912967647"/>
              </p:ext>
            </p:extLst>
          </p:nvPr>
        </p:nvGraphicFramePr>
        <p:xfrm>
          <a:off x="214281" y="2146624"/>
          <a:ext cx="8786876" cy="2447673"/>
        </p:xfrm>
        <a:graphic>
          <a:graphicData uri="http://schemas.openxmlformats.org/drawingml/2006/table">
            <a:tbl>
              <a:tblPr/>
              <a:tblGrid>
                <a:gridCol w="2714645"/>
                <a:gridCol w="714380"/>
                <a:gridCol w="500066"/>
                <a:gridCol w="785818"/>
                <a:gridCol w="428628"/>
                <a:gridCol w="785818"/>
                <a:gridCol w="588604"/>
                <a:gridCol w="2268917"/>
              </a:tblGrid>
              <a:tr h="214313">
                <a:tc rowSpan="2">
                  <a:txBody>
                    <a:bodyPr/>
                    <a:lstStyle/>
                    <a:p>
                      <a:pPr algn="l">
                        <a:spcAft>
                          <a:spcPts val="0"/>
                        </a:spcAft>
                      </a:pPr>
                      <a:endParaRPr lang="es-MX" sz="900" dirty="0">
                        <a:solidFill>
                          <a:srgbClr val="000000"/>
                        </a:solidFill>
                        <a:latin typeface="Calibri"/>
                        <a:ea typeface="Times New Roman"/>
                        <a:cs typeface="Times New Roman"/>
                      </a:endParaRPr>
                    </a:p>
                  </a:txBody>
                  <a:tcPr marL="26053" marR="2605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100" b="1" dirty="0">
                          <a:solidFill>
                            <a:srgbClr val="000000"/>
                          </a:solidFill>
                          <a:latin typeface="Calibri"/>
                          <a:ea typeface="Times New Roman"/>
                          <a:cs typeface="Times New Roman"/>
                        </a:rPr>
                        <a:t>2002</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100" b="1" dirty="0" smtClean="0">
                          <a:solidFill>
                            <a:srgbClr val="000000"/>
                          </a:solidFill>
                          <a:latin typeface="Calibri"/>
                          <a:ea typeface="Times New Roman"/>
                          <a:cs typeface="Times New Roman"/>
                        </a:rPr>
                        <a:t>2014</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100" b="1" dirty="0">
                          <a:solidFill>
                            <a:srgbClr val="000000"/>
                          </a:solidFill>
                          <a:latin typeface="Calibri"/>
                          <a:ea typeface="Times New Roman"/>
                          <a:cs typeface="Times New Roman"/>
                        </a:rPr>
                        <a:t>Variación </a:t>
                      </a:r>
                      <a:r>
                        <a:rPr lang="es-MX" sz="1100" b="1" dirty="0" smtClean="0">
                          <a:solidFill>
                            <a:srgbClr val="000000"/>
                          </a:solidFill>
                          <a:latin typeface="Calibri"/>
                          <a:ea typeface="Times New Roman"/>
                          <a:cs typeface="Times New Roman"/>
                        </a:rPr>
                        <a:t>2002-2014</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a:spcAft>
                          <a:spcPts val="0"/>
                        </a:spcAft>
                      </a:pPr>
                      <a:r>
                        <a:rPr lang="es-MX" sz="1100" b="1" dirty="0" smtClean="0">
                          <a:solidFill>
                            <a:srgbClr val="000000"/>
                          </a:solidFill>
                          <a:latin typeface="Calibri"/>
                          <a:ea typeface="Times New Roman"/>
                          <a:cs typeface="Times New Roman"/>
                        </a:rPr>
                        <a:t>2014</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9353">
                <a:tc vMerge="1">
                  <a:txBody>
                    <a:bodyPr/>
                    <a:lstStyle/>
                    <a:p>
                      <a:endParaRPr lang="es-MX"/>
                    </a:p>
                  </a:txBody>
                  <a:tcPr/>
                </a:tc>
                <a:tc>
                  <a:txBody>
                    <a:bodyPr/>
                    <a:lstStyle/>
                    <a:p>
                      <a:pPr algn="ctr">
                        <a:spcAft>
                          <a:spcPts val="0"/>
                        </a:spcAft>
                      </a:pPr>
                      <a:r>
                        <a:rPr lang="es-MX" sz="1100" b="1" dirty="0">
                          <a:solidFill>
                            <a:srgbClr val="000000"/>
                          </a:solidFill>
                          <a:latin typeface="Calibri"/>
                          <a:ea typeface="Times New Roman"/>
                          <a:cs typeface="Times New Roman"/>
                        </a:rPr>
                        <a:t>Absolutos</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r>
                        <a:rPr lang="es-MX" sz="1100" b="1" kern="1200" dirty="0" smtClean="0">
                          <a:solidFill>
                            <a:srgbClr val="000000"/>
                          </a:solidFill>
                          <a:latin typeface="Calibri"/>
                          <a:ea typeface="Times New Roman"/>
                          <a:cs typeface="Times New Roman"/>
                        </a:rPr>
                        <a:t>%</a:t>
                      </a: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a:solidFill>
                            <a:srgbClr val="000000"/>
                          </a:solidFill>
                          <a:latin typeface="Calibri"/>
                          <a:ea typeface="Times New Roman"/>
                          <a:cs typeface="Times New Roman"/>
                        </a:rPr>
                        <a:t>Absolutos</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smtClean="0">
                          <a:solidFill>
                            <a:srgbClr val="000000"/>
                          </a:solidFill>
                          <a:latin typeface="Calibri"/>
                          <a:ea typeface="Times New Roman"/>
                          <a:cs typeface="Times New Roman"/>
                        </a:rPr>
                        <a:t>%</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a:solidFill>
                            <a:srgbClr val="000000"/>
                          </a:solidFill>
                          <a:latin typeface="Calibri"/>
                          <a:ea typeface="Times New Roman"/>
                          <a:cs typeface="Times New Roman"/>
                        </a:rPr>
                        <a:t>Absolutos</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a:solidFill>
                            <a:srgbClr val="000000"/>
                          </a:solidFill>
                          <a:latin typeface="Calibri"/>
                          <a:ea typeface="Times New Roman"/>
                          <a:cs typeface="Times New Roman"/>
                        </a:rPr>
                        <a:t>%</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a:solidFill>
                            <a:srgbClr val="000000"/>
                          </a:solidFill>
                          <a:latin typeface="Calibri"/>
                          <a:ea typeface="Times New Roman"/>
                          <a:cs typeface="Times New Roman"/>
                        </a:rPr>
                        <a:t>Media </a:t>
                      </a:r>
                      <a:r>
                        <a:rPr lang="es-MX" sz="1100" b="1" dirty="0" smtClean="0">
                          <a:solidFill>
                            <a:srgbClr val="000000"/>
                          </a:solidFill>
                          <a:latin typeface="Calibri"/>
                          <a:ea typeface="Times New Roman"/>
                          <a:cs typeface="Times New Roman"/>
                        </a:rPr>
                        <a:t>nacional</a:t>
                      </a:r>
                      <a:r>
                        <a:rPr lang="es-MX" sz="1100" b="1" baseline="0" dirty="0" smtClean="0">
                          <a:solidFill>
                            <a:srgbClr val="000000"/>
                          </a:solidFill>
                          <a:latin typeface="Calibri"/>
                          <a:ea typeface="Times New Roman"/>
                          <a:cs typeface="Times New Roman"/>
                        </a:rPr>
                        <a:t>  (a diciembre de 2013)</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04781">
                <a:tc>
                  <a:txBody>
                    <a:bodyPr/>
                    <a:lstStyle/>
                    <a:p>
                      <a:pPr algn="l">
                        <a:spcAft>
                          <a:spcPts val="0"/>
                        </a:spcAft>
                      </a:pPr>
                      <a:r>
                        <a:rPr lang="es-MX" sz="1100" b="1" dirty="0">
                          <a:solidFill>
                            <a:srgbClr val="000000"/>
                          </a:solidFill>
                          <a:latin typeface="Calibri"/>
                          <a:ea typeface="Times New Roman"/>
                          <a:cs typeface="Times New Roman"/>
                        </a:rPr>
                        <a:t>PTC </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100" b="1" dirty="0" smtClean="0">
                          <a:latin typeface="Calibri" pitchFamily="34" charset="0"/>
                        </a:rPr>
                        <a:t>No</a:t>
                      </a:r>
                      <a:r>
                        <a:rPr lang="es-MX" sz="1100" b="1" baseline="0" dirty="0" smtClean="0">
                          <a:latin typeface="Calibri" pitchFamily="34" charset="0"/>
                        </a:rPr>
                        <a:t> aplica</a:t>
                      </a:r>
                      <a:endParaRPr lang="es-MX" sz="1100" b="1" dirty="0">
                        <a:latin typeface="Calibri" pitchFamily="34"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5">
                <a:tc>
                  <a:txBody>
                    <a:bodyPr/>
                    <a:lstStyle/>
                    <a:p>
                      <a:pPr algn="l">
                        <a:spcAft>
                          <a:spcPts val="0"/>
                        </a:spcAft>
                      </a:pPr>
                      <a:r>
                        <a:rPr lang="es-MX" sz="1100" b="1" dirty="0">
                          <a:solidFill>
                            <a:srgbClr val="000000"/>
                          </a:solidFill>
                          <a:latin typeface="Calibri"/>
                          <a:ea typeface="Times New Roman"/>
                          <a:cs typeface="Times New Roman"/>
                        </a:rPr>
                        <a:t>PTC con posgrado </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Calibri"/>
                          <a:ea typeface="Times New Roman"/>
                          <a:cs typeface="Times New Roman"/>
                        </a:rPr>
                        <a:t>PTC con posgrado</a:t>
                      </a:r>
                      <a:r>
                        <a:rPr lang="es-MX" sz="1100" b="1" baseline="0" dirty="0" smtClean="0">
                          <a:solidFill>
                            <a:schemeClr val="tx1"/>
                          </a:solidFill>
                          <a:latin typeface="Calibri"/>
                          <a:ea typeface="Times New Roman"/>
                          <a:cs typeface="Times New Roman"/>
                        </a:rPr>
                        <a:t> en el área disciplinar de su desempeño</a:t>
                      </a:r>
                      <a:endParaRPr lang="es-MX" sz="1100" dirty="0" smtClean="0">
                        <a:solidFill>
                          <a:schemeClr val="tx1"/>
                        </a:solidFill>
                        <a:latin typeface="+mn-lt"/>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07">
                <a:tc>
                  <a:txBody>
                    <a:bodyPr/>
                    <a:lstStyle/>
                    <a:p>
                      <a:pPr algn="l">
                        <a:spcAft>
                          <a:spcPts val="0"/>
                        </a:spcAft>
                      </a:pPr>
                      <a:r>
                        <a:rPr lang="es-MX" sz="1100" b="1" dirty="0">
                          <a:solidFill>
                            <a:schemeClr val="tx1"/>
                          </a:solidFill>
                          <a:latin typeface="Calibri"/>
                          <a:ea typeface="Times New Roman"/>
                          <a:cs typeface="Times New Roman"/>
                        </a:rPr>
                        <a:t>PTC con doctorado </a:t>
                      </a:r>
                      <a:endParaRPr lang="es-MX" sz="1100" dirty="0">
                        <a:solidFill>
                          <a:schemeClr val="tx1"/>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tx1"/>
                          </a:solidFill>
                          <a:latin typeface="Calibri"/>
                          <a:ea typeface="Times New Roman"/>
                          <a:cs typeface="Times New Roman"/>
                        </a:rPr>
                        <a:t>PTC con doctorado</a:t>
                      </a:r>
                      <a:r>
                        <a:rPr lang="es-MX" sz="1100" b="1" baseline="0" dirty="0" smtClean="0">
                          <a:solidFill>
                            <a:schemeClr val="tx1"/>
                          </a:solidFill>
                          <a:latin typeface="Calibri"/>
                          <a:ea typeface="Times New Roman"/>
                          <a:cs typeface="Times New Roman"/>
                        </a:rPr>
                        <a:t> en el área disciplinar de su desempeño</a:t>
                      </a:r>
                      <a:endParaRPr lang="es-MX" sz="1100" dirty="0" smtClean="0">
                        <a:solidFill>
                          <a:schemeClr val="tx1"/>
                        </a:solidFill>
                        <a:latin typeface="+mn-lt"/>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9">
                <a:tc>
                  <a:txBody>
                    <a:bodyPr/>
                    <a:lstStyle/>
                    <a:p>
                      <a:pPr algn="l">
                        <a:spcAft>
                          <a:spcPts val="0"/>
                        </a:spcAft>
                      </a:pPr>
                      <a:r>
                        <a:rPr lang="es-MX" sz="1100" b="1" dirty="0">
                          <a:solidFill>
                            <a:srgbClr val="000000"/>
                          </a:solidFill>
                          <a:latin typeface="Calibri"/>
                          <a:ea typeface="Times New Roman"/>
                          <a:cs typeface="Times New Roman"/>
                        </a:rPr>
                        <a:t>PTC con perfil </a:t>
                      </a:r>
                      <a:endParaRPr lang="es-MX" sz="110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MX" sz="1100" b="1">
                          <a:solidFill>
                            <a:srgbClr val="000000"/>
                          </a:solidFill>
                          <a:latin typeface="Calibri"/>
                          <a:ea typeface="Times New Roman"/>
                          <a:cs typeface="Times New Roman"/>
                        </a:rPr>
                        <a:t>PTC con SNI </a:t>
                      </a:r>
                      <a:endParaRPr lang="es-MX" sz="110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MX" sz="1100" b="1" dirty="0" smtClean="0">
                          <a:solidFill>
                            <a:srgbClr val="000000"/>
                          </a:solidFill>
                          <a:latin typeface="Calibri"/>
                          <a:ea typeface="Times New Roman"/>
                          <a:cs typeface="Times New Roman"/>
                        </a:rPr>
                        <a:t>CAC</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
                <a:tc>
                  <a:txBody>
                    <a:bodyPr/>
                    <a:lstStyle/>
                    <a:p>
                      <a:pPr algn="l">
                        <a:spcAft>
                          <a:spcPts val="0"/>
                        </a:spcAft>
                      </a:pPr>
                      <a:r>
                        <a:rPr lang="es-MX" sz="1100" b="1" dirty="0" smtClean="0">
                          <a:solidFill>
                            <a:srgbClr val="000000"/>
                          </a:solidFill>
                          <a:latin typeface="Calibri"/>
                          <a:ea typeface="Times New Roman"/>
                          <a:cs typeface="Times New Roman"/>
                        </a:rPr>
                        <a:t>CAEC</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9">
                <a:tc>
                  <a:txBody>
                    <a:bodyPr/>
                    <a:lstStyle/>
                    <a:p>
                      <a:pPr algn="l">
                        <a:spcAft>
                          <a:spcPts val="0"/>
                        </a:spcAft>
                      </a:pPr>
                      <a:r>
                        <a:rPr lang="es-MX" sz="1100" b="1" dirty="0" smtClean="0">
                          <a:solidFill>
                            <a:srgbClr val="000000"/>
                          </a:solidFill>
                          <a:latin typeface="Calibri"/>
                          <a:ea typeface="Times New Roman"/>
                          <a:cs typeface="Times New Roman"/>
                        </a:rPr>
                        <a:t>CAEF</a:t>
                      </a:r>
                      <a:endParaRPr lang="es-MX" sz="110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10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a:hlinkClick r:id="rId5"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8" name="7 Rectángulo">
            <a:hlinkClick r:id="rId6" action="ppaction://hlinkpres?slideindex=1&amp;slidetitle="/>
          </p:cNvPr>
          <p:cNvSpPr/>
          <p:nvPr/>
        </p:nvSpPr>
        <p:spPr bwMode="auto">
          <a:xfrm>
            <a:off x="5072066" y="5428385"/>
            <a:ext cx="1285884" cy="252752"/>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9" name="8 Rectángulo"/>
          <p:cNvSpPr/>
          <p:nvPr/>
        </p:nvSpPr>
        <p:spPr bwMode="auto">
          <a:xfrm>
            <a:off x="1240707" y="1637346"/>
            <a:ext cx="1171035"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 name="10 Rectángulo">
            <a:hlinkClick r:id="rId7" action="ppaction://hlinkpres?slideindex=1&amp;slidetitle="/>
          </p:cNvPr>
          <p:cNvSpPr/>
          <p:nvPr/>
        </p:nvSpPr>
        <p:spPr bwMode="auto">
          <a:xfrm>
            <a:off x="5105334" y="5497698"/>
            <a:ext cx="1171035"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74664"/>
            <a:ext cx="9144000" cy="6283336"/>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800" b="1" dirty="0" smtClean="0"/>
          </a:p>
          <a:p>
            <a:pPr algn="just"/>
            <a:r>
              <a:rPr lang="es-MX" sz="1300" b="1" dirty="0" smtClean="0"/>
              <a:t>Análisis </a:t>
            </a:r>
            <a:r>
              <a:rPr lang="es-MX" sz="1300" b="1" dirty="0"/>
              <a:t>de la competitividad académica</a:t>
            </a:r>
            <a:r>
              <a:rPr lang="es-MX" sz="1300" dirty="0" smtClean="0"/>
              <a:t>.</a:t>
            </a:r>
          </a:p>
          <a:p>
            <a:pPr algn="just"/>
            <a:endParaRPr lang="es-MX" sz="800" dirty="0"/>
          </a:p>
          <a:p>
            <a:pPr algn="just"/>
            <a:r>
              <a:rPr lang="es-MX" sz="1300" dirty="0"/>
              <a:t>Con base en la información</a:t>
            </a:r>
            <a:r>
              <a:rPr lang="es-MX" sz="1300" b="1" dirty="0"/>
              <a:t> con que cuenta la </a:t>
            </a:r>
            <a:r>
              <a:rPr lang="es-MX" sz="1300" b="1" dirty="0" smtClean="0"/>
              <a:t>DES</a:t>
            </a:r>
            <a:r>
              <a:rPr lang="es-MX" sz="1300" dirty="0" smtClean="0"/>
              <a:t> </a:t>
            </a:r>
            <a:r>
              <a:rPr lang="es-MX" sz="1300" dirty="0"/>
              <a:t>y la información proporcionada por la SES (evolución del número de PE de TSU y </a:t>
            </a:r>
            <a:r>
              <a:rPr lang="es-MX" sz="1300" dirty="0" smtClean="0"/>
              <a:t>Licenciatura de calidad</a:t>
            </a:r>
            <a:r>
              <a:rPr lang="es-MX" sz="1300" dirty="0"/>
              <a:t>, porcentaje de matrícula de TSU y </a:t>
            </a:r>
            <a:r>
              <a:rPr lang="es-MX" sz="1300" dirty="0" smtClean="0"/>
              <a:t>Licenciatura </a:t>
            </a:r>
            <a:r>
              <a:rPr lang="es-MX" sz="1300" dirty="0"/>
              <a:t>reconocidos por su </a:t>
            </a:r>
            <a:r>
              <a:rPr lang="es-MX" sz="1300" dirty="0" smtClean="0"/>
              <a:t>calidad</a:t>
            </a:r>
            <a:r>
              <a:rPr lang="es-MX" sz="1300" dirty="0"/>
              <a:t>, PE de </a:t>
            </a:r>
            <a:r>
              <a:rPr lang="es-MX" sz="1300" dirty="0" smtClean="0"/>
              <a:t>posgrado </a:t>
            </a:r>
            <a:r>
              <a:rPr lang="es-MX" sz="1300" dirty="0"/>
              <a:t>de calidad, </a:t>
            </a:r>
            <a:r>
              <a:rPr lang="es-MX" sz="1300" dirty="0" smtClean="0"/>
              <a:t>porcentaje </a:t>
            </a:r>
            <a:r>
              <a:rPr lang="es-MX" sz="1300" dirty="0"/>
              <a:t>de </a:t>
            </a:r>
            <a:r>
              <a:rPr lang="es-MX" sz="1300" dirty="0" smtClean="0"/>
              <a:t>matrícula </a:t>
            </a:r>
            <a:r>
              <a:rPr lang="es-MX" sz="1300" dirty="0"/>
              <a:t>en PE de posgrado de calidad, evolución del porcentaje de egresados registrados en la Dirección General de </a:t>
            </a:r>
            <a:r>
              <a:rPr lang="es-MX" sz="1300" dirty="0" smtClean="0"/>
              <a:t>Profesiones (DGP), resultados de la aplicación de examen de egreso EGEL y/o EGETSU aplicados por el CENEVAL) asociados </a:t>
            </a:r>
            <a:r>
              <a:rPr lang="es-MX" sz="1300" dirty="0"/>
              <a:t>a los </a:t>
            </a:r>
            <a:r>
              <a:rPr lang="es-MX" sz="1300" dirty="0" smtClean="0"/>
              <a:t>PE, </a:t>
            </a:r>
            <a:r>
              <a:rPr lang="es-MX" sz="1300" dirty="0"/>
              <a:t>realizar un análisis profundo de los elementos que integran la competitividad académica </a:t>
            </a:r>
            <a:r>
              <a:rPr lang="es-MX" sz="1300" dirty="0" smtClean="0"/>
              <a:t>de la DES y de cada una de sus PE, </a:t>
            </a:r>
            <a:r>
              <a:rPr lang="es-MX" sz="1300" dirty="0"/>
              <a:t>e identificar las fortalezas y los principales problemas que han impedido, en su caso, el reconocimiento de </a:t>
            </a:r>
            <a:r>
              <a:rPr lang="es-MX" sz="1300" dirty="0" smtClean="0"/>
              <a:t>su calidad. </a:t>
            </a:r>
            <a:r>
              <a:rPr lang="es-MX" sz="1300" dirty="0"/>
              <a:t>Se recomienda reflexionar si </a:t>
            </a:r>
            <a:r>
              <a:rPr lang="es-MX" sz="1300" dirty="0" smtClean="0"/>
              <a:t>los avances logrados son los adecuados </a:t>
            </a:r>
            <a:r>
              <a:rPr lang="es-MX" sz="1300" dirty="0"/>
              <a:t>para cumplir con los compromisos que la sociedad le ha </a:t>
            </a:r>
            <a:r>
              <a:rPr lang="es-MX" sz="1300" dirty="0" smtClean="0"/>
              <a:t>encomendado. </a:t>
            </a:r>
            <a:r>
              <a:rPr lang="es-MX" sz="1300" dirty="0"/>
              <a:t>Los resultados del análisis permitirán realizar inferencias para actualizar y enriquecer el proceso de planeación y de mejora continua del funcionamiento </a:t>
            </a:r>
            <a:r>
              <a:rPr lang="es-MX" sz="1300" dirty="0" smtClean="0"/>
              <a:t>de la DES (</a:t>
            </a:r>
            <a:r>
              <a:rPr lang="es-MX" sz="1300" b="1" dirty="0" smtClean="0"/>
              <a:t>Ver </a:t>
            </a:r>
            <a:r>
              <a:rPr lang="es-MX" sz="1300" b="1" dirty="0" smtClean="0">
                <a:hlinkClick r:id="rId3" action="ppaction://hlinkfile"/>
              </a:rPr>
              <a:t>Anexo V B</a:t>
            </a:r>
            <a:r>
              <a:rPr lang="es-MX" sz="1300" dirty="0" smtClean="0"/>
              <a:t>).</a:t>
            </a:r>
          </a:p>
          <a:p>
            <a:pPr algn="just"/>
            <a:endParaRPr lang="es-MX" sz="800" dirty="0" smtClean="0"/>
          </a:p>
          <a:p>
            <a:pPr algn="just"/>
            <a:r>
              <a:rPr lang="es-MX" sz="1300" dirty="0" smtClean="0"/>
              <a:t>Para facilitar el análisis, se recomienda hacer el llenado de la siguiente tabla:</a:t>
            </a:r>
            <a:endParaRPr lang="es-ES" sz="1300" dirty="0"/>
          </a:p>
        </p:txBody>
      </p:sp>
      <p:graphicFrame>
        <p:nvGraphicFramePr>
          <p:cNvPr id="12" name="11 Tabla"/>
          <p:cNvGraphicFramePr>
            <a:graphicFrameLocks noGrp="1"/>
          </p:cNvGraphicFramePr>
          <p:nvPr>
            <p:extLst>
              <p:ext uri="{D42A27DB-BD31-4B8C-83A1-F6EECF244321}">
                <p14:modId xmlns:p14="http://schemas.microsoft.com/office/powerpoint/2010/main" val="2806616873"/>
              </p:ext>
            </p:extLst>
          </p:nvPr>
        </p:nvGraphicFramePr>
        <p:xfrm>
          <a:off x="142844" y="3522944"/>
          <a:ext cx="8712894" cy="3119120"/>
        </p:xfrm>
        <a:graphic>
          <a:graphicData uri="http://schemas.openxmlformats.org/drawingml/2006/table">
            <a:tbl>
              <a:tblPr/>
              <a:tblGrid>
                <a:gridCol w="4000528"/>
                <a:gridCol w="642942"/>
                <a:gridCol w="357190"/>
                <a:gridCol w="711838"/>
                <a:gridCol w="357190"/>
                <a:gridCol w="645484"/>
                <a:gridCol w="357190"/>
                <a:gridCol w="1640532"/>
              </a:tblGrid>
              <a:tr h="184150">
                <a:tc rowSpan="2">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200" b="1" dirty="0">
                          <a:solidFill>
                            <a:srgbClr val="000000"/>
                          </a:solidFill>
                          <a:latin typeface="Calibri"/>
                          <a:ea typeface="Times New Roman"/>
                          <a:cs typeface="Times New Roman"/>
                        </a:rPr>
                        <a:t>2003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smtClean="0">
                          <a:solidFill>
                            <a:srgbClr val="000000"/>
                          </a:solidFill>
                          <a:latin typeface="Calibri"/>
                          <a:ea typeface="Times New Roman"/>
                          <a:cs typeface="Times New Roman"/>
                        </a:rPr>
                        <a:t>2014</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a:solidFill>
                            <a:srgbClr val="000000"/>
                          </a:solidFill>
                          <a:latin typeface="Calibri"/>
                          <a:ea typeface="Times New Roman"/>
                          <a:cs typeface="Times New Roman"/>
                        </a:rPr>
                        <a:t>Variación </a:t>
                      </a:r>
                      <a:r>
                        <a:rPr lang="es-MX" sz="1200" b="1" dirty="0" smtClean="0">
                          <a:solidFill>
                            <a:srgbClr val="000000"/>
                          </a:solidFill>
                          <a:latin typeface="Calibri"/>
                          <a:ea typeface="Times New Roman"/>
                          <a:cs typeface="Times New Roman"/>
                        </a:rPr>
                        <a:t>2003-2014</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a:spcAft>
                          <a:spcPts val="0"/>
                        </a:spcAft>
                      </a:pPr>
                      <a:r>
                        <a:rPr lang="es-MX" sz="1200" b="1" baseline="0" dirty="0" smtClean="0">
                          <a:solidFill>
                            <a:srgbClr val="000000"/>
                          </a:solidFill>
                          <a:latin typeface="Calibri" pitchFamily="34" charset="0"/>
                          <a:ea typeface="Times New Roman"/>
                          <a:cs typeface="Times New Roman"/>
                        </a:rPr>
                        <a:t>Promedio</a:t>
                      </a:r>
                      <a:r>
                        <a:rPr lang="es-MX" sz="1200" b="1" dirty="0" smtClean="0">
                          <a:solidFill>
                            <a:srgbClr val="000000"/>
                          </a:solidFill>
                          <a:latin typeface="Calibri" pitchFamily="34" charset="0"/>
                          <a:ea typeface="Times New Roman"/>
                          <a:cs typeface="Times New Roman"/>
                        </a:rPr>
                        <a:t> Nacional</a:t>
                      </a:r>
                    </a:p>
                    <a:p>
                      <a:pPr algn="ctr">
                        <a:spcAft>
                          <a:spcPts val="0"/>
                        </a:spcAft>
                      </a:pPr>
                      <a:r>
                        <a:rPr lang="es-MX" sz="1000" b="1" dirty="0" smtClean="0">
                          <a:solidFill>
                            <a:srgbClr val="000000"/>
                          </a:solidFill>
                          <a:latin typeface="Calibri" pitchFamily="34" charset="0"/>
                          <a:ea typeface="Times New Roman"/>
                          <a:cs typeface="Times New Roman"/>
                        </a:rPr>
                        <a:t>(a</a:t>
                      </a:r>
                      <a:r>
                        <a:rPr lang="es-MX" sz="1000" b="1" baseline="0" dirty="0" smtClean="0">
                          <a:solidFill>
                            <a:srgbClr val="000000"/>
                          </a:solidFill>
                          <a:latin typeface="Calibri" pitchFamily="34" charset="0"/>
                          <a:ea typeface="Times New Roman"/>
                          <a:cs typeface="Times New Roman"/>
                        </a:rPr>
                        <a:t> diciembre de 2013)</a:t>
                      </a:r>
                      <a:endParaRPr lang="es-MX" sz="10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4150">
                <a:tc vMerge="1">
                  <a:txBody>
                    <a:bodyPr/>
                    <a:lstStyle/>
                    <a:p>
                      <a:pP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evaluables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No aplica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a:t>
                      </a:r>
                      <a:r>
                        <a:rPr lang="es-MX" sz="1200" b="1" baseline="0" dirty="0" smtClean="0">
                          <a:solidFill>
                            <a:srgbClr val="000000"/>
                          </a:solidFill>
                          <a:latin typeface="Calibri" pitchFamily="34" charset="0"/>
                          <a:ea typeface="Times New Roman"/>
                          <a:cs typeface="Times New Roman"/>
                        </a:rPr>
                        <a:t>de TSU y Lic. </a:t>
                      </a:r>
                      <a:r>
                        <a:rPr lang="es-MX" sz="1200" b="1" dirty="0" smtClean="0">
                          <a:solidFill>
                            <a:srgbClr val="000000"/>
                          </a:solidFill>
                          <a:latin typeface="Calibri" pitchFamily="34" charset="0"/>
                          <a:ea typeface="Times New Roman"/>
                          <a:cs typeface="Times New Roman"/>
                        </a:rPr>
                        <a:t>con</a:t>
                      </a:r>
                      <a:r>
                        <a:rPr lang="es-MX" sz="1200" b="1" baseline="0" dirty="0" smtClean="0">
                          <a:solidFill>
                            <a:srgbClr val="000000"/>
                          </a:solidFill>
                          <a:latin typeface="Calibri" pitchFamily="34" charset="0"/>
                          <a:ea typeface="Times New Roman"/>
                          <a:cs typeface="Times New Roman"/>
                        </a:rPr>
                        <a:t> nivel 1 de los CIEES </a:t>
                      </a:r>
                      <a:r>
                        <a:rPr lang="es-MX" sz="1200" b="1" dirty="0" smtClean="0">
                          <a:solidFill>
                            <a:srgbClr val="000000"/>
                          </a:solidFill>
                          <a:latin typeface="Calibri"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de TSU y Lic</a:t>
                      </a:r>
                      <a:r>
                        <a:rPr lang="es-MX" sz="1200" b="1" baseline="0" dirty="0" smtClean="0">
                          <a:solidFill>
                            <a:srgbClr val="000000"/>
                          </a:solidFill>
                          <a:latin typeface="Calibri" pitchFamily="34" charset="0"/>
                          <a:ea typeface="Times New Roman"/>
                          <a:cs typeface="Times New Roman"/>
                        </a:rPr>
                        <a:t>. acreditados</a:t>
                      </a:r>
                      <a:r>
                        <a:rPr lang="es-MX" sz="1200" b="1" dirty="0" smtClean="0">
                          <a:solidFill>
                            <a:srgbClr val="000000"/>
                          </a:solidFill>
                          <a:latin typeface="Calibri"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de calidad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Evaluable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No aplica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a:t>
                      </a:r>
                      <a:r>
                        <a:rPr lang="es-MX" sz="1200" b="1" baseline="0" dirty="0" smtClean="0">
                          <a:solidFill>
                            <a:srgbClr val="000000"/>
                          </a:solidFill>
                          <a:latin typeface="Calibri" pitchFamily="34" charset="0"/>
                          <a:ea typeface="Times New Roman"/>
                          <a:cs typeface="Times New Roman"/>
                        </a:rPr>
                        <a:t> en PE con nivel 1 de los CIEES</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 en PE</a:t>
                      </a:r>
                      <a:r>
                        <a:rPr lang="es-MX" sz="1200" b="1" baseline="0" dirty="0" smtClean="0">
                          <a:solidFill>
                            <a:srgbClr val="000000"/>
                          </a:solidFill>
                          <a:latin typeface="Calibri" pitchFamily="34" charset="0"/>
                          <a:ea typeface="Times New Roman"/>
                          <a:cs typeface="Times New Roman"/>
                        </a:rPr>
                        <a:t> acreditados</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 en</a:t>
                      </a:r>
                      <a:r>
                        <a:rPr lang="es-MX" sz="1200" b="1" baseline="0" dirty="0" smtClean="0">
                          <a:solidFill>
                            <a:srgbClr val="000000"/>
                          </a:solidFill>
                          <a:latin typeface="Calibri" pitchFamily="34" charset="0"/>
                          <a:ea typeface="Times New Roman"/>
                          <a:cs typeface="Times New Roman"/>
                        </a:rPr>
                        <a:t> PE de calidad</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egresados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a:t>
                      </a:r>
                      <a:r>
                        <a:rPr lang="es-MX" sz="1200" b="1" baseline="0" dirty="0" smtClean="0">
                          <a:solidFill>
                            <a:srgbClr val="000000"/>
                          </a:solidFill>
                          <a:latin typeface="Calibri" pitchFamily="34" charset="0"/>
                          <a:ea typeface="Times New Roman"/>
                          <a:cs typeface="Times New Roman"/>
                        </a:rPr>
                        <a:t> que presentaron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obtuvieron resultado satisfactorio</a:t>
                      </a:r>
                      <a:r>
                        <a:rPr lang="es-MX" sz="1200" b="1" baseline="0" dirty="0" smtClean="0">
                          <a:solidFill>
                            <a:srgbClr val="000000"/>
                          </a:solidFill>
                          <a:latin typeface="Calibri" pitchFamily="34" charset="0"/>
                          <a:ea typeface="Times New Roman"/>
                          <a:cs typeface="Times New Roman"/>
                        </a:rPr>
                        <a:t> en el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obtuvieron resultado sobresaliente </a:t>
                      </a:r>
                      <a:r>
                        <a:rPr lang="es-MX" sz="1200" b="1" baseline="0" dirty="0" smtClean="0">
                          <a:solidFill>
                            <a:srgbClr val="000000"/>
                          </a:solidFill>
                          <a:latin typeface="Calibri" pitchFamily="34" charset="0"/>
                          <a:ea typeface="Times New Roman"/>
                          <a:cs typeface="Times New Roman"/>
                        </a:rPr>
                        <a:t>en el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a:hlinkClick r:id="rId4" action="ppaction://hlinksldjump"/>
          </p:cNvPr>
          <p:cNvSpPr/>
          <p:nvPr/>
        </p:nvSpPr>
        <p:spPr bwMode="auto">
          <a:xfrm flipH="1">
            <a:off x="-4" y="-44624"/>
            <a:ext cx="9144004" cy="6902648"/>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7 Rectángulo"/>
          <p:cNvSpPr/>
          <p:nvPr/>
        </p:nvSpPr>
        <p:spPr bwMode="auto">
          <a:xfrm>
            <a:off x="450452" y="2806566"/>
            <a:ext cx="1171035"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69739"/>
            <a:ext cx="9144000" cy="6288261"/>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smtClean="0"/>
          </a:p>
          <a:p>
            <a:pPr algn="just"/>
            <a:r>
              <a:rPr lang="es-MX" sz="1300" b="1" dirty="0" smtClean="0"/>
              <a:t>Análisis </a:t>
            </a:r>
            <a:r>
              <a:rPr lang="es-MX" sz="1300" b="1" dirty="0"/>
              <a:t>de la competitividad académica</a:t>
            </a:r>
            <a:r>
              <a:rPr lang="es-MX" sz="1300" dirty="0" smtClean="0"/>
              <a:t>.</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Realizar el análisis en cuanto a:</a:t>
            </a:r>
          </a:p>
          <a:p>
            <a:pPr algn="just"/>
            <a:endParaRPr lang="es-MX" sz="800" dirty="0" smtClean="0"/>
          </a:p>
          <a:p>
            <a:pPr lvl="1" algn="just">
              <a:buFont typeface="Wingdings" pitchFamily="2" charset="2"/>
              <a:buChar char="Ø"/>
            </a:pPr>
            <a:r>
              <a:rPr lang="es-MX" sz="1300" dirty="0" smtClean="0"/>
              <a:t> Evolución de los indicadores PE y matrícula de TSU y Licenciatura.</a:t>
            </a:r>
          </a:p>
          <a:p>
            <a:pPr lvl="1" algn="just">
              <a:buFont typeface="Wingdings" pitchFamily="2" charset="2"/>
              <a:buChar char="Ø"/>
            </a:pPr>
            <a:r>
              <a:rPr lang="es-MX" sz="1300" dirty="0" smtClean="0"/>
              <a:t> Indicadores de PE y matrícula de posgrado.</a:t>
            </a:r>
          </a:p>
          <a:p>
            <a:pPr lvl="1" algn="just">
              <a:buFont typeface="Wingdings" pitchFamily="2" charset="2"/>
              <a:buChar char="Ø"/>
            </a:pPr>
            <a:r>
              <a:rPr lang="es-MX" sz="1300" dirty="0" smtClean="0"/>
              <a:t> Evolución de los indicadores de egresados registrados en la DGP.</a:t>
            </a:r>
          </a:p>
          <a:p>
            <a:pPr lvl="1" algn="just">
              <a:buFont typeface="Wingdings" pitchFamily="2" charset="2"/>
              <a:buChar char="Ø"/>
            </a:pPr>
            <a:r>
              <a:rPr lang="es-MX" sz="1300" dirty="0" smtClean="0"/>
              <a:t> Resultado de la aplicación de los exámenes EGEL y/o EGETSU aplicados por el CENEVAL</a:t>
            </a:r>
          </a:p>
          <a:p>
            <a:pPr lvl="1" algn="just">
              <a:buFont typeface="Wingdings" pitchFamily="2" charset="2"/>
              <a:buChar char="Ø"/>
            </a:pPr>
            <a:r>
              <a:rPr lang="es-MX" sz="1300" dirty="0" smtClean="0"/>
              <a:t> Eficacia de las políticas y estrategias implementadas.</a:t>
            </a:r>
          </a:p>
          <a:p>
            <a:pPr lvl="1" algn="just">
              <a:buFont typeface="Wingdings" pitchFamily="2" charset="2"/>
              <a:buChar char="Ø"/>
            </a:pPr>
            <a:r>
              <a:rPr lang="es-MX" sz="1300" dirty="0" smtClean="0"/>
              <a:t> Principales problemas que han impedido una evolución más favorable de los indicadores.</a:t>
            </a:r>
          </a:p>
          <a:p>
            <a:pPr algn="just"/>
            <a:endParaRPr lang="es-MX" sz="800" dirty="0" smtClean="0"/>
          </a:p>
          <a:p>
            <a:pPr algn="just"/>
            <a:r>
              <a:rPr lang="es-MX" sz="1300" dirty="0" smtClean="0"/>
              <a:t>Principales conclusiones de los impactos de competitividad académica.</a:t>
            </a:r>
            <a:endParaRPr lang="es-ES" sz="1300" dirty="0" smtClean="0"/>
          </a:p>
          <a:p>
            <a:pPr algn="just">
              <a:lnSpc>
                <a:spcPct val="80000"/>
              </a:lnSpc>
            </a:pPr>
            <a:endParaRPr lang="es-MX" sz="1300" dirty="0" smtClean="0"/>
          </a:p>
          <a:p>
            <a:pPr algn="just">
              <a:lnSpc>
                <a:spcPct val="80000"/>
              </a:lnSpc>
            </a:pPr>
            <a:endParaRPr lang="es-MX" sz="1300" dirty="0"/>
          </a:p>
          <a:p>
            <a:pPr algn="just">
              <a:lnSpc>
                <a:spcPct val="80000"/>
              </a:lnSpc>
            </a:pPr>
            <a:endParaRPr lang="es-ES" sz="1300" dirty="0"/>
          </a:p>
        </p:txBody>
      </p:sp>
      <p:graphicFrame>
        <p:nvGraphicFramePr>
          <p:cNvPr id="5" name="4 Tabla"/>
          <p:cNvGraphicFramePr>
            <a:graphicFrameLocks noGrp="1"/>
          </p:cNvGraphicFramePr>
          <p:nvPr>
            <p:extLst>
              <p:ext uri="{D42A27DB-BD31-4B8C-83A1-F6EECF244321}">
                <p14:modId xmlns:p14="http://schemas.microsoft.com/office/powerpoint/2010/main" val="339867449"/>
              </p:ext>
            </p:extLst>
          </p:nvPr>
        </p:nvGraphicFramePr>
        <p:xfrm>
          <a:off x="379460" y="1120165"/>
          <a:ext cx="8358245" cy="2202180"/>
        </p:xfrm>
        <a:graphic>
          <a:graphicData uri="http://schemas.openxmlformats.org/drawingml/2006/table">
            <a:tbl>
              <a:tblPr/>
              <a:tblGrid>
                <a:gridCol w="5798957"/>
                <a:gridCol w="697470"/>
                <a:gridCol w="620606"/>
                <a:gridCol w="620606"/>
                <a:gridCol w="620606"/>
              </a:tblGrid>
              <a:tr h="184150">
                <a:tc rowSpan="2">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200" b="1" dirty="0" smtClean="0">
                          <a:solidFill>
                            <a:srgbClr val="000000"/>
                          </a:solidFill>
                          <a:latin typeface="Calibri"/>
                          <a:ea typeface="Times New Roman"/>
                          <a:cs typeface="Times New Roman"/>
                        </a:rPr>
                        <a:t>2009</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smtClean="0">
                          <a:solidFill>
                            <a:srgbClr val="000000"/>
                          </a:solidFill>
                          <a:latin typeface="Calibri"/>
                          <a:ea typeface="Times New Roman"/>
                          <a:cs typeface="Times New Roman"/>
                        </a:rPr>
                        <a:t>2013</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84150">
                <a:tc vMerge="1">
                  <a:txBody>
                    <a:bodyPr/>
                    <a:lstStyle/>
                    <a:p>
                      <a:endParaRPr lang="es-MX"/>
                    </a:p>
                  </a:txBody>
                  <a:tcPr/>
                </a:tc>
                <a:tc>
                  <a:txBody>
                    <a:bodyPr/>
                    <a:lstStyle/>
                    <a:p>
                      <a:pPr algn="ctr">
                        <a:spcAft>
                          <a:spcPts val="0"/>
                        </a:spcAft>
                      </a:pPr>
                      <a:r>
                        <a:rPr lang="es-MX" sz="1200" b="1" dirty="0">
                          <a:solidFill>
                            <a:srgbClr val="000000"/>
                          </a:solidFill>
                          <a:latin typeface="Calibri"/>
                          <a:ea typeface="Times New Roman"/>
                          <a:cs typeface="Times New Roman"/>
                        </a:rPr>
                        <a:t>No.</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a:t>
                      </a:r>
                      <a:endParaRPr lang="es-MX" sz="12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No.</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a:t>
                      </a:r>
                      <a:endParaRPr lang="es-MX" sz="12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4150">
                <a:tc>
                  <a:txBody>
                    <a:bodyPr/>
                    <a:lstStyle/>
                    <a:p>
                      <a:pPr>
                        <a:spcAft>
                          <a:spcPts val="0"/>
                        </a:spcAft>
                      </a:pPr>
                      <a:r>
                        <a:rPr lang="es-MX" sz="1200" b="1" dirty="0" smtClean="0">
                          <a:solidFill>
                            <a:srgbClr val="000000"/>
                          </a:solidFill>
                          <a:latin typeface="Calibri"/>
                          <a:ea typeface="Times New Roman"/>
                          <a:cs typeface="Times New Roman"/>
                        </a:rPr>
                        <a:t>Total </a:t>
                      </a:r>
                      <a:r>
                        <a:rPr lang="es-MX" sz="1200" b="1" dirty="0">
                          <a:solidFill>
                            <a:srgbClr val="000000"/>
                          </a:solidFill>
                          <a:latin typeface="Calibri"/>
                          <a:ea typeface="Times New Roman"/>
                          <a:cs typeface="Times New Roman"/>
                        </a:rPr>
                        <a:t>de programas educativos de posgrado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Programa Nacional de Posgrado de Calidad, PNPC (PNP y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Padrón Nacional de Posgrado (PNP)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a:t>
                      </a:r>
                      <a:r>
                        <a:rPr lang="es-MX" sz="1200" b="1" dirty="0" smtClean="0">
                          <a:solidFill>
                            <a:srgbClr val="000000"/>
                          </a:solidFill>
                          <a:latin typeface="Calibri"/>
                          <a:ea typeface="Times New Roman"/>
                          <a:cs typeface="Times New Roman"/>
                        </a:rPr>
                        <a:t>Programa </a:t>
                      </a:r>
                      <a:r>
                        <a:rPr lang="es-MX" sz="1200" b="1" dirty="0">
                          <a:solidFill>
                            <a:srgbClr val="000000"/>
                          </a:solidFill>
                          <a:latin typeface="Calibri"/>
                          <a:ea typeface="Times New Roman"/>
                          <a:cs typeface="Times New Roman"/>
                        </a:rPr>
                        <a:t>de Fomento a la Calidad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Total </a:t>
                      </a:r>
                      <a:r>
                        <a:rPr lang="es-MX" sz="1200" b="1" dirty="0">
                          <a:solidFill>
                            <a:srgbClr val="000000"/>
                          </a:solidFill>
                          <a:latin typeface="Calibri"/>
                          <a:ea typeface="Times New Roman"/>
                          <a:cs typeface="Times New Roman"/>
                        </a:rPr>
                        <a:t>de matrícula en programas educativos de posgrado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Programa Nacional de Posgrado de Calidad, PNPC (PNP y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Padrón Nacional de Posgrado (PNP)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a:t>
                      </a:r>
                      <a:r>
                        <a:rPr lang="es-MX" sz="1200" b="1" dirty="0" smtClean="0">
                          <a:solidFill>
                            <a:srgbClr val="000000"/>
                          </a:solidFill>
                          <a:latin typeface="Calibri"/>
                          <a:ea typeface="Times New Roman"/>
                          <a:cs typeface="Times New Roman"/>
                        </a:rPr>
                        <a:t>Programa </a:t>
                      </a:r>
                      <a:r>
                        <a:rPr lang="es-MX" sz="1200" b="1" dirty="0">
                          <a:solidFill>
                            <a:srgbClr val="000000"/>
                          </a:solidFill>
                          <a:latin typeface="Calibri"/>
                          <a:ea typeface="Times New Roman"/>
                          <a:cs typeface="Times New Roman"/>
                        </a:rPr>
                        <a:t>de Fomento a la Calidad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26628" name="Rectangle 6"/>
          <p:cNvSpPr>
            <a:spLocks noChangeArrowheads="1"/>
          </p:cNvSpPr>
          <p:nvPr/>
        </p:nvSpPr>
        <p:spPr bwMode="auto">
          <a:xfrm>
            <a:off x="8164" y="570001"/>
            <a:ext cx="9135836" cy="6287999"/>
          </a:xfrm>
          <a:prstGeom prst="rect">
            <a:avLst/>
          </a:prstGeom>
          <a:solidFill>
            <a:schemeClr val="bg1">
              <a:alpha val="10196"/>
            </a:schemeClr>
          </a:solidFill>
          <a:ln w="3175" algn="ctr">
            <a:noFill/>
            <a:miter lim="800000"/>
            <a:headEnd/>
            <a:tailEnd/>
          </a:ln>
        </p:spPr>
        <p:txBody>
          <a:bodyPr tIns="72000" bIns="72000" anchor="t" anchorCtr="0">
            <a:noAutofit/>
          </a:bodyPr>
          <a:lstStyle/>
          <a:p>
            <a:pPr algn="just"/>
            <a:r>
              <a:rPr lang="es-MX" sz="1300" b="1" dirty="0" smtClean="0"/>
              <a:t>Análisis de la relación entre capacidad y competitividad académica</a:t>
            </a:r>
            <a:r>
              <a:rPr lang="es-MX" sz="1300" dirty="0" smtClean="0"/>
              <a:t>.</a:t>
            </a:r>
          </a:p>
          <a:p>
            <a:pPr algn="just"/>
            <a:endParaRPr lang="es-MX" sz="800" dirty="0" smtClean="0"/>
          </a:p>
          <a:p>
            <a:pPr algn="just">
              <a:tabLst>
                <a:tab pos="630238" algn="l"/>
              </a:tabLst>
            </a:pPr>
            <a:r>
              <a:rPr lang="es-ES" sz="1300" dirty="0" smtClean="0"/>
              <a:t>Se recomienda analizar integralmente la relación entre los valores de los indicadores y obtener conclusiones que sirvan de insumo al proceso de actualización de la planeación de la DES, orientadas a continuar fortaleciendo la capacidad y competitividad académicas. </a:t>
            </a:r>
          </a:p>
          <a:p>
            <a:pPr algn="just">
              <a:tabLst>
                <a:tab pos="630238" algn="l"/>
              </a:tabLst>
            </a:pPr>
            <a:endParaRPr lang="es-ES" sz="800" dirty="0"/>
          </a:p>
          <a:p>
            <a:pPr algn="just">
              <a:tabLst>
                <a:tab pos="630238" algn="l"/>
              </a:tabLst>
            </a:pPr>
            <a:r>
              <a:rPr lang="es-ES" sz="1300" dirty="0"/>
              <a:t>Se recomienda considerar en el análisis</a:t>
            </a:r>
            <a:r>
              <a:rPr lang="es-ES" sz="1300" dirty="0" smtClean="0"/>
              <a:t>:</a:t>
            </a:r>
          </a:p>
          <a:p>
            <a:pPr algn="just">
              <a:tabLst>
                <a:tab pos="630238" algn="l"/>
              </a:tabLst>
            </a:pPr>
            <a:endParaRPr lang="es-ES" sz="800" dirty="0"/>
          </a:p>
          <a:p>
            <a:pPr marL="541338" lvl="1" algn="just">
              <a:buFontTx/>
              <a:buChar char="•"/>
              <a:tabLst>
                <a:tab pos="630238" algn="l"/>
              </a:tabLst>
            </a:pPr>
            <a:r>
              <a:rPr lang="es-ES" sz="1300" dirty="0"/>
              <a:t>La </a:t>
            </a:r>
            <a:r>
              <a:rPr lang="es-ES" sz="1300" b="1" u="sng" dirty="0"/>
              <a:t>relación</a:t>
            </a:r>
            <a:r>
              <a:rPr lang="es-ES" sz="1300" b="1" dirty="0"/>
              <a:t> </a:t>
            </a:r>
            <a:r>
              <a:rPr lang="es-ES" sz="1300" dirty="0"/>
              <a:t>entre el porcentaje de PTC con </a:t>
            </a:r>
            <a:r>
              <a:rPr lang="es-MX" sz="1300" dirty="0"/>
              <a:t>el reconocimiento del perfil deseable y el porcentaje de PTC </a:t>
            </a:r>
            <a:r>
              <a:rPr lang="es-MX" sz="1300" dirty="0" smtClean="0"/>
              <a:t>con </a:t>
            </a:r>
            <a:r>
              <a:rPr lang="es-ES" sz="1300" dirty="0" smtClean="0"/>
              <a:t>estudios </a:t>
            </a:r>
            <a:r>
              <a:rPr lang="es-ES" sz="1300" dirty="0"/>
              <a:t>de </a:t>
            </a:r>
            <a:r>
              <a:rPr lang="es-ES" sz="1300" dirty="0" smtClean="0"/>
              <a:t>posgrado. </a:t>
            </a:r>
            <a:r>
              <a:rPr lang="es-ES" sz="1300" dirty="0"/>
              <a:t>¿Es adecuada la relación?</a:t>
            </a:r>
          </a:p>
          <a:p>
            <a:pPr marL="541338" lvl="1" algn="just">
              <a:buFontTx/>
              <a:buChar char="•"/>
              <a:tabLst>
                <a:tab pos="630238" algn="l"/>
              </a:tabLst>
            </a:pPr>
            <a:r>
              <a:rPr lang="es-MX" sz="1300" dirty="0"/>
              <a:t>La </a:t>
            </a:r>
            <a:r>
              <a:rPr lang="es-MX" sz="1300" b="1" u="sng" dirty="0"/>
              <a:t>relación</a:t>
            </a:r>
            <a:r>
              <a:rPr lang="es-MX" sz="1300" b="1" dirty="0"/>
              <a:t> </a:t>
            </a:r>
            <a:r>
              <a:rPr lang="es-MX" sz="1300" dirty="0"/>
              <a:t>entre el porcentaje de PTC con el reconocimiento del perfil deseable y el porcentaje de PTC adscritos al SNI. ¿Es adecuada la relación</a:t>
            </a:r>
            <a:r>
              <a:rPr lang="es-MX" sz="1300" dirty="0" smtClean="0"/>
              <a:t>?</a:t>
            </a:r>
          </a:p>
          <a:p>
            <a:pPr marL="541338" lvl="1" algn="just">
              <a:buFontTx/>
              <a:buChar char="•"/>
              <a:tabLst>
                <a:tab pos="630238" algn="l"/>
              </a:tabLst>
            </a:pPr>
            <a:r>
              <a:rPr lang="es-MX" sz="1300" dirty="0" smtClean="0"/>
              <a:t>La </a:t>
            </a:r>
            <a:r>
              <a:rPr lang="es-MX" sz="1300" b="1" u="sng" dirty="0"/>
              <a:t>relación</a:t>
            </a:r>
            <a:r>
              <a:rPr lang="es-MX" sz="1300" dirty="0"/>
              <a:t> entre el porcentaje de PTC adscritos al </a:t>
            </a:r>
            <a:r>
              <a:rPr lang="es-MX" sz="1300" dirty="0" smtClean="0"/>
              <a:t>SNI </a:t>
            </a:r>
            <a:r>
              <a:rPr lang="es-MX" sz="1300" dirty="0"/>
              <a:t>y el porcentaje de PTC con grado de doctorado. ¿Es adecuada la relación?</a:t>
            </a:r>
          </a:p>
          <a:p>
            <a:pPr marL="541338" lvl="1" algn="just">
              <a:buFontTx/>
              <a:buChar char="•"/>
              <a:tabLst>
                <a:tab pos="630238" algn="l"/>
              </a:tabLst>
            </a:pPr>
            <a:r>
              <a:rPr lang="es-MX" sz="1300" dirty="0"/>
              <a:t>La </a:t>
            </a:r>
            <a:r>
              <a:rPr lang="es-MX" sz="1300" b="1" u="sng" dirty="0"/>
              <a:t>relación</a:t>
            </a:r>
            <a:r>
              <a:rPr lang="es-MX" sz="1300" b="1" dirty="0"/>
              <a:t> </a:t>
            </a:r>
            <a:r>
              <a:rPr lang="es-MX" sz="1300" dirty="0"/>
              <a:t>entre el número de PTC con perfil deseable y el número de ellos en el Programa de Estímulos, así como el número de PTC adscritos al SNI y el número de ellos en el Programa de Estímulos. Además la relación de los PTC con perfil deseable y SNI y el número de ellos en el Programa de Estímulos. ¿Son adecuadas las relaciones?</a:t>
            </a:r>
          </a:p>
          <a:p>
            <a:pPr marL="541338" lvl="1" algn="just">
              <a:buFontTx/>
              <a:buChar char="•"/>
              <a:tabLst>
                <a:tab pos="630238" algn="l"/>
              </a:tabLst>
            </a:pPr>
            <a:r>
              <a:rPr lang="es-MX" sz="1300" dirty="0"/>
              <a:t>La </a:t>
            </a:r>
            <a:r>
              <a:rPr lang="es-MX" sz="1300" b="1" u="sng" dirty="0"/>
              <a:t>relación</a:t>
            </a:r>
            <a:r>
              <a:rPr lang="es-MX" sz="1300" dirty="0"/>
              <a:t> entre los porcentajes de CA Consolidados, en proceso de Consolidación y en Formación. ¿Es adecuada la relación?</a:t>
            </a:r>
          </a:p>
          <a:p>
            <a:pPr marL="541338" lvl="1" algn="just">
              <a:buFontTx/>
              <a:buChar char="•"/>
              <a:tabLst>
                <a:tab pos="630238" algn="l"/>
              </a:tabLst>
            </a:pPr>
            <a:r>
              <a:rPr lang="es-ES" sz="1300" dirty="0"/>
              <a:t>La </a:t>
            </a:r>
            <a:r>
              <a:rPr lang="es-ES" sz="1300" b="1" u="sng" dirty="0"/>
              <a:t>comparación</a:t>
            </a:r>
            <a:r>
              <a:rPr lang="es-ES" sz="1300" b="1" dirty="0"/>
              <a:t> </a:t>
            </a:r>
            <a:r>
              <a:rPr lang="es-ES" sz="1300" dirty="0"/>
              <a:t>entre la capacidad y la competitividad académicas de la </a:t>
            </a:r>
            <a:r>
              <a:rPr lang="es-ES" sz="1300" dirty="0" smtClean="0"/>
              <a:t>DES. </a:t>
            </a:r>
            <a:r>
              <a:rPr lang="es-ES" sz="1300" dirty="0"/>
              <a:t>¿La competitividad académica está acorde con la capacidad académica</a:t>
            </a:r>
            <a:r>
              <a:rPr lang="es-ES" sz="1300" dirty="0" smtClean="0"/>
              <a:t>?</a:t>
            </a:r>
            <a:endParaRPr lang="es-ES" sz="1300" dirty="0"/>
          </a:p>
        </p:txBody>
      </p:sp>
      <p:sp>
        <p:nvSpPr>
          <p:cNvPr id="6" name="5 Rectángulo">
            <a:hlinkClick r:id="rId3" action="ppaction://hlinksldjump"/>
          </p:cNvPr>
          <p:cNvSpPr/>
          <p:nvPr/>
        </p:nvSpPr>
        <p:spPr bwMode="auto">
          <a:xfrm flipH="1">
            <a:off x="8164" y="0"/>
            <a:ext cx="9135836"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26628" name="Rectangle 6"/>
          <p:cNvSpPr>
            <a:spLocks noChangeArrowheads="1"/>
          </p:cNvSpPr>
          <p:nvPr/>
        </p:nvSpPr>
        <p:spPr bwMode="auto">
          <a:xfrm>
            <a:off x="8164" y="570001"/>
            <a:ext cx="9135836" cy="6287999"/>
          </a:xfrm>
          <a:prstGeom prst="rect">
            <a:avLst/>
          </a:prstGeom>
          <a:solidFill>
            <a:schemeClr val="bg1">
              <a:alpha val="10196"/>
            </a:schemeClr>
          </a:solidFill>
          <a:ln w="3175" algn="ctr">
            <a:noFill/>
            <a:miter lim="800000"/>
            <a:headEnd/>
            <a:tailEnd/>
          </a:ln>
        </p:spPr>
        <p:txBody>
          <a:bodyPr tIns="72000" bIns="72000" anchor="t" anchorCtr="0">
            <a:noAutofit/>
          </a:bodyPr>
          <a:lstStyle/>
          <a:p>
            <a:pPr algn="just"/>
            <a:r>
              <a:rPr lang="es-MX" sz="1300" b="1" dirty="0" smtClean="0"/>
              <a:t>Análisis de la relación entre capacidad y competitividad académicas</a:t>
            </a:r>
            <a:r>
              <a:rPr lang="es-MX" sz="1300" dirty="0" smtClean="0"/>
              <a:t>.</a:t>
            </a:r>
          </a:p>
          <a:p>
            <a:pPr algn="just"/>
            <a:endParaRPr lang="es-MX" sz="800" dirty="0" smtClean="0"/>
          </a:p>
          <a:p>
            <a:pPr marL="541338" lvl="1" algn="just">
              <a:buFontTx/>
              <a:buChar char="•"/>
              <a:tabLst>
                <a:tab pos="630238" algn="l"/>
              </a:tabLst>
            </a:pPr>
            <a:r>
              <a:rPr lang="es-ES" sz="1300" dirty="0" smtClean="0"/>
              <a:t>La </a:t>
            </a:r>
            <a:r>
              <a:rPr lang="es-ES" sz="1300" b="1" u="sng" dirty="0"/>
              <a:t>relación</a:t>
            </a:r>
            <a:r>
              <a:rPr lang="es-ES" sz="1300" b="1" dirty="0"/>
              <a:t> </a:t>
            </a:r>
            <a:r>
              <a:rPr lang="es-ES" sz="1300" dirty="0"/>
              <a:t>entre la matrícula</a:t>
            </a:r>
            <a:r>
              <a:rPr lang="es-ES" sz="1300" b="1" dirty="0"/>
              <a:t> </a:t>
            </a:r>
            <a:r>
              <a:rPr lang="es-ES" sz="1300" dirty="0"/>
              <a:t>de TSU y Licenciatura</a:t>
            </a:r>
            <a:r>
              <a:rPr lang="es-MX" sz="1300" dirty="0"/>
              <a:t> </a:t>
            </a:r>
            <a:r>
              <a:rPr lang="es-ES" sz="1300" dirty="0"/>
              <a:t>atendida en PE de calidad y la competitividad académica de </a:t>
            </a:r>
            <a:r>
              <a:rPr lang="es-ES" sz="1300" dirty="0" smtClean="0"/>
              <a:t>la </a:t>
            </a:r>
            <a:r>
              <a:rPr lang="es-ES" sz="1300" dirty="0"/>
              <a:t>DES. ¿Qué decisiones se deben tomar para incrementar el porcentaje de matrícula atendida por PE de calidad? </a:t>
            </a:r>
          </a:p>
          <a:p>
            <a:pPr marL="541338" lvl="1" algn="just">
              <a:buFontTx/>
              <a:buChar char="•"/>
              <a:tabLst>
                <a:tab pos="630238" algn="l"/>
              </a:tabLst>
            </a:pPr>
            <a:r>
              <a:rPr lang="es-MX" sz="1300" dirty="0"/>
              <a:t>La </a:t>
            </a:r>
            <a:r>
              <a:rPr lang="es-MX" sz="1300" b="1" u="sng" dirty="0"/>
              <a:t>relación</a:t>
            </a:r>
            <a:r>
              <a:rPr lang="es-MX" sz="1300" dirty="0"/>
              <a:t> entre la matrícula de posgrado atendida en PE reconocidos por el PNPC (PNP y PFC) y la competitividad académica de posgrado de </a:t>
            </a:r>
            <a:r>
              <a:rPr lang="es-MX" sz="1300" dirty="0" smtClean="0"/>
              <a:t>la </a:t>
            </a:r>
            <a:r>
              <a:rPr lang="es-MX" sz="1300" dirty="0"/>
              <a:t>DES. ¿Qué decisiones se deben tomar para incrementar el número de PE y el porcentaje de matrícula atendida por PE de posgrado reconocidos por su calidad?</a:t>
            </a:r>
            <a:endParaRPr lang="es-ES" sz="1300" dirty="0"/>
          </a:p>
          <a:p>
            <a:pPr algn="just">
              <a:tabLst>
                <a:tab pos="630238" algn="l"/>
              </a:tabLst>
            </a:pPr>
            <a:endParaRPr lang="es-ES" sz="800" dirty="0" smtClean="0"/>
          </a:p>
          <a:p>
            <a:pPr algn="just">
              <a:tabLst>
                <a:tab pos="630238" algn="l"/>
              </a:tabLst>
            </a:pPr>
            <a:r>
              <a:rPr lang="es-ES" sz="1300" dirty="0" smtClean="0"/>
              <a:t>A partir de los resultados obtenidos en el análisis, se deben formular conclusiones que sirvan de sustento a la actualización y enriquecimiento de la planeación de la DES, que den como resultado la formulación del </a:t>
            </a:r>
            <a:r>
              <a:rPr lang="es-ES" sz="1300" dirty="0" err="1" smtClean="0"/>
              <a:t>ProDES</a:t>
            </a:r>
            <a:r>
              <a:rPr lang="es-ES" sz="1300" dirty="0" smtClean="0"/>
              <a:t> 2014-2015.</a:t>
            </a:r>
          </a:p>
          <a:p>
            <a:pPr algn="just">
              <a:tabLst>
                <a:tab pos="630238" algn="l"/>
              </a:tabLst>
            </a:pPr>
            <a:endParaRPr lang="es-MX" sz="1100" dirty="0" smtClean="0"/>
          </a:p>
          <a:p>
            <a:pPr algn="just">
              <a:tabLst>
                <a:tab pos="630238" algn="l"/>
              </a:tabLst>
            </a:pPr>
            <a:r>
              <a:rPr lang="es-ES" sz="1300" b="1" dirty="0" smtClean="0">
                <a:solidFill>
                  <a:srgbClr val="FF3300"/>
                </a:solidFill>
              </a:rPr>
              <a:t>Para un análisis integral, se sugiere identificar otras correlaciones que permitan a la DES obtener un buen diagnóstico, mejorar la planeación y los resultados en la mejora continua de la capacidad y competitividad académicas, así como de la gestión. </a:t>
            </a:r>
            <a:endParaRPr lang="es-ES" sz="1300" dirty="0" smtClean="0"/>
          </a:p>
          <a:p>
            <a:pPr algn="just">
              <a:tabLst>
                <a:tab pos="630238" algn="l"/>
              </a:tabLst>
            </a:pPr>
            <a:endParaRPr lang="es-ES" sz="800" dirty="0"/>
          </a:p>
        </p:txBody>
      </p:sp>
      <p:sp>
        <p:nvSpPr>
          <p:cNvPr id="5"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019483781"/>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7838"/>
            <a:ext cx="9144000" cy="6290161"/>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a:t>Análisis de la atención y formación integral del estudiante</a:t>
            </a:r>
          </a:p>
          <a:p>
            <a:pPr algn="just">
              <a:spcBef>
                <a:spcPts val="0"/>
              </a:spcBef>
              <a:spcAft>
                <a:spcPts val="0"/>
              </a:spcAft>
            </a:pPr>
            <a:endParaRPr lang="es-MX" sz="800" dirty="0" smtClean="0"/>
          </a:p>
          <a:p>
            <a:pPr algn="just">
              <a:spcBef>
                <a:spcPts val="0"/>
              </a:spcBef>
              <a:spcAft>
                <a:spcPts val="0"/>
              </a:spcAft>
            </a:pPr>
            <a:r>
              <a:rPr lang="es-MX" sz="1300" dirty="0" smtClean="0"/>
              <a:t>La calidad y pertinencia de la capacidad y competitividad académicas, se deben reflejar en la mejora de la atención y formación integral del estudiante en cuanto a: conocimientos, metodologías, aptitudes, actitudes, destrezas, habilidades, competencias laborales y valores que le permita construir con éxito su futuro, ya sea al incorporarse al mundo del trabajo, en sus relaciones diarias con la sociedad o continuar con su preparación académica a lo largo de toda la vida.</a:t>
            </a:r>
          </a:p>
          <a:p>
            <a:pPr algn="just">
              <a:spcBef>
                <a:spcPts val="0"/>
              </a:spcBef>
              <a:spcAft>
                <a:spcPts val="0"/>
              </a:spcAft>
            </a:pPr>
            <a:endParaRPr lang="es-MX" sz="800" dirty="0" smtClean="0"/>
          </a:p>
          <a:p>
            <a:pPr algn="just">
              <a:spcBef>
                <a:spcPts val="0"/>
              </a:spcBef>
              <a:spcAft>
                <a:spcPts val="0"/>
              </a:spcAft>
            </a:pPr>
            <a:r>
              <a:rPr lang="es-MX" sz="1300" dirty="0"/>
              <a:t>Analizar las acciones emprendidas por la </a:t>
            </a:r>
            <a:r>
              <a:rPr lang="es-MX" sz="1300" dirty="0" smtClean="0"/>
              <a:t>DES </a:t>
            </a:r>
            <a:r>
              <a:rPr lang="es-MX" sz="1300" dirty="0"/>
              <a:t>que </a:t>
            </a:r>
            <a:r>
              <a:rPr lang="es-MX" sz="1300" dirty="0" smtClean="0"/>
              <a:t>muestren </a:t>
            </a:r>
            <a:r>
              <a:rPr lang="es-MX" sz="1300" dirty="0"/>
              <a:t>el impacto en la atención y formación integral del estudiante, y en la mejora de su permanencia, egreso y titulación oportuna, en cuanto a</a:t>
            </a:r>
            <a:r>
              <a:rPr lang="es-MX" sz="1300" dirty="0" smtClean="0"/>
              <a:t>:</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Programas de tutorías y de acompañamiento académico del estudiante a lo largo de la trayectoria escolar para mejorar con oportunidad su aprendizaje y rendimiento académico.</a:t>
            </a:r>
          </a:p>
          <a:p>
            <a:pPr lvl="1" algn="just">
              <a:spcBef>
                <a:spcPts val="0"/>
              </a:spcBef>
              <a:spcAft>
                <a:spcPts val="0"/>
              </a:spcAft>
              <a:buFont typeface="Wingdings" pitchFamily="2" charset="2"/>
              <a:buChar char="Ø"/>
            </a:pPr>
            <a:r>
              <a:rPr lang="es-MX" sz="1300" dirty="0" smtClean="0"/>
              <a:t>Programas para que el alumno termine sus estudios en los tiempos previstos en los programas académicos y así incrementar los índices de titulación.</a:t>
            </a:r>
          </a:p>
          <a:p>
            <a:pPr lvl="1" algn="just">
              <a:spcBef>
                <a:spcPts val="0"/>
              </a:spcBef>
              <a:spcAft>
                <a:spcPts val="0"/>
              </a:spcAft>
              <a:buFont typeface="Wingdings" pitchFamily="2" charset="2"/>
              <a:buChar char="Ø"/>
            </a:pPr>
            <a:r>
              <a:rPr lang="es-MX" sz="1300" dirty="0" smtClean="0"/>
              <a:t>Programas de apoyo para la regularización del estudiante de nuevo ingreso con deficiencias académicas, además de programas orientados a desarrollar hábitos y habilidades de estudio.</a:t>
            </a:r>
          </a:p>
          <a:p>
            <a:pPr lvl="1" algn="just">
              <a:spcBef>
                <a:spcPts val="0"/>
              </a:spcBef>
              <a:spcAft>
                <a:spcPts val="0"/>
              </a:spcAft>
              <a:buFont typeface="Wingdings" pitchFamily="2" charset="2"/>
              <a:buChar char="Ø"/>
            </a:pPr>
            <a:r>
              <a:rPr lang="es-MX" sz="1300" dirty="0" smtClean="0"/>
              <a:t>Promoción de actividades de integración del estudiante de nuevo ingreso a la vida social, académica y cultural de la institución.</a:t>
            </a:r>
          </a:p>
          <a:p>
            <a:pPr lvl="1" algn="just">
              <a:spcBef>
                <a:spcPts val="0"/>
              </a:spcBef>
              <a:spcAft>
                <a:spcPts val="0"/>
              </a:spcAft>
              <a:buFont typeface="Wingdings" pitchFamily="2" charset="2"/>
              <a:buChar char="Ø"/>
            </a:pPr>
            <a:r>
              <a:rPr lang="es-MX" sz="1300" dirty="0" smtClean="0"/>
              <a:t>Atención </a:t>
            </a:r>
            <a:r>
              <a:rPr lang="es-MX" sz="1300" dirty="0"/>
              <a:t>y prevención a las adicciones a través del impulso de programas de detección y canalización a los sectores especializados. Así como el fomento de actividades deportivas, artísticas y culturales</a:t>
            </a:r>
            <a:r>
              <a:rPr lang="es-MX" sz="1300" dirty="0" smtClean="0"/>
              <a:t>.</a:t>
            </a:r>
          </a:p>
          <a:p>
            <a:pPr lvl="1" algn="just">
              <a:spcBef>
                <a:spcPts val="0"/>
              </a:spcBef>
              <a:spcAft>
                <a:spcPts val="0"/>
              </a:spcAft>
              <a:buFont typeface="Wingdings" pitchFamily="2" charset="2"/>
              <a:buChar char="Ø"/>
            </a:pPr>
            <a:r>
              <a:rPr lang="es-MX" sz="1300" dirty="0" smtClean="0"/>
              <a:t>Simplificación de los procedimientos y de los trámites necesarios para la titulación, registro de título y expedición de cédula profesional.</a:t>
            </a:r>
          </a:p>
          <a:p>
            <a:pPr lvl="1" algn="just">
              <a:spcBef>
                <a:spcPts val="0"/>
              </a:spcBef>
              <a:spcAft>
                <a:spcPts val="0"/>
              </a:spcAft>
              <a:buFont typeface="Wingdings" pitchFamily="2" charset="2"/>
              <a:buChar char="Ø"/>
            </a:pPr>
            <a:r>
              <a:rPr lang="es-MX" sz="1300" dirty="0" smtClean="0"/>
              <a:t>Apoyo para facilitar la transición de la educación superior al empleo o, en su caso, al posgrado.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endParaRPr lang="es-MX" sz="1100" dirty="0" smtClean="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1909763"/>
            <a:ext cx="9144000" cy="4948237"/>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10886" y="1881177"/>
            <a:ext cx="9144000" cy="4976823"/>
          </a:xfrm>
          <a:prstGeom prst="rect">
            <a:avLst/>
          </a:prstGeom>
          <a:solidFill>
            <a:schemeClr val="bg1"/>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lnSpc>
                <a:spcPct val="90000"/>
              </a:lnSpc>
            </a:pPr>
            <a:r>
              <a:rPr lang="es-MX" sz="1300" b="1" dirty="0" smtClean="0"/>
              <a:t>Autoevaluación institucional para formular el PIFI.</a:t>
            </a:r>
          </a:p>
          <a:p>
            <a:pPr algn="just">
              <a:lnSpc>
                <a:spcPct val="90000"/>
              </a:lnSpc>
            </a:pPr>
            <a:endParaRPr lang="es-MX" sz="1300" b="1" dirty="0" smtClean="0"/>
          </a:p>
          <a:p>
            <a:pPr lvl="1" algn="just">
              <a:lnSpc>
                <a:spcPct val="150000"/>
              </a:lnSpc>
              <a:buFont typeface="Wingdings" pitchFamily="2" charset="2"/>
              <a:buChar char="Ø"/>
            </a:pPr>
            <a:r>
              <a:rPr lang="es-MX" sz="1300" b="1" dirty="0" smtClean="0">
                <a:hlinkClick r:id="rId3" action="ppaction://hlinksldjump"/>
              </a:rPr>
              <a:t> </a:t>
            </a:r>
            <a:r>
              <a:rPr lang="es-MX" sz="1400" b="1" dirty="0" smtClean="0">
                <a:hlinkClick r:id="rId3" action="ppaction://hlinksldjump"/>
              </a:rPr>
              <a:t>Análisis de la evaluación global del PIFI 2012-2013.</a:t>
            </a:r>
            <a:endParaRPr lang="es-MX" sz="1400" b="1" dirty="0" smtClean="0"/>
          </a:p>
          <a:p>
            <a:pPr lvl="1" algn="just">
              <a:lnSpc>
                <a:spcPct val="150000"/>
              </a:lnSpc>
              <a:buFont typeface="Wingdings" pitchFamily="2" charset="2"/>
              <a:buChar char="Ø"/>
            </a:pPr>
            <a:r>
              <a:rPr lang="es-MX" sz="1400" b="1" dirty="0" smtClean="0">
                <a:hlinkClick r:id="rId4" action="ppaction://hlinksldjump"/>
              </a:rPr>
              <a:t> Análisis de la pertinencia de los programas y servicios académicos.</a:t>
            </a:r>
            <a:endParaRPr lang="es-MX" sz="1400" b="1" dirty="0" smtClean="0"/>
          </a:p>
          <a:p>
            <a:pPr lvl="1" algn="just">
              <a:lnSpc>
                <a:spcPct val="150000"/>
              </a:lnSpc>
              <a:buFont typeface="Wingdings" pitchFamily="2" charset="2"/>
              <a:buChar char="Ø"/>
            </a:pPr>
            <a:r>
              <a:rPr lang="es-MX" sz="1400" b="1" dirty="0" smtClean="0">
                <a:hlinkClick r:id="rId5" action="ppaction://hlinksldjump"/>
              </a:rPr>
              <a:t> Análisis de los programas educativos de posgrado.</a:t>
            </a:r>
            <a:endParaRPr lang="es-MX" sz="1400" b="1" dirty="0" smtClean="0"/>
          </a:p>
          <a:p>
            <a:pPr lvl="1" algn="just">
              <a:lnSpc>
                <a:spcPct val="150000"/>
              </a:lnSpc>
              <a:buFont typeface="Wingdings" pitchFamily="2" charset="2"/>
              <a:buChar char="Ø"/>
            </a:pPr>
            <a:r>
              <a:rPr lang="es-MX" sz="1400" b="1" dirty="0" smtClean="0">
                <a:hlinkClick r:id="rId6" action="ppaction://hlinksldjump"/>
              </a:rPr>
              <a:t> Análisis de la innovación educativa.</a:t>
            </a:r>
            <a:endParaRPr lang="es-MX" sz="1400" b="1" dirty="0" smtClean="0"/>
          </a:p>
          <a:p>
            <a:pPr lvl="1" algn="just">
              <a:lnSpc>
                <a:spcPct val="150000"/>
              </a:lnSpc>
              <a:buFont typeface="Wingdings" pitchFamily="2" charset="2"/>
              <a:buChar char="Ø"/>
            </a:pPr>
            <a:r>
              <a:rPr lang="es-MX" sz="1400" b="1" dirty="0" smtClean="0">
                <a:hlinkClick r:id="rId7" action="ppaction://hlinksldjump"/>
              </a:rPr>
              <a:t> Análisis de la cooperación académica nacional e internacionalización.</a:t>
            </a:r>
            <a:endParaRPr lang="es-MX" sz="1400" b="1" dirty="0" smtClean="0"/>
          </a:p>
          <a:p>
            <a:pPr lvl="1" algn="just">
              <a:lnSpc>
                <a:spcPct val="150000"/>
              </a:lnSpc>
              <a:buFont typeface="Wingdings" pitchFamily="2" charset="2"/>
              <a:buChar char="Ø"/>
            </a:pPr>
            <a:r>
              <a:rPr lang="es-MX" sz="1400" b="1" dirty="0" smtClean="0">
                <a:hlinkClick r:id="rId8" action="ppaction://hlinksldjump"/>
              </a:rPr>
              <a:t> Análisis del impulso a la educación ambiental para el desarrollo sustentable.</a:t>
            </a:r>
            <a:endParaRPr lang="es-MX" sz="1400" b="1" dirty="0" smtClean="0"/>
          </a:p>
          <a:p>
            <a:pPr lvl="1" algn="just">
              <a:lnSpc>
                <a:spcPct val="150000"/>
              </a:lnSpc>
              <a:buFont typeface="Wingdings" pitchFamily="2" charset="2"/>
              <a:buChar char="Ø"/>
            </a:pPr>
            <a:r>
              <a:rPr lang="es-MX" sz="1400" b="1" dirty="0" smtClean="0">
                <a:hlinkClick r:id="rId9" action="ppaction://hlinksldjump"/>
              </a:rPr>
              <a:t> Análisis de la vinculación.</a:t>
            </a:r>
            <a:endParaRPr lang="es-MX" sz="1400" b="1" dirty="0" smtClean="0"/>
          </a:p>
          <a:p>
            <a:pPr lvl="1" algn="just">
              <a:lnSpc>
                <a:spcPct val="150000"/>
              </a:lnSpc>
              <a:buFont typeface="Wingdings" pitchFamily="2" charset="2"/>
              <a:buChar char="Ø"/>
            </a:pPr>
            <a:r>
              <a:rPr lang="es-MX" sz="1400" b="1" dirty="0" smtClean="0">
                <a:hlinkClick r:id="rId10" action="ppaction://hlinksldjump"/>
              </a:rPr>
              <a:t> Análisis de la atención a las recomendaciones de los CIEES y los organismos reconocidos por el COPAES.</a:t>
            </a:r>
            <a:endParaRPr lang="es-MX" sz="1400" b="1" dirty="0" smtClean="0"/>
          </a:p>
          <a:p>
            <a:pPr lvl="1" algn="just">
              <a:lnSpc>
                <a:spcPct val="150000"/>
              </a:lnSpc>
              <a:buFont typeface="Wingdings" pitchFamily="2" charset="2"/>
              <a:buChar char="Ø"/>
            </a:pPr>
            <a:r>
              <a:rPr lang="es-MX" sz="1400" b="1" dirty="0"/>
              <a:t> </a:t>
            </a:r>
            <a:r>
              <a:rPr lang="es-MX" sz="1400" b="1" dirty="0" smtClean="0">
                <a:hlinkClick r:id="rId11" action="ppaction://hlinksldjump"/>
              </a:rPr>
              <a:t>Análisis de los resultados de los Exámenes Generales para el Egreso de la Licenciatura (EGEL-CENEVAL).</a:t>
            </a:r>
            <a:endParaRPr lang="es-MX" sz="1400" b="1" dirty="0" smtClean="0"/>
          </a:p>
        </p:txBody>
      </p:sp>
      <p:grpSp>
        <p:nvGrpSpPr>
          <p:cNvPr id="13317" name="Group 454"/>
          <p:cNvGrpSpPr>
            <a:grpSpLocks/>
          </p:cNvGrpSpPr>
          <p:nvPr/>
        </p:nvGrpSpPr>
        <p:grpSpPr bwMode="auto">
          <a:xfrm>
            <a:off x="1169509" y="950987"/>
            <a:ext cx="1868274" cy="45719"/>
            <a:chOff x="2213" y="577"/>
            <a:chExt cx="708" cy="44"/>
          </a:xfrm>
        </p:grpSpPr>
        <p:pic>
          <p:nvPicPr>
            <p:cNvPr id="13329" name="Picture 455" descr="jnchainslw"/>
            <p:cNvPicPr preferRelativeResize="0">
              <a:picLocks noChangeArrowheads="1" noCrop="1"/>
            </p:cNvPicPr>
            <p:nvPr/>
          </p:nvPicPr>
          <p:blipFill>
            <a:blip r:embed="rId12" cstate="print"/>
            <a:srcRect/>
            <a:stretch>
              <a:fillRect/>
            </a:stretch>
          </p:blipFill>
          <p:spPr bwMode="auto">
            <a:xfrm>
              <a:off x="2213" y="577"/>
              <a:ext cx="354" cy="44"/>
            </a:xfrm>
            <a:prstGeom prst="rect">
              <a:avLst/>
            </a:prstGeom>
            <a:noFill/>
            <a:ln w="9525">
              <a:noFill/>
              <a:miter lim="800000"/>
              <a:headEnd/>
              <a:tailEnd/>
            </a:ln>
          </p:spPr>
        </p:pic>
        <p:pic>
          <p:nvPicPr>
            <p:cNvPr id="13330" name="Picture 456" descr="jnchainslw"/>
            <p:cNvPicPr preferRelativeResize="0">
              <a:picLocks noChangeArrowheads="1" noCrop="1"/>
            </p:cNvPicPr>
            <p:nvPr/>
          </p:nvPicPr>
          <p:blipFill>
            <a:blip r:embed="rId12" cstate="print"/>
            <a:srcRect/>
            <a:stretch>
              <a:fillRect/>
            </a:stretch>
          </p:blipFill>
          <p:spPr bwMode="auto">
            <a:xfrm>
              <a:off x="2567" y="577"/>
              <a:ext cx="354" cy="44"/>
            </a:xfrm>
            <a:prstGeom prst="rect">
              <a:avLst/>
            </a:prstGeom>
            <a:noFill/>
            <a:ln w="9525">
              <a:noFill/>
              <a:miter lim="800000"/>
              <a:headEnd/>
              <a:tailEnd/>
            </a:ln>
          </p:spPr>
        </p:pic>
      </p:grpSp>
      <p:grpSp>
        <p:nvGrpSpPr>
          <p:cNvPr id="11" name="Group 29"/>
          <p:cNvGrpSpPr>
            <a:grpSpLocks/>
          </p:cNvGrpSpPr>
          <p:nvPr/>
        </p:nvGrpSpPr>
        <p:grpSpPr bwMode="auto">
          <a:xfrm>
            <a:off x="1171575" y="804844"/>
            <a:ext cx="3249613" cy="396000"/>
            <a:chOff x="24" y="489"/>
            <a:chExt cx="723" cy="292"/>
          </a:xfrm>
        </p:grpSpPr>
        <p:sp>
          <p:nvSpPr>
            <p:cNvPr id="1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6"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6718"/>
            <a:ext cx="9144000" cy="6291282"/>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a:t>Análisis de la atención y formación integral del </a:t>
            </a:r>
            <a:r>
              <a:rPr lang="es-MX" sz="1300" b="1" dirty="0" smtClean="0"/>
              <a:t>estudiante</a:t>
            </a:r>
          </a:p>
          <a:p>
            <a:pPr algn="just">
              <a:spcBef>
                <a:spcPts val="0"/>
              </a:spcBef>
              <a:spcAft>
                <a:spcPts val="0"/>
              </a:spcAft>
            </a:pPr>
            <a:endParaRPr lang="es-MX" sz="800" b="1" dirty="0"/>
          </a:p>
          <a:p>
            <a:pPr lvl="1" algn="just">
              <a:spcBef>
                <a:spcPts val="0"/>
              </a:spcBef>
              <a:spcAft>
                <a:spcPts val="0"/>
              </a:spcAft>
              <a:buFont typeface="Wingdings" pitchFamily="2" charset="2"/>
              <a:buChar char="Ø"/>
            </a:pPr>
            <a:r>
              <a:rPr lang="es-MX" sz="1300" dirty="0" smtClean="0"/>
              <a:t>Mecanismos </a:t>
            </a:r>
            <a:r>
              <a:rPr lang="es-MX" sz="1300" dirty="0"/>
              <a:t>(objetivos equitativos y transparentes) de selección y admisión de nuevos estudiantes.</a:t>
            </a:r>
          </a:p>
          <a:p>
            <a:pPr lvl="1" algn="just">
              <a:spcBef>
                <a:spcPts val="0"/>
              </a:spcBef>
              <a:spcAft>
                <a:spcPts val="0"/>
              </a:spcAft>
              <a:buFont typeface="Wingdings" pitchFamily="2" charset="2"/>
              <a:buChar char="Ø"/>
            </a:pPr>
            <a:r>
              <a:rPr lang="es-MX" sz="1300" dirty="0" smtClean="0"/>
              <a:t>Realización </a:t>
            </a:r>
            <a:r>
              <a:rPr lang="es-MX" sz="1300" dirty="0"/>
              <a:t>de actividades que fomenten el aprecio por las diversas expresiones de la cultura y el arte que propicien la convivencia con los diferentes actores sociales</a:t>
            </a:r>
            <a:r>
              <a:rPr lang="es-MX" sz="1300" dirty="0" smtClean="0"/>
              <a:t>.</a:t>
            </a:r>
          </a:p>
          <a:p>
            <a:pPr lvl="1" algn="just">
              <a:spcBef>
                <a:spcPts val="0"/>
              </a:spcBef>
              <a:spcAft>
                <a:spcPts val="0"/>
              </a:spcAft>
              <a:buFont typeface="Wingdings" pitchFamily="2" charset="2"/>
              <a:buChar char="Ø"/>
            </a:pPr>
            <a:r>
              <a:rPr lang="es-MX" sz="1300" dirty="0" smtClean="0"/>
              <a:t>Fomentar </a:t>
            </a:r>
            <a:r>
              <a:rPr lang="es-MX" sz="1300" dirty="0"/>
              <a:t>las actividades deportivas como parte fundamental de una formación integral</a:t>
            </a:r>
            <a:r>
              <a:rPr lang="es-MX" sz="1300" dirty="0" smtClean="0"/>
              <a:t>.</a:t>
            </a:r>
          </a:p>
          <a:p>
            <a:pPr lvl="1" algn="just">
              <a:spcBef>
                <a:spcPts val="0"/>
              </a:spcBef>
              <a:spcAft>
                <a:spcPts val="0"/>
              </a:spcAft>
              <a:buFont typeface="Wingdings" pitchFamily="2" charset="2"/>
              <a:buChar char="Ø"/>
            </a:pPr>
            <a:r>
              <a:rPr lang="es-MX" sz="1300" dirty="0" smtClean="0"/>
              <a:t>Impulsar </a:t>
            </a:r>
            <a:r>
              <a:rPr lang="es-MX" sz="1300" dirty="0"/>
              <a:t>la creación de una cultura del cuidado de la salud por medio de campañas informativas</a:t>
            </a:r>
            <a:r>
              <a:rPr lang="es-MX" sz="1300" dirty="0" smtClean="0"/>
              <a:t>.</a:t>
            </a:r>
          </a:p>
          <a:p>
            <a:pPr lvl="1" algn="just">
              <a:spcBef>
                <a:spcPts val="0"/>
              </a:spcBef>
              <a:spcAft>
                <a:spcPts val="0"/>
              </a:spcAft>
              <a:buFont typeface="Wingdings" pitchFamily="2" charset="2"/>
              <a:buChar char="Ø"/>
            </a:pPr>
            <a:r>
              <a:rPr lang="es-MX" sz="1300" dirty="0" smtClean="0"/>
              <a:t>Fomentar el desarrollo de competencias genéricas del estudiante.</a:t>
            </a:r>
          </a:p>
          <a:p>
            <a:pPr lvl="1" algn="just">
              <a:spcBef>
                <a:spcPts val="0"/>
              </a:spcBef>
              <a:spcAft>
                <a:spcPts val="0"/>
              </a:spcAft>
              <a:buFont typeface="Wingdings" pitchFamily="2" charset="2"/>
              <a:buChar char="Ø"/>
            </a:pPr>
            <a:r>
              <a:rPr lang="es-MX" sz="1300" dirty="0" smtClean="0"/>
              <a:t>Desarrollar en el estudiante capacidades para la vida, actitudes favorables para “</a:t>
            </a:r>
            <a:r>
              <a:rPr lang="es-MX" sz="1300" i="1" dirty="0" smtClean="0"/>
              <a:t>aprender a aprender</a:t>
            </a:r>
            <a:r>
              <a:rPr lang="es-MX" sz="1300" dirty="0" smtClean="0"/>
              <a:t>” y habilidades para desempeñarse de manera productiva y competitiva en el mercado laboral.</a:t>
            </a:r>
          </a:p>
          <a:p>
            <a:pPr lvl="1" algn="just">
              <a:spcBef>
                <a:spcPts val="0"/>
              </a:spcBef>
              <a:spcAft>
                <a:spcPts val="0"/>
              </a:spcAft>
              <a:buFont typeface="Wingdings" pitchFamily="2" charset="2"/>
              <a:buChar char="Ø"/>
            </a:pPr>
            <a:r>
              <a:rPr lang="es-MX" sz="1300" dirty="0" smtClean="0"/>
              <a:t>Impulsar la formación de los valores democráticos, el respeto a los derechos humanos, el medio ambiente, la justicia, la honestidad y en general fomentar la ciudadanía responsable (Ver </a:t>
            </a:r>
            <a:r>
              <a:rPr lang="es-MX" sz="1300" b="1" dirty="0" smtClean="0">
                <a:hlinkClick r:id="rId3" action="ppaction://hlinkfile"/>
              </a:rPr>
              <a:t>Anexo VII</a:t>
            </a:r>
            <a:r>
              <a:rPr lang="es-MX" sz="1300" dirty="0" smtClean="0"/>
              <a:t>).</a:t>
            </a:r>
          </a:p>
          <a:p>
            <a:pPr lvl="1" algn="just">
              <a:spcBef>
                <a:spcPts val="0"/>
              </a:spcBef>
              <a:spcAft>
                <a:spcPts val="0"/>
              </a:spcAft>
              <a:buFont typeface="Wingdings" pitchFamily="2" charset="2"/>
              <a:buChar char="Ø"/>
            </a:pPr>
            <a:r>
              <a:rPr lang="es-MX" sz="1300" dirty="0" smtClean="0"/>
              <a:t>La satisfacción del estudiante y del egresado.</a:t>
            </a:r>
          </a:p>
          <a:p>
            <a:pPr lvl="1" algn="just">
              <a:spcBef>
                <a:spcPts val="0"/>
              </a:spcBef>
              <a:spcAft>
                <a:spcPts val="0"/>
              </a:spcAft>
              <a:buFont typeface="Wingdings" pitchFamily="2" charset="2"/>
              <a:buChar char="Ø"/>
            </a:pPr>
            <a:r>
              <a:rPr lang="es-MX" sz="1300" dirty="0" smtClean="0"/>
              <a:t>Aceptación en el mercado laboral y mejora de los salarios del egresado.</a:t>
            </a:r>
          </a:p>
          <a:p>
            <a:pPr lvl="1" algn="just">
              <a:spcBef>
                <a:spcPts val="0"/>
              </a:spcBef>
              <a:spcAft>
                <a:spcPts val="0"/>
              </a:spcAft>
              <a:buFont typeface="Wingdings" pitchFamily="2" charset="2"/>
              <a:buChar char="Ø"/>
            </a:pPr>
            <a:r>
              <a:rPr lang="es-MX" sz="1300" dirty="0" smtClean="0"/>
              <a:t>Avances en la permanencia, egreso y titulación oportuna.</a:t>
            </a:r>
          </a:p>
          <a:p>
            <a:pPr lvl="1" algn="just">
              <a:spcBef>
                <a:spcPts val="0"/>
              </a:spcBef>
              <a:spcAft>
                <a:spcPts val="0"/>
              </a:spcAft>
              <a:buFont typeface="Wingdings" pitchFamily="2" charset="2"/>
              <a:buChar char="Ø"/>
            </a:pPr>
            <a:r>
              <a:rPr lang="es-MX" sz="1300" dirty="0" smtClean="0"/>
              <a:t>Entre otros aspectos.</a:t>
            </a:r>
          </a:p>
          <a:p>
            <a:pPr lvl="1" algn="just"/>
            <a:endParaRPr lang="es-MX" sz="800" dirty="0" smtClean="0"/>
          </a:p>
          <a:p>
            <a:pPr algn="just"/>
            <a:r>
              <a:rPr lang="es-MX" sz="1300" dirty="0" smtClean="0"/>
              <a:t>Como resultado del análisis, señalar las principales conclusiones respecto al impulso que la DES brinda a la formación integral del estudiante, y en caso de  ser limitada e insuficiente, plantear en la parte de planeación las políticas, objetivos, estrategias y acciones adecuadas para su atención.</a:t>
            </a:r>
            <a:endParaRPr lang="es-ES" sz="1300" dirty="0"/>
          </a:p>
        </p:txBody>
      </p:sp>
      <p:sp>
        <p:nvSpPr>
          <p:cNvPr id="5"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 name="5 Rectángulo">
            <a:hlinkClick r:id="rId3" action="ppaction://hlinkfile"/>
          </p:cNvPr>
          <p:cNvSpPr/>
          <p:nvPr/>
        </p:nvSpPr>
        <p:spPr bwMode="auto">
          <a:xfrm>
            <a:off x="6136124" y="4349722"/>
            <a:ext cx="799832"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Text Box 12"/>
          <p:cNvSpPr txBox="1">
            <a:spLocks noChangeArrowheads="1"/>
          </p:cNvSpPr>
          <p:nvPr/>
        </p:nvSpPr>
        <p:spPr bwMode="auto">
          <a:xfrm>
            <a:off x="-1" y="577870"/>
            <a:ext cx="9143999" cy="6280130"/>
          </a:xfrm>
          <a:prstGeom prst="rect">
            <a:avLst/>
          </a:prstGeom>
          <a:solidFill>
            <a:schemeClr val="bg1">
              <a:alpha val="10196"/>
            </a:schemeClr>
          </a:solidFill>
          <a:ln w="3175" algn="ctr">
            <a:noFill/>
            <a:miter lim="800000"/>
            <a:headEnd/>
            <a:tailEnd/>
          </a:ln>
        </p:spPr>
        <p:txBody>
          <a:bodyPr tIns="18000" bIns="18000">
            <a:noAutofit/>
          </a:bodyPr>
          <a:lstStyle/>
          <a:p>
            <a:pPr marL="266700" indent="-266700" algn="just">
              <a:spcBef>
                <a:spcPts val="0"/>
              </a:spcBef>
              <a:tabLst>
                <a:tab pos="85725" algn="l"/>
                <a:tab pos="355600" algn="l"/>
              </a:tabLst>
            </a:pPr>
            <a:endParaRPr lang="es-MX" sz="500" b="1" dirty="0" smtClean="0"/>
          </a:p>
          <a:p>
            <a:pPr marL="266700" indent="-266700" algn="just">
              <a:spcBef>
                <a:spcPts val="0"/>
              </a:spcBef>
              <a:tabLst>
                <a:tab pos="85725" algn="l"/>
                <a:tab pos="355600" algn="l"/>
              </a:tabLst>
            </a:pPr>
            <a:r>
              <a:rPr lang="es-MX" sz="1300" b="1" dirty="0" smtClean="0"/>
              <a:t>Análisis </a:t>
            </a:r>
            <a:r>
              <a:rPr lang="es-MX" sz="1300" b="1" dirty="0"/>
              <a:t>del requerimiento, en su caso, de nuevas plazas de PTC:</a:t>
            </a:r>
          </a:p>
          <a:p>
            <a:pPr algn="just">
              <a:spcBef>
                <a:spcPts val="0"/>
              </a:spcBef>
              <a:tabLst>
                <a:tab pos="85725" algn="l"/>
                <a:tab pos="355600" algn="l"/>
              </a:tabLst>
            </a:pPr>
            <a:endParaRPr lang="es-MX" sz="800" dirty="0" smtClean="0"/>
          </a:p>
          <a:p>
            <a:pPr algn="just">
              <a:spcBef>
                <a:spcPts val="0"/>
              </a:spcBef>
              <a:tabLst>
                <a:tab pos="85725" algn="l"/>
                <a:tab pos="355600" algn="l"/>
              </a:tabLst>
            </a:pPr>
            <a:r>
              <a:rPr lang="es-MX" sz="1300" dirty="0" smtClean="0"/>
              <a:t>Considerando </a:t>
            </a:r>
            <a:r>
              <a:rPr lang="es-MX" sz="1300" dirty="0"/>
              <a:t>los análisis realizados de capacidad y competitividad, brechas, </a:t>
            </a:r>
            <a:r>
              <a:rPr lang="es-MX" sz="1300" dirty="0" smtClean="0"/>
              <a:t>innovación, recomendaciones de los CIEES, PE de posgrado y demás temas que se revisaron en la autoevaluación de la DES, </a:t>
            </a:r>
            <a:r>
              <a:rPr lang="es-MX" sz="1300" dirty="0"/>
              <a:t>realizar, de ser necesario, la solicitud de nuevas plazas considerando los siguientes aspectos</a:t>
            </a:r>
            <a:r>
              <a:rPr lang="es-MX" sz="1300" dirty="0" smtClean="0"/>
              <a:t>:</a:t>
            </a:r>
          </a:p>
          <a:p>
            <a:pPr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Número de PTC existentes.</a:t>
            </a:r>
          </a:p>
          <a:p>
            <a:pPr marL="801688" lvl="2" indent="-266700" algn="just">
              <a:spcBef>
                <a:spcPts val="0"/>
              </a:spcBef>
              <a:buFont typeface="Wingdings" pitchFamily="2" charset="2"/>
              <a:buChar char="Ø"/>
              <a:tabLst>
                <a:tab pos="85725" algn="l"/>
                <a:tab pos="355600" algn="l"/>
              </a:tabLst>
            </a:pPr>
            <a:r>
              <a:rPr lang="es-MX" sz="1300" dirty="0"/>
              <a:t>Número de estudiantes existentes.</a:t>
            </a:r>
          </a:p>
          <a:p>
            <a:pPr marL="801688" lvl="2" indent="-266700" algn="just">
              <a:spcBef>
                <a:spcPts val="0"/>
              </a:spcBef>
              <a:buFont typeface="Wingdings" pitchFamily="2" charset="2"/>
              <a:buChar char="Ø"/>
              <a:tabLst>
                <a:tab pos="85725" algn="l"/>
                <a:tab pos="355600" algn="l"/>
              </a:tabLst>
            </a:pPr>
            <a:r>
              <a:rPr lang="es-MX" sz="1300" dirty="0"/>
              <a:t>Relación de Alumnos/PTC existente.</a:t>
            </a:r>
          </a:p>
          <a:p>
            <a:pPr marL="801688" lvl="2" indent="-266700" algn="just">
              <a:spcBef>
                <a:spcPts val="0"/>
              </a:spcBef>
              <a:buFont typeface="Wingdings" pitchFamily="2" charset="2"/>
              <a:buChar char="Ø"/>
              <a:tabLst>
                <a:tab pos="85725" algn="l"/>
                <a:tab pos="355600" algn="l"/>
              </a:tabLst>
            </a:pPr>
            <a:r>
              <a:rPr lang="es-MX" sz="1300" dirty="0"/>
              <a:t>Relación Alumno/PTC de acuerdo al </a:t>
            </a:r>
            <a:r>
              <a:rPr lang="es-MX" sz="1300" dirty="0" smtClean="0"/>
              <a:t>indicador </a:t>
            </a:r>
            <a:r>
              <a:rPr lang="es-MX" sz="1300" dirty="0"/>
              <a:t>establecido por la ANUIES para cada </a:t>
            </a:r>
            <a:r>
              <a:rPr lang="es-MX" sz="1300" dirty="0" smtClean="0"/>
              <a:t>PE y </a:t>
            </a:r>
            <a:r>
              <a:rPr lang="es-MX" sz="1300" dirty="0"/>
              <a:t>de acuerdo al tipo de área de </a:t>
            </a:r>
            <a:r>
              <a:rPr lang="es-MX" sz="1300" dirty="0" smtClean="0"/>
              <a:t>conocimiento </a:t>
            </a:r>
            <a:r>
              <a:rPr lang="es-MX" sz="1300" dirty="0"/>
              <a:t>de </a:t>
            </a:r>
            <a:r>
              <a:rPr lang="es-MX" sz="1300" dirty="0" smtClean="0"/>
              <a:t>la DES (para </a:t>
            </a:r>
            <a:r>
              <a:rPr lang="es-MX" sz="1300" dirty="0"/>
              <a:t>mayor referencia en este punto se sugiere consultar el documento </a:t>
            </a:r>
            <a:r>
              <a:rPr lang="es-MX" sz="1300" b="1" i="1" dirty="0">
                <a:hlinkClick r:id="rId3"/>
              </a:rPr>
              <a:t>Programa de Mejoramiento del Profesorado </a:t>
            </a:r>
            <a:r>
              <a:rPr lang="es-MX" sz="1300" b="1" i="1" dirty="0" smtClean="0">
                <a:hlinkClick r:id="rId3"/>
              </a:rPr>
              <a:t>(PROMEP) de </a:t>
            </a:r>
            <a:r>
              <a:rPr lang="es-MX" sz="1300" b="1" i="1" dirty="0">
                <a:hlinkClick r:id="rId3"/>
              </a:rPr>
              <a:t>las Instituciones de Educación Superior</a:t>
            </a:r>
            <a:r>
              <a:rPr lang="es-MX" sz="1300" dirty="0" smtClean="0"/>
              <a:t>).</a:t>
            </a:r>
            <a:endParaRPr lang="es-MX" sz="1300" dirty="0"/>
          </a:p>
          <a:p>
            <a:pPr marL="801688" lvl="2" indent="-266700" algn="just">
              <a:spcBef>
                <a:spcPts val="0"/>
              </a:spcBef>
              <a:buFont typeface="Wingdings" pitchFamily="2" charset="2"/>
              <a:buChar char="Ø"/>
              <a:tabLst>
                <a:tab pos="85725" algn="l"/>
                <a:tab pos="355600" algn="l"/>
              </a:tabLst>
            </a:pPr>
            <a:r>
              <a:rPr lang="es-MX" sz="1300" dirty="0"/>
              <a:t>Plazas de PTC </a:t>
            </a:r>
            <a:r>
              <a:rPr lang="es-MX" sz="1300" dirty="0" smtClean="0"/>
              <a:t>que están ocupadas por jubilados.</a:t>
            </a:r>
            <a:endParaRPr lang="es-MX" sz="1300" dirty="0"/>
          </a:p>
          <a:p>
            <a:pPr marL="801688" lvl="2" indent="-266700" algn="just">
              <a:spcBef>
                <a:spcPts val="0"/>
              </a:spcBef>
              <a:buFont typeface="Wingdings" pitchFamily="2" charset="2"/>
              <a:buChar char="Ø"/>
              <a:tabLst>
                <a:tab pos="85725" algn="l"/>
                <a:tab pos="355600" algn="l"/>
              </a:tabLst>
            </a:pPr>
            <a:r>
              <a:rPr lang="es-MX" sz="1300" dirty="0"/>
              <a:t>Plazas otorgadas en el periodo </a:t>
            </a:r>
            <a:r>
              <a:rPr lang="es-MX" sz="1300" dirty="0" smtClean="0"/>
              <a:t>1996-2013.</a:t>
            </a:r>
            <a:endParaRPr lang="es-MX" sz="1300" dirty="0"/>
          </a:p>
          <a:p>
            <a:pPr marL="801688" lvl="2" indent="-266700" algn="just">
              <a:spcBef>
                <a:spcPts val="0"/>
              </a:spcBef>
              <a:buFont typeface="Wingdings" pitchFamily="2" charset="2"/>
              <a:buChar char="Ø"/>
              <a:tabLst>
                <a:tab pos="85725" algn="l"/>
                <a:tab pos="355600" algn="l"/>
              </a:tabLst>
            </a:pPr>
            <a:r>
              <a:rPr lang="es-MX" sz="1300" dirty="0"/>
              <a:t>Plazas de PTC justificadas ante </a:t>
            </a:r>
            <a:r>
              <a:rPr lang="es-MX" sz="1300" dirty="0" smtClean="0"/>
              <a:t>la Dirección de Superación Académica, </a:t>
            </a:r>
            <a:r>
              <a:rPr lang="es-MX" sz="1300" b="1" dirty="0" smtClean="0"/>
              <a:t>DSA</a:t>
            </a:r>
            <a:r>
              <a:rPr lang="es-MX" sz="1300" dirty="0" smtClean="0"/>
              <a:t>, (antes PROMEP), </a:t>
            </a:r>
            <a:r>
              <a:rPr lang="es-MX" sz="1300" dirty="0"/>
              <a:t>de las otorgadas en el periodo </a:t>
            </a:r>
            <a:r>
              <a:rPr lang="es-MX" sz="1300" dirty="0" smtClean="0"/>
              <a:t>1996-2013.</a:t>
            </a:r>
            <a:endParaRPr lang="es-MX" sz="1300" dirty="0"/>
          </a:p>
          <a:p>
            <a:pPr marL="801688" lvl="2" indent="-266700" algn="just">
              <a:spcBef>
                <a:spcPts val="0"/>
              </a:spcBef>
              <a:buFont typeface="Wingdings" pitchFamily="2" charset="2"/>
              <a:buChar char="Ø"/>
              <a:tabLst>
                <a:tab pos="85725" algn="l"/>
                <a:tab pos="355600" algn="l"/>
              </a:tabLst>
            </a:pPr>
            <a:r>
              <a:rPr lang="es-MX" sz="1300" dirty="0"/>
              <a:t>Cuerpos Académicos en </a:t>
            </a:r>
            <a:r>
              <a:rPr lang="es-MX" sz="1300" dirty="0" smtClean="0"/>
              <a:t>Formación (CAEF) y </a:t>
            </a:r>
            <a:r>
              <a:rPr lang="es-MX" sz="1300" dirty="0"/>
              <a:t>en </a:t>
            </a:r>
            <a:r>
              <a:rPr lang="es-MX" sz="1300" dirty="0" smtClean="0"/>
              <a:t>Consolidación (CAEC) que </a:t>
            </a:r>
            <a:r>
              <a:rPr lang="es-MX" sz="1300" dirty="0"/>
              <a:t>serán fortalecidos con las nuevas plazas.</a:t>
            </a:r>
          </a:p>
          <a:p>
            <a:pPr marL="801688" lvl="2" indent="-266700" algn="just">
              <a:spcBef>
                <a:spcPts val="0"/>
              </a:spcBef>
              <a:buFont typeface="Wingdings" pitchFamily="2" charset="2"/>
              <a:buChar char="Ø"/>
              <a:tabLst>
                <a:tab pos="85725" algn="l"/>
                <a:tab pos="355600" algn="l"/>
              </a:tabLst>
            </a:pPr>
            <a:r>
              <a:rPr lang="es-MX" sz="1300" dirty="0"/>
              <a:t>Plazas de PTC solicitadas para </a:t>
            </a:r>
            <a:r>
              <a:rPr lang="es-MX" sz="1300" dirty="0" smtClean="0"/>
              <a:t>2014-2015, </a:t>
            </a:r>
            <a:r>
              <a:rPr lang="es-MX" sz="1300" dirty="0"/>
              <a:t>atendiendo a los indicadores establecidos en el </a:t>
            </a:r>
            <a:r>
              <a:rPr lang="es-MX" sz="1300" b="1" dirty="0"/>
              <a:t>Anexo </a:t>
            </a:r>
            <a:r>
              <a:rPr lang="es-MX" sz="1300" b="1" dirty="0" smtClean="0"/>
              <a:t>B</a:t>
            </a:r>
            <a:r>
              <a:rPr lang="es-MX" sz="1300" dirty="0" smtClean="0"/>
              <a:t> </a:t>
            </a:r>
            <a:r>
              <a:rPr lang="es-MX" sz="1300" dirty="0"/>
              <a:t>del documento referido  en la viñeta 4.</a:t>
            </a:r>
          </a:p>
          <a:p>
            <a:pPr marL="801688" lvl="2" indent="-266700" algn="just">
              <a:spcBef>
                <a:spcPts val="0"/>
              </a:spcBef>
              <a:buFont typeface="Wingdings" pitchFamily="2" charset="2"/>
              <a:buChar char="Ø"/>
              <a:tabLst>
                <a:tab pos="85725" algn="l"/>
                <a:tab pos="355600" algn="l"/>
              </a:tabLst>
            </a:pPr>
            <a:r>
              <a:rPr lang="es-MX" sz="1300" dirty="0"/>
              <a:t>Justificación (pertinencia para el desarrollo de CA, la mejora de los PE, el cierre de brechas de calidad entre </a:t>
            </a:r>
            <a:r>
              <a:rPr lang="es-MX" sz="1300" dirty="0" smtClean="0"/>
              <a:t>PE, </a:t>
            </a:r>
            <a:r>
              <a:rPr lang="es-MX" sz="1300" dirty="0"/>
              <a:t>la relación de Alumnos/PTC según el área de conocimiento, </a:t>
            </a:r>
            <a:r>
              <a:rPr lang="es-MX" sz="1300" dirty="0" smtClean="0"/>
              <a:t>etcétera).</a:t>
            </a:r>
          </a:p>
          <a:p>
            <a:pPr marL="801688" lvl="2" indent="-266700" algn="just">
              <a:spcBef>
                <a:spcPts val="0"/>
              </a:spcBef>
              <a:tabLst>
                <a:tab pos="85725" algn="l"/>
                <a:tab pos="355600" algn="l"/>
              </a:tabLst>
            </a:pPr>
            <a:endParaRPr lang="es-MX" sz="700" dirty="0" smtClean="0"/>
          </a:p>
          <a:p>
            <a:pPr marL="344488" lvl="1" indent="-266700" algn="just">
              <a:spcBef>
                <a:spcPts val="0"/>
              </a:spcBef>
              <a:tabLst>
                <a:tab pos="85725" algn="l"/>
                <a:tab pos="355600" algn="l"/>
              </a:tabLst>
            </a:pPr>
            <a:r>
              <a:rPr lang="es-MX" sz="1300" dirty="0" smtClean="0"/>
              <a:t>Resumen de planteamiento de solicitud de plazas. Para el llenado del formato se deberá utilizar el</a:t>
            </a:r>
            <a:r>
              <a:rPr lang="es-MX" sz="1300" b="1" dirty="0" smtClean="0"/>
              <a:t> </a:t>
            </a:r>
            <a:r>
              <a:rPr lang="es-MX" sz="1300" b="1" dirty="0" smtClean="0">
                <a:hlinkClick r:id="rId4" action="ppaction://hlinkfile"/>
              </a:rPr>
              <a:t>Anexo XI</a:t>
            </a:r>
            <a:r>
              <a:rPr lang="es-MX" sz="1300" b="1" dirty="0" smtClean="0"/>
              <a:t>. </a:t>
            </a:r>
            <a:endParaRPr lang="es-MX" sz="1300" dirty="0" smtClean="0"/>
          </a:p>
          <a:p>
            <a:pPr marL="344488" lvl="1" indent="-266700" algn="just">
              <a:spcBef>
                <a:spcPts val="0"/>
              </a:spcBef>
              <a:tabLst>
                <a:tab pos="85725" algn="l"/>
                <a:tab pos="355600" algn="l"/>
              </a:tabLst>
            </a:pPr>
            <a:endParaRPr lang="es-MX" sz="1100" dirty="0" smtClean="0"/>
          </a:p>
          <a:p>
            <a:pPr marL="344488" lvl="1" indent="-266700" algn="just">
              <a:spcBef>
                <a:spcPts val="0"/>
              </a:spcBef>
              <a:tabLst>
                <a:tab pos="85725" algn="l"/>
                <a:tab pos="355600" algn="l"/>
              </a:tabLst>
            </a:pPr>
            <a:endParaRPr lang="es-MX" sz="1100" dirty="0"/>
          </a:p>
          <a:p>
            <a:pPr marL="266700" indent="-266700" algn="just">
              <a:spcBef>
                <a:spcPts val="0"/>
              </a:spcBef>
              <a:tabLst>
                <a:tab pos="85725" algn="l"/>
                <a:tab pos="355600" algn="l"/>
              </a:tabLst>
            </a:pPr>
            <a:endParaRPr lang="es-MX" sz="1300" dirty="0" smtClean="0"/>
          </a:p>
          <a:p>
            <a:pPr marL="266700" indent="-266700" algn="just">
              <a:spcBef>
                <a:spcPts val="0"/>
              </a:spcBef>
              <a:tabLst>
                <a:tab pos="85725" algn="l"/>
                <a:tab pos="355600" algn="l"/>
              </a:tabLst>
            </a:pPr>
            <a:endParaRPr lang="es-MX" sz="1300" dirty="0"/>
          </a:p>
          <a:p>
            <a:pPr marL="266700" indent="-266700" algn="just">
              <a:spcBef>
                <a:spcPts val="0"/>
              </a:spcBef>
              <a:tabLst>
                <a:tab pos="85725" algn="l"/>
                <a:tab pos="355600" algn="l"/>
              </a:tabLst>
            </a:pPr>
            <a:endParaRPr lang="es-MX" sz="1400" dirty="0"/>
          </a:p>
          <a:p>
            <a:pPr marL="266700" indent="-266700" algn="just">
              <a:spcBef>
                <a:spcPts val="0"/>
              </a:spcBef>
              <a:tabLst>
                <a:tab pos="85725" algn="l"/>
                <a:tab pos="355600" algn="l"/>
              </a:tabLst>
            </a:pPr>
            <a:endParaRPr lang="es-MX" sz="1400" dirty="0"/>
          </a:p>
          <a:p>
            <a:pPr marL="266700" indent="-266700" algn="just">
              <a:spcBef>
                <a:spcPts val="0"/>
              </a:spcBef>
              <a:tabLst>
                <a:tab pos="85725" algn="l"/>
                <a:tab pos="355600" algn="l"/>
              </a:tabLst>
            </a:pPr>
            <a:endParaRPr lang="es-MX" sz="1400" dirty="0"/>
          </a:p>
          <a:p>
            <a:pPr marL="266700" indent="-266700" algn="just">
              <a:spcBef>
                <a:spcPts val="0"/>
              </a:spcBef>
              <a:tabLst>
                <a:tab pos="85725" algn="l"/>
                <a:tab pos="355600" algn="l"/>
              </a:tabLst>
            </a:pPr>
            <a:endParaRPr lang="es-MX" sz="1400" dirty="0"/>
          </a:p>
          <a:p>
            <a:pPr marL="266700" indent="-266700" algn="just">
              <a:spcBef>
                <a:spcPts val="0"/>
              </a:spcBef>
              <a:tabLst>
                <a:tab pos="85725" algn="l"/>
                <a:tab pos="355600" algn="l"/>
              </a:tabLst>
            </a:pPr>
            <a:endParaRPr lang="es-MX" sz="1400" dirty="0"/>
          </a:p>
          <a:p>
            <a:pPr marL="266700" indent="-266700" algn="just">
              <a:spcBef>
                <a:spcPts val="0"/>
              </a:spcBef>
              <a:buFont typeface="Wingdings" pitchFamily="2" charset="2"/>
              <a:buNone/>
              <a:tabLst>
                <a:tab pos="85725" algn="l"/>
                <a:tab pos="355600" algn="l"/>
              </a:tabLst>
            </a:pPr>
            <a:endParaRPr lang="es-MX" sz="1400" b="1" i="1" dirty="0">
              <a:solidFill>
                <a:srgbClr val="0066FF"/>
              </a:solidFill>
            </a:endParaRPr>
          </a:p>
        </p:txBody>
      </p:sp>
      <p:sp>
        <p:nvSpPr>
          <p:cNvPr id="7" name="6 Rectángulo">
            <a:hlinkClick r:id="rId5" action="ppaction://hlinksldjump"/>
          </p:cNvPr>
          <p:cNvSpPr/>
          <p:nvPr/>
        </p:nvSpPr>
        <p:spPr bwMode="auto">
          <a:xfrm flipH="1">
            <a:off x="0" y="8546"/>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 name="10 Rectángulo">
            <a:hlinkClick r:id="rId3"/>
          </p:cNvPr>
          <p:cNvSpPr/>
          <p:nvPr/>
        </p:nvSpPr>
        <p:spPr bwMode="auto">
          <a:xfrm>
            <a:off x="1771630" y="2666657"/>
            <a:ext cx="7372369" cy="252752"/>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graphicFrame>
        <p:nvGraphicFramePr>
          <p:cNvPr id="9" name="8 Tabla"/>
          <p:cNvGraphicFramePr>
            <a:graphicFrameLocks noGrp="1"/>
          </p:cNvGraphicFramePr>
          <p:nvPr>
            <p:extLst>
              <p:ext uri="{D42A27DB-BD31-4B8C-83A1-F6EECF244321}">
                <p14:modId xmlns:p14="http://schemas.microsoft.com/office/powerpoint/2010/main" val="2344662274"/>
              </p:ext>
            </p:extLst>
          </p:nvPr>
        </p:nvGraphicFramePr>
        <p:xfrm>
          <a:off x="142844" y="5255113"/>
          <a:ext cx="8824971" cy="1533895"/>
        </p:xfrm>
        <a:graphic>
          <a:graphicData uri="http://schemas.openxmlformats.org/drawingml/2006/table">
            <a:tbl>
              <a:tblPr/>
              <a:tblGrid>
                <a:gridCol w="529739"/>
                <a:gridCol w="638095"/>
                <a:gridCol w="662174"/>
                <a:gridCol w="854807"/>
                <a:gridCol w="650134"/>
                <a:gridCol w="746450"/>
                <a:gridCol w="589937"/>
                <a:gridCol w="710332"/>
                <a:gridCol w="722371"/>
                <a:gridCol w="686253"/>
                <a:gridCol w="686253"/>
                <a:gridCol w="626055"/>
                <a:gridCol w="722371"/>
              </a:tblGrid>
              <a:tr h="106035">
                <a:tc gridSpan="3">
                  <a:txBody>
                    <a:bodyPr/>
                    <a:lstStyle/>
                    <a:p>
                      <a:pPr algn="l" fontAlgn="b"/>
                      <a:r>
                        <a:rPr lang="es-MX" sz="1000" b="1" i="0" u="none" strike="noStrike" dirty="0">
                          <a:latin typeface="Arial"/>
                        </a:rPr>
                        <a:t>Nombre de la </a:t>
                      </a:r>
                      <a:r>
                        <a:rPr lang="es-MX" sz="1000" b="1" i="0" u="none" strike="noStrike" dirty="0" smtClean="0">
                          <a:latin typeface="Arial"/>
                        </a:rPr>
                        <a:t>institución</a:t>
                      </a:r>
                      <a:r>
                        <a:rPr lang="es-MX" sz="1000" b="1" i="0" u="none" strike="noStrike" dirty="0">
                          <a:latin typeface="Arial"/>
                        </a:rPr>
                        <a:t>:</a:t>
                      </a:r>
                    </a:p>
                  </a:txBody>
                  <a:tcPr marL="6237" marR="6237" marT="6237" marB="0" anchor="b">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1000" b="0" i="0" u="none" strike="noStrike">
                        <a:latin typeface="Arial"/>
                      </a:endParaRPr>
                    </a:p>
                  </a:txBody>
                  <a:tcPr marL="6237" marR="6237" marT="6237" marB="0" anchor="b">
                    <a:lnL>
                      <a:noFill/>
                    </a:lnL>
                    <a:lnR>
                      <a:noFill/>
                    </a:lnR>
                    <a:lnT>
                      <a:noFill/>
                    </a:lnT>
                    <a:lnB>
                      <a:noFill/>
                    </a:lnB>
                  </a:tcPr>
                </a:tc>
                <a:tc>
                  <a:txBody>
                    <a:bodyPr/>
                    <a:lstStyle/>
                    <a:p>
                      <a:pPr algn="l" fontAlgn="b"/>
                      <a:endParaRPr lang="es-MX" sz="1000" b="0" i="0" u="none" strike="noStrike">
                        <a:latin typeface="Arial"/>
                      </a:endParaRPr>
                    </a:p>
                  </a:txBody>
                  <a:tcPr marL="6237" marR="6237" marT="6237" marB="0" anchor="b">
                    <a:lnL>
                      <a:noFill/>
                    </a:lnL>
                    <a:lnR>
                      <a:noFill/>
                    </a:lnR>
                    <a:lnT>
                      <a:noFill/>
                    </a:lnT>
                    <a:lnB>
                      <a:noFill/>
                    </a:lnB>
                  </a:tcPr>
                </a:tc>
                <a:tc>
                  <a:txBody>
                    <a:bodyPr/>
                    <a:lstStyle/>
                    <a:p>
                      <a:pPr algn="l" fontAlgn="b"/>
                      <a:endParaRPr lang="es-MX" sz="1000" b="0" i="0" u="none" strike="noStrike" dirty="0">
                        <a:latin typeface="Arial"/>
                      </a:endParaRPr>
                    </a:p>
                  </a:txBody>
                  <a:tcPr marL="6237" marR="6237" marT="6237" marB="0" anchor="b">
                    <a:lnL>
                      <a:noFill/>
                    </a:lnL>
                    <a:lnR>
                      <a:noFill/>
                    </a:lnR>
                    <a:lnT>
                      <a:noFill/>
                    </a:lnT>
                    <a:lnB>
                      <a:noFill/>
                    </a:lnB>
                  </a:tcPr>
                </a:tc>
              </a:tr>
              <a:tr h="162172">
                <a:tc gridSpan="2">
                  <a:txBody>
                    <a:bodyPr/>
                    <a:lstStyle/>
                    <a:p>
                      <a:pPr algn="l" fontAlgn="b"/>
                      <a:r>
                        <a:rPr lang="es-MX" sz="1000" b="1" i="0" u="none" strike="noStrike">
                          <a:latin typeface="Arial"/>
                        </a:rPr>
                        <a:t>Nombre de la DES:</a:t>
                      </a:r>
                    </a:p>
                  </a:txBody>
                  <a:tcPr marL="6237" marR="6237" marT="6237" marB="0" anchor="b">
                    <a:lnL>
                      <a:noFill/>
                    </a:lnL>
                    <a:lnR>
                      <a:noFill/>
                    </a:lnR>
                    <a:lnT>
                      <a:noFill/>
                    </a:lnT>
                    <a:lnB>
                      <a:noFill/>
                    </a:lnB>
                  </a:tcPr>
                </a:tc>
                <a:tc hMerge="1">
                  <a:txBody>
                    <a:bodyPr/>
                    <a:lstStyle/>
                    <a:p>
                      <a:endParaRPr lang="es-MX"/>
                    </a:p>
                  </a:txBody>
                  <a:tcPr/>
                </a:tc>
                <a:tc>
                  <a:txBody>
                    <a:bodyPr/>
                    <a:lstStyle/>
                    <a:p>
                      <a:pPr algn="l" fontAlgn="b"/>
                      <a:r>
                        <a:rPr lang="es-MX" sz="1000" b="1" i="0" u="none" strike="noStrike">
                          <a:latin typeface="Arial"/>
                        </a:rPr>
                        <a:t> </a:t>
                      </a: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latin typeface="Arial"/>
                        </a:rPr>
                        <a:t> </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000" b="0" i="0" u="none" strike="noStrike">
                        <a:latin typeface="Arial"/>
                      </a:endParaRPr>
                    </a:p>
                  </a:txBody>
                  <a:tcPr marL="6237" marR="6237" marT="6237" marB="0" anchor="b">
                    <a:lnL>
                      <a:noFill/>
                    </a:lnL>
                    <a:lnR>
                      <a:noFill/>
                    </a:lnR>
                    <a:lnT>
                      <a:noFill/>
                    </a:lnT>
                    <a:lnB>
                      <a:noFill/>
                    </a:lnB>
                  </a:tcPr>
                </a:tc>
                <a:tc>
                  <a:txBody>
                    <a:bodyPr/>
                    <a:lstStyle/>
                    <a:p>
                      <a:pPr algn="l" fontAlgn="b"/>
                      <a:endParaRPr lang="es-MX" sz="1000" b="0" i="0" u="none" strike="noStrike">
                        <a:latin typeface="Arial"/>
                      </a:endParaRPr>
                    </a:p>
                  </a:txBody>
                  <a:tcPr marL="6237" marR="6237" marT="6237" marB="0" anchor="b">
                    <a:lnL>
                      <a:noFill/>
                    </a:lnL>
                    <a:lnR>
                      <a:noFill/>
                    </a:lnR>
                    <a:lnT>
                      <a:noFill/>
                    </a:lnT>
                    <a:lnB>
                      <a:noFill/>
                    </a:lnB>
                  </a:tcPr>
                </a:tc>
                <a:tc>
                  <a:txBody>
                    <a:bodyPr/>
                    <a:lstStyle/>
                    <a:p>
                      <a:pPr algn="l" fontAlgn="b"/>
                      <a:endParaRPr lang="es-MX" sz="1000" b="0" i="0" u="none" strike="noStrike" dirty="0">
                        <a:latin typeface="Arial"/>
                      </a:endParaRPr>
                    </a:p>
                  </a:txBody>
                  <a:tcPr marL="6237" marR="6237" marT="6237" marB="0" anchor="b">
                    <a:lnL>
                      <a:noFill/>
                    </a:lnL>
                    <a:lnR>
                      <a:noFill/>
                    </a:lnR>
                    <a:lnT>
                      <a:noFill/>
                    </a:lnT>
                    <a:lnB>
                      <a:noFill/>
                    </a:lnB>
                  </a:tcPr>
                </a:tc>
              </a:tr>
              <a:tr h="106035">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dirty="0">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latin typeface="Arial"/>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tcPr>
                </a:tc>
              </a:tr>
              <a:tr h="106035">
                <a:tc gridSpan="13">
                  <a:txBody>
                    <a:bodyPr/>
                    <a:lstStyle/>
                    <a:p>
                      <a:pPr algn="ctr" fontAlgn="b"/>
                      <a:r>
                        <a:rPr lang="es-MX" sz="1000" b="1" i="0" u="none" strike="noStrike" dirty="0">
                          <a:latin typeface="Arial"/>
                        </a:rPr>
                        <a:t>Resumen de la DES para solicitud de Plazas</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55127">
                <a:tc>
                  <a:txBody>
                    <a:bodyPr/>
                    <a:lstStyle/>
                    <a:p>
                      <a:pPr algn="ctr" fontAlgn="ctr"/>
                      <a:r>
                        <a:rPr lang="es-MX" sz="900" b="1" i="0" u="none" strike="noStrike" dirty="0">
                          <a:latin typeface="Arial Narrow"/>
                        </a:rPr>
                        <a:t>Número de PTC vigentes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latin typeface="Arial Narrow"/>
                        </a:rPr>
                        <a:t>Número de Estudiantes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latin typeface="Arial Narrow"/>
                        </a:rPr>
                        <a:t>Relación Alumnos/PTC</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Relación Alumnos/PTC recomendado por lineamientos </a:t>
                      </a:r>
                      <a:r>
                        <a:rPr lang="es-MX" sz="900" b="1" i="0" u="none" strike="noStrike" dirty="0" smtClean="0">
                          <a:latin typeface="Arial Narrow"/>
                        </a:rPr>
                        <a:t>de</a:t>
                      </a:r>
                      <a:r>
                        <a:rPr lang="es-MX" sz="900" b="1" i="0" u="none" strike="noStrike" baseline="0" dirty="0" smtClean="0">
                          <a:latin typeface="Arial Narrow"/>
                        </a:rPr>
                        <a:t> la DSA</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chemeClr val="tx1"/>
                          </a:solidFill>
                          <a:latin typeface="Arial Narrow"/>
                        </a:rPr>
                        <a:t>Plazas PTC que están ocupadas por jubilados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Plazas </a:t>
                      </a:r>
                      <a:r>
                        <a:rPr lang="es-MX" sz="900" b="1" i="0" u="none" strike="noStrike" dirty="0" smtClean="0">
                          <a:latin typeface="Arial Narrow"/>
                        </a:rPr>
                        <a:t>otorgadas </a:t>
                      </a:r>
                      <a:r>
                        <a:rPr lang="es-MX" sz="900" b="1" i="0" u="none" strike="noStrike" dirty="0">
                          <a:latin typeface="Arial Narrow"/>
                        </a:rPr>
                        <a:t>en el periodo </a:t>
                      </a:r>
                      <a:r>
                        <a:rPr lang="es-MX" sz="900" b="1" i="0" u="none" strike="noStrike" dirty="0" smtClean="0">
                          <a:latin typeface="Arial Narrow"/>
                        </a:rPr>
                        <a:t>1996-2013</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Plazas justificadas ante </a:t>
                      </a:r>
                      <a:r>
                        <a:rPr lang="es-MX" sz="900" b="1" i="0" u="none" strike="noStrike" dirty="0" smtClean="0">
                          <a:latin typeface="Arial Narrow"/>
                        </a:rPr>
                        <a:t>la</a:t>
                      </a:r>
                      <a:r>
                        <a:rPr lang="es-MX" sz="900" b="1" i="0" u="none" strike="noStrike" baseline="0" dirty="0" smtClean="0">
                          <a:latin typeface="Arial Narrow"/>
                        </a:rPr>
                        <a:t> DSA</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Número de CAEF  que serán fortalecidos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Número de CAEC que serán fortalecidos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Plazas PTC Solicitadas para </a:t>
                      </a:r>
                      <a:r>
                        <a:rPr lang="es-MX" sz="900" b="1" i="0" u="none" strike="noStrike" dirty="0" smtClean="0">
                          <a:latin typeface="Arial Narrow"/>
                        </a:rPr>
                        <a:t>2014</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pitchFamily="34" charset="0"/>
                        </a:rPr>
                        <a:t>Justificación </a:t>
                      </a:r>
                      <a:r>
                        <a:rPr lang="es-MX" sz="900" b="1" i="0" u="none" strike="noStrike" dirty="0" smtClean="0">
                          <a:latin typeface="Arial Narrow" pitchFamily="34" charset="0"/>
                        </a:rPr>
                        <a:t>2014</a:t>
                      </a:r>
                      <a:endParaRPr lang="es-MX" sz="900" b="1" i="0" u="none" strike="noStrike" dirty="0">
                        <a:latin typeface="Arial Narrow" pitchFamily="34" charset="0"/>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a:rPr>
                        <a:t>Plazas PTC Solicitadas para </a:t>
                      </a:r>
                      <a:r>
                        <a:rPr lang="es-MX" sz="900" b="1" i="0" u="none" strike="noStrike" dirty="0" smtClean="0">
                          <a:latin typeface="Arial Narrow"/>
                        </a:rPr>
                        <a:t>2015</a:t>
                      </a:r>
                      <a:endParaRPr lang="es-MX" sz="900" b="1" i="0" u="none" strike="noStrike" dirty="0">
                        <a:latin typeface="Arial Narrow"/>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latin typeface="Arial Narrow" pitchFamily="34" charset="0"/>
                        </a:rPr>
                        <a:t>Justificación </a:t>
                      </a:r>
                      <a:r>
                        <a:rPr lang="es-MX" sz="900" b="1" i="0" u="none" strike="noStrike" dirty="0" smtClean="0">
                          <a:latin typeface="Arial Narrow" pitchFamily="34" charset="0"/>
                        </a:rPr>
                        <a:t>2015</a:t>
                      </a:r>
                      <a:endParaRPr lang="es-MX" sz="900" b="1" i="0" u="none" strike="noStrike" dirty="0">
                        <a:latin typeface="Arial Narrow" pitchFamily="34" charset="0"/>
                      </a:endParaRP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95">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a:latin typeface="Arial"/>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4" name="13 Rectángulo">
            <a:hlinkClick r:id="rId3"/>
          </p:cNvPr>
          <p:cNvSpPr/>
          <p:nvPr/>
        </p:nvSpPr>
        <p:spPr bwMode="auto">
          <a:xfrm>
            <a:off x="851709" y="2754519"/>
            <a:ext cx="7968763"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5" name="14 Rectángulo">
            <a:hlinkClick r:id="rId4" action="ppaction://hlinkfile"/>
          </p:cNvPr>
          <p:cNvSpPr/>
          <p:nvPr/>
        </p:nvSpPr>
        <p:spPr bwMode="auto">
          <a:xfrm>
            <a:off x="7380312" y="4921447"/>
            <a:ext cx="794000"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Text Box 12"/>
          <p:cNvSpPr txBox="1">
            <a:spLocks noChangeArrowheads="1"/>
          </p:cNvSpPr>
          <p:nvPr/>
        </p:nvSpPr>
        <p:spPr bwMode="auto">
          <a:xfrm>
            <a:off x="0" y="577870"/>
            <a:ext cx="9144000" cy="6280130"/>
          </a:xfrm>
          <a:prstGeom prst="rect">
            <a:avLst/>
          </a:prstGeom>
          <a:solidFill>
            <a:schemeClr val="bg1">
              <a:alpha val="10196"/>
            </a:schemeClr>
          </a:solidFill>
          <a:ln w="3175" algn="ctr">
            <a:noFill/>
            <a:miter lim="800000"/>
            <a:headEnd/>
            <a:tailEnd/>
          </a:ln>
        </p:spPr>
        <p:txBody>
          <a:bodyPr tIns="18000" bIns="18000">
            <a:noAutofit/>
          </a:bodyPr>
          <a:lstStyle/>
          <a:p>
            <a:pPr marL="266700" indent="-266700" algn="just">
              <a:spcBef>
                <a:spcPts val="0"/>
              </a:spcBef>
              <a:tabLst>
                <a:tab pos="85725" algn="l"/>
                <a:tab pos="355600" algn="l"/>
              </a:tabLst>
            </a:pPr>
            <a:endParaRPr lang="es-MX" sz="500" b="1" dirty="0" smtClean="0"/>
          </a:p>
          <a:p>
            <a:pPr marL="266700" indent="-266700" algn="just">
              <a:spcBef>
                <a:spcPts val="0"/>
              </a:spcBef>
              <a:tabLst>
                <a:tab pos="85725" algn="l"/>
                <a:tab pos="355600" algn="l"/>
              </a:tabLst>
            </a:pPr>
            <a:r>
              <a:rPr lang="es-MX" sz="1300" b="1" dirty="0" smtClean="0"/>
              <a:t>Análisis </a:t>
            </a:r>
            <a:r>
              <a:rPr lang="es-MX" sz="1300" b="1" dirty="0"/>
              <a:t>del requerimiento, en su caso, de nuevas plazas de PTC:</a:t>
            </a:r>
          </a:p>
          <a:p>
            <a:pPr marL="266700" indent="-266700" algn="just">
              <a:spcBef>
                <a:spcPts val="0"/>
              </a:spcBef>
              <a:tabLst>
                <a:tab pos="85725" algn="l"/>
                <a:tab pos="355600" algn="l"/>
              </a:tabLst>
            </a:pPr>
            <a:endParaRPr lang="es-MX" sz="1300" dirty="0" smtClean="0"/>
          </a:p>
          <a:p>
            <a:pPr marL="266700" indent="-266700" algn="just">
              <a:spcBef>
                <a:spcPts val="0"/>
              </a:spcBef>
              <a:tabLst>
                <a:tab pos="85725" algn="l"/>
                <a:tab pos="355600" algn="l"/>
              </a:tabLst>
            </a:pPr>
            <a:r>
              <a:rPr lang="es-MX" sz="1300" dirty="0" smtClean="0"/>
              <a:t>Para determinar el número de PTC por PE, según el área de conocimiento, utilice la siguiente tabla:</a:t>
            </a:r>
          </a:p>
          <a:p>
            <a:pPr marL="266700" indent="-266700" algn="just">
              <a:spcBef>
                <a:spcPts val="0"/>
              </a:spcBef>
              <a:buFont typeface="Wingdings" pitchFamily="2" charset="2"/>
              <a:buNone/>
              <a:tabLst>
                <a:tab pos="85725" algn="l"/>
                <a:tab pos="355600" algn="l"/>
              </a:tabLst>
            </a:pPr>
            <a:endParaRPr lang="es-MX" sz="1400" b="1" i="1" dirty="0">
              <a:solidFill>
                <a:srgbClr val="0066FF"/>
              </a:solidFill>
            </a:endParaRPr>
          </a:p>
        </p:txBody>
      </p:sp>
      <p:sp>
        <p:nvSpPr>
          <p:cNvPr id="5"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9" name="Group 232"/>
          <p:cNvGraphicFramePr>
            <a:graphicFrameLocks noGrp="1"/>
          </p:cNvGraphicFramePr>
          <p:nvPr>
            <p:extLst>
              <p:ext uri="{D42A27DB-BD31-4B8C-83A1-F6EECF244321}">
                <p14:modId xmlns:p14="http://schemas.microsoft.com/office/powerpoint/2010/main" val="790088968"/>
              </p:ext>
            </p:extLst>
          </p:nvPr>
        </p:nvGraphicFramePr>
        <p:xfrm>
          <a:off x="1984399" y="1426973"/>
          <a:ext cx="5267321" cy="2133600"/>
        </p:xfrm>
        <a:graphic>
          <a:graphicData uri="http://schemas.openxmlformats.org/drawingml/2006/table">
            <a:tbl>
              <a:tblPr/>
              <a:tblGrid>
                <a:gridCol w="2481239"/>
                <a:gridCol w="785818"/>
                <a:gridCol w="928694"/>
                <a:gridCol w="1071570"/>
              </a:tblGrid>
              <a:tr h="16813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Tipo de programas</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Indicador A/PTC</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FTC</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r>
              <a:tr h="168136">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Mínimo</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Deseable</a:t>
                      </a:r>
                      <a:endParaRPr kumimoji="0" lang="es-MX"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vMerge="1">
                  <a:txBody>
                    <a:bodyPr/>
                    <a:lstStyle/>
                    <a:p>
                      <a:endParaRPr lang="es-MX"/>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Prácticos </a:t>
                      </a:r>
                      <a:r>
                        <a:rPr kumimoji="0" lang="es-MX" sz="1400" b="1" i="0" u="none" strike="noStrike" cap="none" normalizeH="0" baseline="0" smtClean="0">
                          <a:ln>
                            <a:noFill/>
                          </a:ln>
                          <a:solidFill>
                            <a:schemeClr val="tx1"/>
                          </a:solidFill>
                          <a:effectLst/>
                          <a:latin typeface="Times New Roman" pitchFamily="18" charset="0"/>
                          <a:cs typeface="Times New Roman" pitchFamily="18" charset="0"/>
                        </a:rPr>
                        <a:t>(P)</a:t>
                      </a:r>
                      <a:endParaRPr kumimoji="0" lang="es-MX"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80</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0.13</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Prácticos Individualizados </a:t>
                      </a:r>
                      <a:r>
                        <a:rPr kumimoji="0" lang="es-MX" sz="1400" b="1" i="0" u="none" strike="noStrike" cap="none" normalizeH="0" baseline="0" smtClean="0">
                          <a:ln>
                            <a:noFill/>
                          </a:ln>
                          <a:solidFill>
                            <a:schemeClr val="tx1"/>
                          </a:solidFill>
                          <a:effectLst/>
                          <a:latin typeface="Times New Roman" pitchFamily="18" charset="0"/>
                          <a:cs typeface="Times New Roman" pitchFamily="18" charset="0"/>
                        </a:rPr>
                        <a:t>(PI)</a:t>
                      </a:r>
                      <a:endParaRPr kumimoji="0" lang="es-MX"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33</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0.36</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Científico Prácticos </a:t>
                      </a:r>
                      <a:r>
                        <a:rPr kumimoji="0" lang="es-MX" sz="1400" b="1" i="0" u="none" strike="noStrike" cap="none" normalizeH="0" baseline="0" smtClean="0">
                          <a:ln>
                            <a:noFill/>
                          </a:ln>
                          <a:solidFill>
                            <a:schemeClr val="tx1"/>
                          </a:solidFill>
                          <a:effectLst/>
                          <a:latin typeface="Times New Roman" pitchFamily="18" charset="0"/>
                          <a:cs typeface="Times New Roman" pitchFamily="18" charset="0"/>
                        </a:rPr>
                        <a:t>(CP)</a:t>
                      </a:r>
                      <a:endParaRPr kumimoji="0" lang="es-MX"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0.57</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Básicos </a:t>
                      </a: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(B)</a:t>
                      </a:r>
                      <a:endParaRPr kumimoji="0" lang="es-MX"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0.92</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Intermedios </a:t>
                      </a:r>
                      <a:r>
                        <a:rPr kumimoji="0" lang="es-MX" sz="1400" b="1" i="0" u="none" strike="noStrike" cap="none" normalizeH="0" baseline="0" dirty="0" smtClean="0">
                          <a:ln>
                            <a:noFill/>
                          </a:ln>
                          <a:solidFill>
                            <a:schemeClr val="tx1"/>
                          </a:solidFill>
                          <a:effectLst/>
                          <a:latin typeface="Times New Roman" pitchFamily="18" charset="0"/>
                          <a:cs typeface="Times New Roman" pitchFamily="18" charset="0"/>
                        </a:rPr>
                        <a:t>(I)</a:t>
                      </a:r>
                      <a:endParaRPr kumimoji="0" lang="es-MX"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s-MX"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Times New Roman" pitchFamily="18" charset="0"/>
                        </a:rPr>
                        <a:t>0.76</a:t>
                      </a:r>
                      <a:endParaRPr kumimoji="0" lang="es-MX"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Rectangle 228">
            <a:hlinkClick r:id="rId3" action="ppaction://hlinksldjump"/>
          </p:cNvPr>
          <p:cNvSpPr>
            <a:spLocks noChangeArrowheads="1"/>
          </p:cNvSpPr>
          <p:nvPr/>
        </p:nvSpPr>
        <p:spPr bwMode="auto">
          <a:xfrm>
            <a:off x="2836700" y="3813865"/>
            <a:ext cx="3169457" cy="646331"/>
          </a:xfrm>
          <a:prstGeom prst="rect">
            <a:avLst/>
          </a:prstGeom>
          <a:noFill/>
          <a:ln w="9525" algn="ctr">
            <a:noFill/>
            <a:miter lim="800000"/>
            <a:headEnd/>
            <a:tailEnd/>
          </a:ln>
          <a:effectLst/>
        </p:spPr>
        <p:txBody>
          <a:bodyPr wrap="none" anchor="ctr">
            <a:spAutoFit/>
          </a:bodyPr>
          <a:lstStyle/>
          <a:p>
            <a:pPr algn="l"/>
            <a:r>
              <a:rPr lang="es-ES" b="1" dirty="0"/>
              <a:t>A</a:t>
            </a:r>
            <a:r>
              <a:rPr lang="es-ES" dirty="0"/>
              <a:t> = Alumnos</a:t>
            </a:r>
          </a:p>
          <a:p>
            <a:pPr algn="l"/>
            <a:r>
              <a:rPr lang="es-ES" b="1" dirty="0"/>
              <a:t>PTC</a:t>
            </a:r>
            <a:r>
              <a:rPr lang="es-ES" dirty="0"/>
              <a:t> = Profesores de tiempo completo</a:t>
            </a:r>
          </a:p>
          <a:p>
            <a:pPr algn="l"/>
            <a:r>
              <a:rPr lang="es-ES" b="1" dirty="0"/>
              <a:t>FTC</a:t>
            </a:r>
            <a:r>
              <a:rPr lang="es-ES" dirty="0"/>
              <a:t> = Fracción de horas cubiertas por PTC</a:t>
            </a:r>
          </a:p>
        </p:txBody>
      </p:sp>
    </p:spTree>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9939"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gn="just"/>
            <a:r>
              <a:rPr lang="es-MX" sz="1300" b="1" dirty="0" smtClean="0"/>
              <a:t>Análisis </a:t>
            </a:r>
            <a:r>
              <a:rPr lang="es-MX" sz="1300" b="1" dirty="0"/>
              <a:t>del cumplimiento de las </a:t>
            </a:r>
            <a:r>
              <a:rPr lang="es-MX" sz="1300" b="1" dirty="0" smtClean="0"/>
              <a:t>Metas Compromiso académicas.</a:t>
            </a:r>
            <a:r>
              <a:rPr lang="es-MX" sz="1300" dirty="0" smtClean="0"/>
              <a:t> </a:t>
            </a:r>
          </a:p>
          <a:p>
            <a:pPr algn="just"/>
            <a:endParaRPr lang="es-MX" sz="800" dirty="0"/>
          </a:p>
          <a:p>
            <a:pPr algn="just"/>
            <a:r>
              <a:rPr lang="es-MX" sz="1300" dirty="0"/>
              <a:t>Se recomienda analizar el grado de cumplimiento de las </a:t>
            </a:r>
            <a:r>
              <a:rPr lang="es-MX" sz="1300" dirty="0" smtClean="0"/>
              <a:t>Metas Compromiso </a:t>
            </a:r>
            <a:r>
              <a:rPr lang="es-MX" sz="1300" dirty="0"/>
              <a:t>fijadas por la </a:t>
            </a:r>
            <a:r>
              <a:rPr lang="es-MX" sz="1300" dirty="0" smtClean="0"/>
              <a:t>DES </a:t>
            </a:r>
            <a:r>
              <a:rPr lang="es-MX" sz="1300" dirty="0"/>
              <a:t>en el PIFI </a:t>
            </a:r>
            <a:r>
              <a:rPr lang="es-MX" sz="1300" dirty="0" smtClean="0"/>
              <a:t>2012-2013 </a:t>
            </a:r>
            <a:r>
              <a:rPr lang="es-MX" sz="1300" dirty="0"/>
              <a:t>y, en su caso, identificar las que muestran rezago, las causas de </a:t>
            </a:r>
            <a:r>
              <a:rPr lang="es-MX" sz="1300" dirty="0" smtClean="0"/>
              <a:t>ello. Para el llenado del formato se deberá utilizar el </a:t>
            </a:r>
            <a:r>
              <a:rPr lang="es-MX" sz="1300" b="1" dirty="0" smtClean="0">
                <a:hlinkClick r:id="rId3" action="ppaction://hlinkfile"/>
              </a:rPr>
              <a:t>Anexo VIII</a:t>
            </a:r>
            <a:r>
              <a:rPr lang="es-MX" sz="1300" dirty="0" smtClean="0"/>
              <a:t>.</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100" dirty="0" smtClean="0"/>
          </a:p>
          <a:p>
            <a:pPr algn="just"/>
            <a:endParaRPr lang="es-MX" sz="1100" dirty="0" smtClean="0"/>
          </a:p>
        </p:txBody>
      </p:sp>
      <p:graphicFrame>
        <p:nvGraphicFramePr>
          <p:cNvPr id="8" name="7 Tabla"/>
          <p:cNvGraphicFramePr>
            <a:graphicFrameLocks noGrp="1"/>
          </p:cNvGraphicFramePr>
          <p:nvPr>
            <p:extLst>
              <p:ext uri="{D42A27DB-BD31-4B8C-83A1-F6EECF244321}">
                <p14:modId xmlns:p14="http://schemas.microsoft.com/office/powerpoint/2010/main" val="763771069"/>
              </p:ext>
            </p:extLst>
          </p:nvPr>
        </p:nvGraphicFramePr>
        <p:xfrm>
          <a:off x="35496" y="1505739"/>
          <a:ext cx="8996392" cy="3505200"/>
        </p:xfrm>
        <a:graphic>
          <a:graphicData uri="http://schemas.openxmlformats.org/drawingml/2006/table">
            <a:tbl>
              <a:tblPr/>
              <a:tblGrid>
                <a:gridCol w="3199654"/>
                <a:gridCol w="576064"/>
                <a:gridCol w="360040"/>
                <a:gridCol w="576064"/>
                <a:gridCol w="288032"/>
                <a:gridCol w="720080"/>
                <a:gridCol w="360040"/>
                <a:gridCol w="720080"/>
                <a:gridCol w="360040"/>
                <a:gridCol w="1836298"/>
              </a:tblGrid>
              <a:tr h="304800">
                <a:tc rowSpan="2">
                  <a:txBody>
                    <a:bodyPr/>
                    <a:lstStyle/>
                    <a:p>
                      <a:pPr algn="ctr" fontAlgn="ctr"/>
                      <a:r>
                        <a:rPr lang="es-MX" sz="1000" b="1" i="0" u="none" strike="noStrike" dirty="0">
                          <a:latin typeface="Arial"/>
                        </a:rPr>
                        <a:t>Metas </a:t>
                      </a:r>
                      <a:r>
                        <a:rPr lang="es-MX" sz="1000" b="1" i="0" u="none" strike="noStrike" dirty="0" smtClean="0">
                          <a:latin typeface="Arial"/>
                        </a:rPr>
                        <a:t>Compromiso </a:t>
                      </a:r>
                      <a:r>
                        <a:rPr lang="es-MX" sz="1000" b="1" i="0" u="none" strike="noStrike" dirty="0">
                          <a:latin typeface="Arial"/>
                        </a:rPr>
                        <a:t/>
                      </a:r>
                      <a:br>
                        <a:rPr lang="es-MX" sz="1000" b="1" i="0" u="none" strike="noStrike" dirty="0">
                          <a:latin typeface="Arial"/>
                        </a:rPr>
                      </a:br>
                      <a:r>
                        <a:rPr lang="es-MX" sz="1000" b="1" i="0" u="none" strike="noStrike" dirty="0">
                          <a:latin typeface="Arial"/>
                        </a:rPr>
                        <a:t>de capacidad </a:t>
                      </a:r>
                      <a:r>
                        <a:rPr lang="es-MX" sz="1000" b="1" i="0" u="none" strike="noStrike" dirty="0" smtClean="0">
                          <a:latin typeface="Arial"/>
                        </a:rPr>
                        <a:t>académica de la DES</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dirty="0">
                          <a:latin typeface="Arial"/>
                        </a:rPr>
                        <a:t>Meta </a:t>
                      </a:r>
                      <a:r>
                        <a:rPr lang="es-MX" sz="1000" b="1" i="0" u="none" strike="noStrike" dirty="0" smtClean="0">
                          <a:latin typeface="Arial"/>
                        </a:rPr>
                        <a:t>2013</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latin typeface="Arial"/>
                        </a:rPr>
                        <a:t>Valor alcanzado </a:t>
                      </a:r>
                      <a:r>
                        <a:rPr lang="es-MX" sz="1000" b="1" i="0" u="none" strike="noStrike" dirty="0" smtClean="0">
                          <a:latin typeface="Arial"/>
                        </a:rPr>
                        <a:t>2013</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latin typeface="Arial"/>
                        </a:rPr>
                        <a:t>Meta </a:t>
                      </a:r>
                      <a:r>
                        <a:rPr lang="es-MX" sz="1000" b="1" i="0" u="none" strike="noStrike" dirty="0" smtClean="0">
                          <a:latin typeface="Arial"/>
                        </a:rPr>
                        <a:t>2014</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latin typeface="Arial"/>
                        </a:rPr>
                        <a:t>Avance </a:t>
                      </a:r>
                      <a:r>
                        <a:rPr lang="es-MX" sz="1000" b="1" i="0" u="none" strike="noStrike" dirty="0" smtClean="0">
                          <a:latin typeface="Arial"/>
                        </a:rPr>
                        <a:t>marzo 2014</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dirty="0">
                          <a:latin typeface="Arial"/>
                        </a:rPr>
                        <a:t>Explicar las causas de las diferencias</a:t>
                      </a:r>
                      <a:br>
                        <a:rPr lang="es-MX" sz="1000" b="1" i="0" u="none" strike="noStrike" dirty="0">
                          <a:latin typeface="Arial"/>
                        </a:rPr>
                      </a:b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07462">
                <a:tc vMerge="1">
                  <a:txBody>
                    <a:bodyPr/>
                    <a:lstStyle/>
                    <a:p>
                      <a:endParaRPr lang="es-MX"/>
                    </a:p>
                  </a:txBody>
                  <a:tcPr/>
                </a:tc>
                <a:tc>
                  <a:txBody>
                    <a:bodyPr/>
                    <a:lstStyle/>
                    <a:p>
                      <a:pPr algn="ctr" fontAlgn="ctr"/>
                      <a:r>
                        <a:rPr lang="es-MX" sz="1000" b="1" i="0" u="none" strike="noStrike" dirty="0">
                          <a:latin typeface="Arial"/>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260187">
                <a:tc gridSpan="10">
                  <a:txBody>
                    <a:bodyPr/>
                    <a:lstStyle/>
                    <a:p>
                      <a:pPr algn="l" fontAlgn="ctr"/>
                      <a:r>
                        <a:rPr lang="es-MX" sz="1000" b="1" i="0" u="none" strike="noStrike" dirty="0">
                          <a:latin typeface="Arial"/>
                        </a:rPr>
                        <a:t>Personal académico</a:t>
                      </a:r>
                      <a:br>
                        <a:rPr lang="es-MX" sz="1000" b="1" i="0" u="none" strike="noStrike" dirty="0">
                          <a:latin typeface="Arial"/>
                        </a:rPr>
                      </a:br>
                      <a:r>
                        <a:rPr lang="es-MX" sz="1000" b="1" i="0" u="none" strike="noStrike" dirty="0">
                          <a:latin typeface="Arial"/>
                        </a:rPr>
                        <a:t>Número y % de PTC de la institución con: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97692">
                <a:tc>
                  <a:txBody>
                    <a:bodyPr/>
                    <a:lstStyle/>
                    <a:p>
                      <a:pPr algn="l" fontAlgn="t"/>
                      <a:r>
                        <a:rPr lang="es-MX" sz="1000" b="0" i="0" u="none" strike="noStrike" dirty="0" smtClean="0">
                          <a:latin typeface="Arial"/>
                        </a:rPr>
                        <a:t>Especialidad</a:t>
                      </a:r>
                      <a:endParaRPr lang="es-MX" sz="10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smtClean="0">
                          <a:latin typeface="Arial"/>
                        </a:rPr>
                        <a:t>Maestría</a:t>
                      </a:r>
                      <a:endParaRPr lang="es-MX" sz="10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smtClean="0">
                          <a:latin typeface="Arial"/>
                        </a:rPr>
                        <a:t>Doctorado</a:t>
                      </a:r>
                      <a:endParaRPr lang="es-MX" sz="10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Posgrado en </a:t>
                      </a:r>
                      <a:r>
                        <a:rPr lang="es-MX" sz="1000" b="0" i="0" u="none" strike="noStrike" dirty="0" smtClean="0">
                          <a:solidFill>
                            <a:schemeClr val="tx1"/>
                          </a:solidFill>
                          <a:latin typeface="Arial"/>
                        </a:rPr>
                        <a:t>el </a:t>
                      </a:r>
                      <a:r>
                        <a:rPr lang="es-MX" sz="1000" b="0" i="0" u="none" strike="noStrike" dirty="0">
                          <a:solidFill>
                            <a:schemeClr val="tx1"/>
                          </a:solidFill>
                          <a:latin typeface="Arial"/>
                        </a:rPr>
                        <a:t>área disciplinar </a:t>
                      </a:r>
                      <a:r>
                        <a:rPr lang="es-MX" sz="1000" b="0" i="0" u="none" strike="noStrike" dirty="0" smtClean="0">
                          <a:solidFill>
                            <a:schemeClr val="tx1"/>
                          </a:solidFill>
                          <a:latin typeface="Arial"/>
                        </a:rPr>
                        <a:t>de su desempeño</a:t>
                      </a:r>
                      <a:endParaRPr lang="es-MX" sz="1000" b="0" i="0"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Doctorado en </a:t>
                      </a:r>
                      <a:r>
                        <a:rPr lang="es-MX" sz="1000" b="0" i="0" u="none" strike="noStrike" dirty="0" smtClean="0">
                          <a:solidFill>
                            <a:schemeClr val="tx1"/>
                          </a:solidFill>
                          <a:latin typeface="Arial"/>
                        </a:rPr>
                        <a:t>el </a:t>
                      </a:r>
                      <a:r>
                        <a:rPr lang="es-MX" sz="1000" b="0" i="0" u="none" strike="noStrike" dirty="0">
                          <a:solidFill>
                            <a:schemeClr val="tx1"/>
                          </a:solidFill>
                          <a:latin typeface="Arial"/>
                        </a:rPr>
                        <a:t>área </a:t>
                      </a:r>
                      <a:r>
                        <a:rPr lang="es-MX" sz="1000" b="0" i="0" u="none" strike="noStrike" dirty="0" smtClean="0">
                          <a:solidFill>
                            <a:schemeClr val="tx1"/>
                          </a:solidFill>
                          <a:latin typeface="Arial"/>
                        </a:rPr>
                        <a:t>disciplinar</a:t>
                      </a:r>
                      <a:r>
                        <a:rPr lang="es-MX" sz="1000" b="0" i="0" u="none" strike="noStrike" baseline="0" dirty="0" smtClean="0">
                          <a:solidFill>
                            <a:schemeClr val="tx1"/>
                          </a:solidFill>
                          <a:latin typeface="Arial"/>
                        </a:rPr>
                        <a:t> de su desempeño</a:t>
                      </a:r>
                      <a:endParaRPr lang="es-MX" sz="1000" b="0" i="0"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Perfil deseable reconocido por el PROMEP-SES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smtClean="0">
                          <a:solidFill>
                            <a:schemeClr val="tx1"/>
                          </a:solidFill>
                          <a:latin typeface="Arial"/>
                        </a:rPr>
                        <a:t>Adscripción </a:t>
                      </a:r>
                      <a:r>
                        <a:rPr lang="es-MX" sz="1000" b="0" i="0" u="none" strike="noStrike" dirty="0">
                          <a:solidFill>
                            <a:schemeClr val="tx1"/>
                          </a:solidFill>
                          <a:latin typeface="Arial"/>
                        </a:rPr>
                        <a:t>al SNI o </a:t>
                      </a:r>
                      <a:r>
                        <a:rPr lang="es-MX" sz="1000" b="0" i="0" u="none" strike="noStrike" dirty="0" smtClean="0">
                          <a:solidFill>
                            <a:schemeClr val="tx1"/>
                          </a:solidFill>
                          <a:latin typeface="Arial"/>
                        </a:rPr>
                        <a:t>SNC *</a:t>
                      </a:r>
                      <a:endParaRPr lang="es-MX" sz="1000" b="0" i="0"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Participación en el programa de tutorías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baseline="0" dirty="0" smtClean="0">
                          <a:solidFill>
                            <a:schemeClr val="tx1"/>
                          </a:solidFill>
                          <a:latin typeface="+mn-lt"/>
                        </a:rPr>
                        <a:t>Profesores (PTC, PMT y PA) que reciben capacitación y/o actualización con al menos 40 horas por año</a:t>
                      </a:r>
                      <a:endParaRPr lang="es-MX" sz="1000" b="0" i="0"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MX" sz="10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908">
                <a:tc gridSpan="10">
                  <a:txBody>
                    <a:bodyPr/>
                    <a:lstStyle/>
                    <a:p>
                      <a:pPr algn="l" fontAlgn="ctr"/>
                      <a:r>
                        <a:rPr lang="es-MX" sz="1000" b="1" i="0" u="none" strike="noStrike" dirty="0">
                          <a:latin typeface="Arial"/>
                        </a:rPr>
                        <a:t>Cuerpos académicos: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97692">
                <a:tc>
                  <a:txBody>
                    <a:bodyPr/>
                    <a:lstStyle/>
                    <a:p>
                      <a:pPr algn="l" fontAlgn="t"/>
                      <a:r>
                        <a:rPr lang="es-MX" sz="1000" b="0" i="0" u="none" strike="noStrike" dirty="0">
                          <a:solidFill>
                            <a:schemeClr val="tx1"/>
                          </a:solidFill>
                          <a:latin typeface="Arial"/>
                        </a:rPr>
                        <a:t>Consolidados. </a:t>
                      </a:r>
                      <a:endParaRPr lang="es-MX" sz="1000" b="0" i="0" u="none" strike="noStrike" dirty="0" smtClean="0">
                        <a:solidFill>
                          <a:schemeClr val="tx1"/>
                        </a:solidFill>
                        <a:latin typeface="Arial"/>
                      </a:endParaRPr>
                    </a:p>
                    <a:p>
                      <a:pPr algn="l" fontAlgn="t"/>
                      <a:r>
                        <a:rPr lang="es-MX" sz="1000" b="0" i="1" u="none" strike="noStrike" dirty="0" smtClean="0">
                          <a:solidFill>
                            <a:schemeClr val="tx1"/>
                          </a:solidFill>
                          <a:latin typeface="Arial"/>
                        </a:rPr>
                        <a:t>(Especificar </a:t>
                      </a:r>
                      <a:r>
                        <a:rPr lang="es-MX" sz="1000" b="0" i="1" u="none" strike="noStrike" dirty="0">
                          <a:solidFill>
                            <a:schemeClr val="tx1"/>
                          </a:solidFill>
                          <a:latin typeface="Arial"/>
                        </a:rPr>
                        <a:t>nombres de los CA </a:t>
                      </a:r>
                      <a:r>
                        <a:rPr lang="es-MX" sz="1000" b="0" i="1" u="none" strike="noStrike" dirty="0" smtClean="0">
                          <a:solidFill>
                            <a:schemeClr val="tx1"/>
                          </a:solidFill>
                          <a:latin typeface="Arial"/>
                        </a:rPr>
                        <a:t>Consolidados)</a:t>
                      </a:r>
                      <a:endParaRPr lang="es-MX" sz="1000" b="0" i="1"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938">
                <a:tc>
                  <a:txBody>
                    <a:bodyPr/>
                    <a:lstStyle/>
                    <a:p>
                      <a:pPr algn="l" fontAlgn="t"/>
                      <a:r>
                        <a:rPr lang="es-MX" sz="1000" b="0" i="0" u="none" strike="noStrike" dirty="0">
                          <a:solidFill>
                            <a:schemeClr val="tx1"/>
                          </a:solidFill>
                          <a:latin typeface="Arial"/>
                        </a:rPr>
                        <a:t>En consolidación. </a:t>
                      </a:r>
                      <a:endParaRPr lang="es-MX" sz="1000" b="0" i="0" u="none" strike="noStrike" dirty="0" smtClean="0">
                        <a:solidFill>
                          <a:schemeClr val="tx1"/>
                        </a:solidFill>
                        <a:latin typeface="Arial"/>
                      </a:endParaRPr>
                    </a:p>
                    <a:p>
                      <a:pPr algn="l" fontAlgn="t"/>
                      <a:r>
                        <a:rPr lang="es-MX" sz="1000" b="0" i="1" u="none" strike="noStrike" dirty="0" smtClean="0">
                          <a:solidFill>
                            <a:schemeClr val="tx1"/>
                          </a:solidFill>
                          <a:latin typeface="Arial"/>
                        </a:rPr>
                        <a:t>(Especificar </a:t>
                      </a:r>
                      <a:r>
                        <a:rPr lang="es-MX" sz="1000" b="0" i="1" u="none" strike="noStrike" dirty="0">
                          <a:solidFill>
                            <a:schemeClr val="tx1"/>
                          </a:solidFill>
                          <a:latin typeface="Arial"/>
                        </a:rPr>
                        <a:t>nombres de los CA en </a:t>
                      </a:r>
                      <a:r>
                        <a:rPr lang="es-MX" sz="1000" b="0" i="1" u="none" strike="noStrike" dirty="0" smtClean="0">
                          <a:solidFill>
                            <a:schemeClr val="tx1"/>
                          </a:solidFill>
                          <a:latin typeface="Arial"/>
                        </a:rPr>
                        <a:t>Consolidación)</a:t>
                      </a:r>
                      <a:endParaRPr lang="es-MX" sz="1000" b="0" i="1"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92">
                <a:tc>
                  <a:txBody>
                    <a:bodyPr/>
                    <a:lstStyle/>
                    <a:p>
                      <a:pPr algn="l" fontAlgn="t"/>
                      <a:r>
                        <a:rPr lang="es-MX" sz="1000" b="0" i="0" u="none" strike="noStrike" dirty="0">
                          <a:solidFill>
                            <a:schemeClr val="tx1"/>
                          </a:solidFill>
                          <a:latin typeface="Arial"/>
                        </a:rPr>
                        <a:t>En formación. </a:t>
                      </a:r>
                      <a:endParaRPr lang="es-MX" sz="1000" b="0" i="0" u="none" strike="noStrike" dirty="0" smtClean="0">
                        <a:solidFill>
                          <a:schemeClr val="tx1"/>
                        </a:solidFill>
                        <a:latin typeface="Arial"/>
                      </a:endParaRPr>
                    </a:p>
                    <a:p>
                      <a:pPr algn="l" fontAlgn="t"/>
                      <a:r>
                        <a:rPr lang="es-MX" sz="1000" b="0" i="1" u="none" strike="noStrike" dirty="0" smtClean="0">
                          <a:solidFill>
                            <a:schemeClr val="tx1"/>
                          </a:solidFill>
                          <a:latin typeface="Arial"/>
                        </a:rPr>
                        <a:t>(Especificar </a:t>
                      </a:r>
                      <a:r>
                        <a:rPr lang="es-MX" sz="1000" b="0" i="1" u="none" strike="noStrike" dirty="0">
                          <a:solidFill>
                            <a:schemeClr val="tx1"/>
                          </a:solidFill>
                          <a:latin typeface="Arial"/>
                        </a:rPr>
                        <a:t>nombres de los CA en </a:t>
                      </a:r>
                      <a:r>
                        <a:rPr lang="es-MX" sz="1000" b="0" i="1" u="none" strike="noStrike" dirty="0" smtClean="0">
                          <a:solidFill>
                            <a:schemeClr val="tx1"/>
                          </a:solidFill>
                          <a:latin typeface="Arial"/>
                        </a:rPr>
                        <a:t>Formación)</a:t>
                      </a:r>
                      <a:endParaRPr lang="es-MX" sz="1000" b="0" i="1" u="none" strike="noStrike" dirty="0">
                        <a:solidFill>
                          <a:schemeClr val="tx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 Box 129"/>
          <p:cNvSpPr txBox="1">
            <a:spLocks noChangeArrowheads="1"/>
          </p:cNvSpPr>
          <p:nvPr/>
        </p:nvSpPr>
        <p:spPr bwMode="auto">
          <a:xfrm>
            <a:off x="-3854" y="6597868"/>
            <a:ext cx="9147854" cy="290934"/>
          </a:xfrm>
          <a:prstGeom prst="rect">
            <a:avLst/>
          </a:prstGeom>
          <a:noFill/>
          <a:ln w="3175" algn="ctr">
            <a:noFill/>
            <a:miter lim="800000"/>
            <a:headEnd/>
            <a:tailEnd/>
          </a:ln>
        </p:spPr>
        <p:txBody>
          <a:bodyPr wrap="square" tIns="90000">
            <a:spAutoFit/>
          </a:bodyPr>
          <a:lstStyle/>
          <a:p>
            <a:pPr>
              <a:tabLst>
                <a:tab pos="180975" algn="l"/>
                <a:tab pos="447675" algn="l"/>
              </a:tabLst>
            </a:pPr>
            <a:r>
              <a:rPr lang="es-MX" sz="1000" b="1" dirty="0" smtClean="0"/>
              <a:t>* Sistema Nacional de Creadores de Arte</a:t>
            </a:r>
            <a:endParaRPr lang="es-ES" sz="1000" b="1" dirty="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AutoShape 1811">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0" name="9 Rectángulo">
            <a:hlinkClick r:id="rId5" action="ppaction://hlinkfile"/>
          </p:cNvPr>
          <p:cNvSpPr/>
          <p:nvPr/>
        </p:nvSpPr>
        <p:spPr bwMode="auto">
          <a:xfrm>
            <a:off x="8292235" y="1160782"/>
            <a:ext cx="794000"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513">
            <a:hlinkClick r:id="" action="ppaction://hlinkshowjump?jump=previousslide"/>
          </p:cNvPr>
          <p:cNvSpPr>
            <a:spLocks noChangeArrowheads="1"/>
          </p:cNvSpPr>
          <p:nvPr/>
        </p:nvSpPr>
        <p:spPr bwMode="auto">
          <a:xfrm flipH="1">
            <a:off x="8753475" y="192405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40966" name="AutoShape 1811">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6"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nSpc>
                <a:spcPct val="95000"/>
              </a:lnSpc>
            </a:pPr>
            <a:r>
              <a:rPr lang="es-MX" sz="1300" b="1" dirty="0" smtClean="0"/>
              <a:t>Análisis </a:t>
            </a:r>
            <a:r>
              <a:rPr lang="es-MX" sz="1300" b="1" dirty="0"/>
              <a:t>del cumplimiento de las metas </a:t>
            </a:r>
            <a:r>
              <a:rPr lang="es-MX" sz="1300" b="1" dirty="0" smtClean="0"/>
              <a:t>compromiso académicas</a:t>
            </a:r>
            <a:endParaRPr lang="es-MX" sz="1300" dirty="0" smtClean="0"/>
          </a:p>
          <a:p>
            <a:pPr>
              <a:lnSpc>
                <a:spcPct val="95000"/>
              </a:lnSpc>
            </a:pPr>
            <a:endParaRPr lang="es-MX" sz="1400" dirty="0"/>
          </a:p>
        </p:txBody>
      </p:sp>
      <p:sp>
        <p:nvSpPr>
          <p:cNvPr id="7"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651164372"/>
              </p:ext>
            </p:extLst>
          </p:nvPr>
        </p:nvGraphicFramePr>
        <p:xfrm>
          <a:off x="107502" y="908720"/>
          <a:ext cx="8852348" cy="5811285"/>
        </p:xfrm>
        <a:graphic>
          <a:graphicData uri="http://schemas.openxmlformats.org/drawingml/2006/table">
            <a:tbl>
              <a:tblPr/>
              <a:tblGrid>
                <a:gridCol w="3096346"/>
                <a:gridCol w="648072"/>
                <a:gridCol w="432048"/>
                <a:gridCol w="648072"/>
                <a:gridCol w="432048"/>
                <a:gridCol w="648072"/>
                <a:gridCol w="432048"/>
                <a:gridCol w="720080"/>
                <a:gridCol w="422208"/>
                <a:gridCol w="1373354"/>
              </a:tblGrid>
              <a:tr h="358056">
                <a:tc rowSpan="2">
                  <a:txBody>
                    <a:bodyPr/>
                    <a:lstStyle/>
                    <a:p>
                      <a:pPr algn="ctr" fontAlgn="ctr"/>
                      <a:r>
                        <a:rPr lang="es-MX" sz="1000" b="1" i="0" u="none" strike="noStrike" dirty="0">
                          <a:effectLst/>
                          <a:latin typeface="Arial"/>
                        </a:rPr>
                        <a:t>Metas Compromiso de la DES</a:t>
                      </a:r>
                      <a:br>
                        <a:rPr lang="es-MX" sz="1000" b="1" i="0" u="none" strike="noStrike" dirty="0">
                          <a:effectLst/>
                          <a:latin typeface="Arial"/>
                        </a:rPr>
                      </a:br>
                      <a:r>
                        <a:rPr lang="es-MX" sz="1000" b="1" i="0" u="none" strike="noStrike" dirty="0">
                          <a:effectLst/>
                          <a:latin typeface="Arial"/>
                        </a:rPr>
                        <a:t>competitividad académica</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dirty="0">
                          <a:effectLst/>
                          <a:latin typeface="Arial"/>
                        </a:rPr>
                        <a:t>Meta 2013</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effectLst/>
                          <a:latin typeface="Arial"/>
                        </a:rPr>
                        <a:t>Valor alcanzado 2013</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effectLst/>
                          <a:latin typeface="Arial"/>
                        </a:rPr>
                        <a:t>Meta 2014</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effectLst/>
                          <a:latin typeface="Arial"/>
                        </a:rPr>
                        <a:t>Avance marzo 2014</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dirty="0">
                          <a:effectLst/>
                          <a:latin typeface="Arial"/>
                        </a:rPr>
                        <a:t>Explicar las causas de las diferencias</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3117">
                <a:tc vMerge="1">
                  <a:txBody>
                    <a:bodyPr/>
                    <a:lstStyle/>
                    <a:p>
                      <a:endParaRPr lang="es-MX"/>
                    </a:p>
                  </a:txBody>
                  <a:tcPr/>
                </a:tc>
                <a:tc>
                  <a:txBody>
                    <a:bodyPr/>
                    <a:lstStyle/>
                    <a:p>
                      <a:pPr algn="ctr" fontAlgn="ctr"/>
                      <a:r>
                        <a:rPr lang="es-MX" sz="1000" b="1" i="0" u="none" strike="noStrike" dirty="0">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46837">
                <a:tc gridSpan="10">
                  <a:txBody>
                    <a:bodyPr/>
                    <a:lstStyle/>
                    <a:p>
                      <a:pPr algn="l" fontAlgn="ctr"/>
                      <a:r>
                        <a:rPr lang="es-MX" sz="900" b="1" i="0" u="none" strike="noStrike" dirty="0">
                          <a:effectLst/>
                          <a:latin typeface="Arial"/>
                        </a:rPr>
                        <a:t>Programas educativos de TSU, PA y licenciatura:</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21912">
                <a:tc>
                  <a:txBody>
                    <a:bodyPr/>
                    <a:lstStyle/>
                    <a:p>
                      <a:pPr algn="l" fontAlgn="ctr"/>
                      <a:r>
                        <a:rPr lang="es-MX" sz="900" b="0" i="0" u="none" strike="noStrike">
                          <a:effectLst/>
                          <a:latin typeface="Arial"/>
                        </a:rPr>
                        <a:t>Número y % de PE con estudios de factibilidad para buscar su pertinencia.</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08">
                <a:tc>
                  <a:txBody>
                    <a:bodyPr/>
                    <a:lstStyle/>
                    <a:p>
                      <a:pPr algn="l" fontAlgn="ctr"/>
                      <a:r>
                        <a:rPr lang="es-MX" sz="900" b="0" i="0" u="none" strike="noStrike">
                          <a:effectLst/>
                          <a:latin typeface="Arial"/>
                        </a:rPr>
                        <a:t>Número y  % de PE con currículo flexible.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37">
                <a:tc>
                  <a:txBody>
                    <a:bodyPr/>
                    <a:lstStyle/>
                    <a:p>
                      <a:pPr algn="l" fontAlgn="ctr"/>
                      <a:r>
                        <a:rPr lang="es-MX" sz="900" b="0" i="0" u="none" strike="noStrike">
                          <a:effectLst/>
                          <a:latin typeface="Arial"/>
                        </a:rPr>
                        <a:t>Número y %  de PE que se actualizarán incorporando elementos de enfoques centrados en el estudiante o en el aprendizaje.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dirty="0">
                          <a:effectLst/>
                          <a:latin typeface="Arial"/>
                        </a:rPr>
                        <a:t>Número y % de PE que se actualizarán incorporando estudios de seguimiento de egresados y empleadores.</a:t>
                      </a:r>
                      <a:br>
                        <a:rPr lang="es-MX" sz="900" b="0" i="0" u="none" strike="noStrike" dirty="0">
                          <a:effectLst/>
                          <a:latin typeface="Arial"/>
                        </a:rPr>
                      </a:br>
                      <a:r>
                        <a:rPr lang="es-MX" sz="900" b="0" i="0" u="none" strike="noStrike" dirty="0">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que se actualizarán incorporando el servicio social en el plan de estudios.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que se actualizarán incorporando la práctica profesional en el plan de estudios.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08">
                <a:tc>
                  <a:txBody>
                    <a:bodyPr/>
                    <a:lstStyle/>
                    <a:p>
                      <a:pPr algn="l" fontAlgn="ctr"/>
                      <a:r>
                        <a:rPr lang="es-MX" sz="900" b="0" i="0" u="none" strike="noStrike">
                          <a:effectLst/>
                          <a:latin typeface="Arial"/>
                        </a:rPr>
                        <a:t>Número y % de PE basado en competencias.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442">
                <a:tc>
                  <a:txBody>
                    <a:bodyPr/>
                    <a:lstStyle/>
                    <a:p>
                      <a:pPr algn="l" fontAlgn="ctr"/>
                      <a:r>
                        <a:rPr lang="es-MX" sz="900" b="0" i="0" u="none" strike="noStrike">
                          <a:effectLst/>
                          <a:latin typeface="Arial"/>
                        </a:rPr>
                        <a:t>Número y %  de PE que alcanzarán el nivel 1 los CIEES. </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839">
                <a:tc>
                  <a:txBody>
                    <a:bodyPr/>
                    <a:lstStyle/>
                    <a:p>
                      <a:pPr algn="l" fontAlgn="ctr"/>
                      <a:r>
                        <a:rPr lang="es-MX" sz="900" b="0" i="0" u="none" strike="noStrike">
                          <a:effectLst/>
                          <a:latin typeface="Arial"/>
                        </a:rPr>
                        <a:t>PE que serán acreditados por organismos reconocidos por el COPAES.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 y TSU de calidad del total de la oferta educativa evaluable.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839">
                <a:tc>
                  <a:txBody>
                    <a:bodyPr/>
                    <a:lstStyle/>
                    <a:p>
                      <a:pPr algn="l" fontAlgn="ctr"/>
                      <a:r>
                        <a:rPr lang="es-MX" sz="900" b="0" i="0" u="none" strike="noStrike">
                          <a:effectLst/>
                          <a:latin typeface="Arial"/>
                        </a:rPr>
                        <a:t>Número y % de matrícula en PE atendida en PE de licenciatura y TSU de calidad del total asociada a los PE evaluables.</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licenciatura/campus con estándar 1 del IDAP del CENEVAL.</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licenciatura/campus con estándar 2 del IDAP del CENEVAL.</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513">
            <a:hlinkClick r:id="" action="ppaction://hlinkshowjump?jump=previousslide"/>
          </p:cNvPr>
          <p:cNvSpPr>
            <a:spLocks noChangeArrowheads="1"/>
          </p:cNvSpPr>
          <p:nvPr/>
        </p:nvSpPr>
        <p:spPr bwMode="auto">
          <a:xfrm flipH="1">
            <a:off x="8753475" y="192405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40966" name="AutoShape 1811">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6"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1694698504"/>
              </p:ext>
            </p:extLst>
          </p:nvPr>
        </p:nvGraphicFramePr>
        <p:xfrm>
          <a:off x="179512" y="1124744"/>
          <a:ext cx="8729537" cy="4663436"/>
        </p:xfrm>
        <a:graphic>
          <a:graphicData uri="http://schemas.openxmlformats.org/drawingml/2006/table">
            <a:tbl>
              <a:tblPr/>
              <a:tblGrid>
                <a:gridCol w="2857498"/>
                <a:gridCol w="454870"/>
                <a:gridCol w="432048"/>
                <a:gridCol w="288032"/>
                <a:gridCol w="360040"/>
                <a:gridCol w="360040"/>
                <a:gridCol w="288032"/>
                <a:gridCol w="360040"/>
                <a:gridCol w="360040"/>
                <a:gridCol w="360040"/>
                <a:gridCol w="432048"/>
                <a:gridCol w="360040"/>
                <a:gridCol w="462467"/>
                <a:gridCol w="1354302"/>
              </a:tblGrid>
              <a:tr h="418074">
                <a:tc rowSpan="2">
                  <a:txBody>
                    <a:bodyPr/>
                    <a:lstStyle/>
                    <a:p>
                      <a:pPr algn="ctr" fontAlgn="ctr"/>
                      <a:r>
                        <a:rPr lang="es-MX" sz="1000" b="1" i="0" u="none" strike="noStrike" dirty="0">
                          <a:effectLst/>
                          <a:latin typeface="Arial"/>
                        </a:rPr>
                        <a:t>Metas Compromiso de la DES de</a:t>
                      </a:r>
                      <a:br>
                        <a:rPr lang="es-MX" sz="1000" b="1" i="0" u="none" strike="noStrike" dirty="0">
                          <a:effectLst/>
                          <a:latin typeface="Arial"/>
                        </a:rPr>
                      </a:br>
                      <a:r>
                        <a:rPr lang="es-MX" sz="1000" b="1" i="0" u="none" strike="noStrike" dirty="0">
                          <a:effectLst/>
                          <a:latin typeface="Arial"/>
                        </a:rPr>
                        <a:t>competitividad académica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1000" b="1" i="0" u="none" strike="noStrike" dirty="0">
                          <a:effectLst/>
                          <a:latin typeface="Arial"/>
                        </a:rPr>
                        <a:t>Meta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1000" b="1" i="0" u="none" strike="noStrike" dirty="0">
                          <a:effectLst/>
                          <a:latin typeface="Arial"/>
                        </a:rPr>
                        <a:t>Valor alcanzado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1000" b="1" i="0" u="none" strike="noStrike" dirty="0">
                          <a:effectLst/>
                          <a:latin typeface="Arial"/>
                        </a:rPr>
                        <a:t>Meta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1000" b="1" i="0" u="none" strike="noStrike" dirty="0">
                          <a:effectLst/>
                          <a:latin typeface="Arial"/>
                        </a:rPr>
                        <a:t>Avance marzo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a:txBody>
                    <a:bodyPr/>
                    <a:lstStyle/>
                    <a:p>
                      <a:pPr algn="ctr" fontAlgn="ctr"/>
                      <a:r>
                        <a:rPr lang="es-MX" sz="1000" b="1" i="0" u="none" strike="noStrike" dirty="0">
                          <a:effectLst/>
                          <a:latin typeface="Arial"/>
                        </a:rPr>
                        <a:t>Explicar las causas de las diferencias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76725">
                <a:tc vMerge="1">
                  <a:txBody>
                    <a:bodyPr/>
                    <a:lstStyle/>
                    <a:p>
                      <a:endParaRPr lang="es-MX"/>
                    </a:p>
                  </a:txBody>
                  <a:tcPr/>
                </a:tc>
                <a:tc gridSpan="2">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2">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38479">
                <a:tc gridSpan="14">
                  <a:txBody>
                    <a:bodyPr/>
                    <a:lstStyle/>
                    <a:p>
                      <a:pPr algn="l" fontAlgn="ctr"/>
                      <a:r>
                        <a:rPr lang="es-MX" sz="900" b="1" i="0" u="none" strike="noStrike">
                          <a:effectLst/>
                          <a:latin typeface="Arial"/>
                        </a:rPr>
                        <a:t>Programas educativos de Posgrado: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0581">
                <a:tc>
                  <a:txBody>
                    <a:bodyPr/>
                    <a:lstStyle/>
                    <a:p>
                      <a:pPr algn="l" fontAlgn="t"/>
                      <a:r>
                        <a:rPr lang="es-MX" sz="900" b="0" i="0" u="none" strike="noStrike">
                          <a:effectLst/>
                          <a:latin typeface="Arial"/>
                        </a:rPr>
                        <a:t>PE que se actualizarán </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a:effectLst/>
                          <a:latin typeface="Arial"/>
                        </a:rPr>
                        <a:t>PE que evaluarán los CIEES. Especificar el nombre de los PE</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dirty="0">
                          <a:effectLst/>
                          <a:latin typeface="Arial"/>
                        </a:rPr>
                        <a:t>PE reconocidos por el Programa Nacional de Posgrado de Calidad (PNPC) </a:t>
                      </a:r>
                      <a:endParaRPr lang="es-MX" sz="900" b="0" i="0" u="none" strike="noStrike" dirty="0" smtClean="0">
                        <a:effectLst/>
                        <a:latin typeface="Arial"/>
                      </a:endParaRPr>
                    </a:p>
                    <a:p>
                      <a:pPr algn="l" fontAlgn="t"/>
                      <a:r>
                        <a:rPr lang="es-MX" sz="900" b="0" i="1" u="none" strike="noStrike" dirty="0" smtClean="0">
                          <a:effectLst/>
                          <a:latin typeface="Arial"/>
                        </a:rPr>
                        <a:t>(</a:t>
                      </a: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770">
                <a:tc>
                  <a:txBody>
                    <a:bodyPr/>
                    <a:lstStyle/>
                    <a:p>
                      <a:pPr algn="l" fontAlgn="t"/>
                      <a:r>
                        <a:rPr lang="es-MX" sz="900" b="0" i="0" u="none" strike="noStrike" dirty="0">
                          <a:effectLst/>
                          <a:latin typeface="Arial"/>
                        </a:rPr>
                        <a:t>PE que ingresarán al Programa de Fomento a la Calidad (PFC)</a:t>
                      </a:r>
                      <a:br>
                        <a:rPr lang="es-MX" sz="900" b="0" i="0" u="none" strike="noStrike" dirty="0">
                          <a:effectLst/>
                          <a:latin typeface="Arial"/>
                        </a:rPr>
                      </a:b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dirty="0">
                          <a:effectLst/>
                          <a:latin typeface="Arial"/>
                        </a:rPr>
                        <a:t>PE que ingresarán al Padrón Nacional de Posgrado (PNP)</a:t>
                      </a:r>
                      <a:br>
                        <a:rPr lang="es-MX" sz="900" b="0" i="0" u="none" strike="noStrike" dirty="0">
                          <a:effectLst/>
                          <a:latin typeface="Arial"/>
                        </a:rPr>
                      </a:b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11">
                <a:tc>
                  <a:txBody>
                    <a:bodyPr/>
                    <a:lstStyle/>
                    <a:p>
                      <a:pPr algn="l" fontAlgn="t"/>
                      <a:r>
                        <a:rPr lang="es-MX" sz="900" b="0" i="0" u="none" strike="noStrike" dirty="0">
                          <a:effectLst/>
                          <a:latin typeface="Arial"/>
                        </a:rPr>
                        <a:t>Número y porcentaje de matrícula atendida en PE de posgrado </a:t>
                      </a:r>
                      <a:r>
                        <a:rPr lang="es-MX" sz="900" b="0" i="0" u="none" strike="noStrike" dirty="0" smtClean="0">
                          <a:effectLst/>
                          <a:latin typeface="Arial"/>
                        </a:rPr>
                        <a:t>de </a:t>
                      </a:r>
                      <a:r>
                        <a:rPr lang="es-MX" sz="900" b="0" i="0" u="none" strike="noStrike" dirty="0">
                          <a:effectLst/>
                          <a:latin typeface="Arial"/>
                        </a:rPr>
                        <a:t>calidad. </a:t>
                      </a:r>
                      <a:endParaRPr lang="es-MX" sz="900" b="0" i="0" u="none" strike="noStrike" dirty="0" smtClean="0">
                        <a:effectLst/>
                        <a:latin typeface="Arial"/>
                      </a:endParaRPr>
                    </a:p>
                    <a:p>
                      <a:pPr algn="l" fontAlgn="t"/>
                      <a:r>
                        <a:rPr lang="es-MX" sz="900" b="0" i="1" u="none" strike="noStrike" dirty="0" smtClean="0">
                          <a:effectLst/>
                          <a:latin typeface="Arial"/>
                        </a:rPr>
                        <a:t>(</a:t>
                      </a: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203">
                <a:tc>
                  <a:txBody>
                    <a:bodyPr/>
                    <a:lstStyle/>
                    <a:p>
                      <a:pPr algn="l" fontAlgn="ctr"/>
                      <a:r>
                        <a:rPr lang="es-MX" sz="900" b="1" i="0" u="none" strike="noStrike" dirty="0">
                          <a:effectLst/>
                          <a:latin typeface="Arial"/>
                        </a:rPr>
                        <a:t>Eficiencia terminal</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31885">
                <a:tc>
                  <a:txBody>
                    <a:bodyPr/>
                    <a:lstStyle/>
                    <a:p>
                      <a:pPr algn="l" fontAlgn="t"/>
                      <a:r>
                        <a:rPr lang="es-MX" sz="900" b="0" i="0" u="none" strike="noStrike" dirty="0">
                          <a:effectLst/>
                          <a:latin typeface="Arial"/>
                        </a:rPr>
                        <a:t>Tasa de egreso por cohorte para PE de TSU y PA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dirty="0">
                          <a:effectLst/>
                          <a:latin typeface="Arial"/>
                        </a:rPr>
                        <a:t>Tasa de titulación por cohorte para PE de TSU y PA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dirty="0">
                          <a:effectLst/>
                          <a:latin typeface="Arial"/>
                        </a:rPr>
                        <a:t>Tasa de egreso por cohorte para PE de licenciatura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dirty="0">
                          <a:effectLst/>
                          <a:latin typeface="Arial"/>
                        </a:rPr>
                        <a:t>Tasa de titulación por cohorte para PE de licenciatura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dirty="0">
                          <a:effectLst/>
                          <a:latin typeface="Arial"/>
                        </a:rPr>
                        <a:t>Tasa de graduación para PE de posgrado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203">
                <a:tc gridSpan="14">
                  <a:txBody>
                    <a:bodyPr/>
                    <a:lstStyle/>
                    <a:p>
                      <a:pPr algn="l" fontAlgn="ctr"/>
                      <a:r>
                        <a:rPr lang="es-MX" sz="900" b="1" i="0" u="none" strike="noStrike" dirty="0">
                          <a:effectLst/>
                          <a:latin typeface="Arial"/>
                        </a:rPr>
                        <a:t>Otras Metas Compromiso definidas por la DES: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9813">
                <a:tc>
                  <a:txBody>
                    <a:bodyPr/>
                    <a:lstStyle/>
                    <a:p>
                      <a:pPr algn="l" fontAlgn="ctr"/>
                      <a:r>
                        <a:rPr lang="es-MX" sz="900" b="1" i="0" u="none" strike="noStrike" dirty="0">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err="1">
                          <a:effectLst/>
                          <a:latin typeface="Arial"/>
                        </a:rPr>
                        <a:t>Num</a:t>
                      </a: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25290">
                <a:tc>
                  <a:txBody>
                    <a:bodyPr/>
                    <a:lstStyle/>
                    <a:p>
                      <a:pPr algn="l" fontAlgn="t"/>
                      <a:r>
                        <a:rPr lang="es-MX" sz="900" b="0" i="0" u="none" strike="noStrike">
                          <a:effectLst/>
                          <a:latin typeface="Arial"/>
                        </a:rPr>
                        <a:t>Meta 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a:effectLst/>
                          <a:latin typeface="Arial"/>
                        </a:rPr>
                        <a:t>Meta B</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nSpc>
                <a:spcPct val="95000"/>
              </a:lnSpc>
            </a:pPr>
            <a:r>
              <a:rPr lang="es-MX" sz="1300" b="1" dirty="0" smtClean="0"/>
              <a:t>Análisis </a:t>
            </a:r>
            <a:r>
              <a:rPr lang="es-MX" sz="1300" b="1" dirty="0"/>
              <a:t>del cumplimiento de las metas </a:t>
            </a:r>
            <a:r>
              <a:rPr lang="es-MX" sz="1300" b="1" dirty="0" smtClean="0"/>
              <a:t>compromiso académicas</a:t>
            </a:r>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r>
              <a:rPr lang="es-MX" sz="1300" dirty="0"/>
              <a:t>En este ejercicio de análisis es recomendable considerar la totalidad de las Metas Compromiso que fueron planteados en el apartado de planeación de la </a:t>
            </a:r>
            <a:r>
              <a:rPr lang="es-MX" sz="1300" dirty="0" smtClean="0"/>
              <a:t>DES </a:t>
            </a:r>
            <a:r>
              <a:rPr lang="es-MX" sz="1300" dirty="0"/>
              <a:t>del PIFI 2012-2013, con el propósito de que la actualización de la autoevaluación del PIFI 2014-2015 se elabore de manera integral.</a:t>
            </a:r>
          </a:p>
          <a:p>
            <a:pPr>
              <a:lnSpc>
                <a:spcPct val="95000"/>
              </a:lnSpc>
            </a:pPr>
            <a:endParaRPr lang="es-MX" sz="1300" dirty="0" smtClean="0"/>
          </a:p>
        </p:txBody>
      </p:sp>
      <p:sp>
        <p:nvSpPr>
          <p:cNvPr id="12" name="11 Rectángulo">
            <a:hlinkClick r:id="rId3" action="ppaction://hlinksldjump"/>
          </p:cNvPr>
          <p:cNvSpPr/>
          <p:nvPr/>
        </p:nvSpPr>
        <p:spPr bwMode="auto">
          <a:xfrm flipH="1">
            <a:off x="-3856" y="0"/>
            <a:ext cx="9147856" cy="6858024"/>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2"/>
          <p:cNvSpPr>
            <a:spLocks noChangeArrowheads="1"/>
          </p:cNvSpPr>
          <p:nvPr/>
        </p:nvSpPr>
        <p:spPr bwMode="auto">
          <a:xfrm>
            <a:off x="0" y="1857364"/>
            <a:ext cx="9144000" cy="5000636"/>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4392" name="Rectangle 131"/>
          <p:cNvSpPr>
            <a:spLocks noChangeArrowheads="1"/>
          </p:cNvSpPr>
          <p:nvPr/>
        </p:nvSpPr>
        <p:spPr bwMode="auto">
          <a:xfrm>
            <a:off x="0" y="1857388"/>
            <a:ext cx="9144000" cy="5000636"/>
          </a:xfrm>
          <a:prstGeom prst="rect">
            <a:avLst/>
          </a:prstGeom>
          <a:solidFill>
            <a:schemeClr val="bg1">
              <a:alpha val="10196"/>
            </a:schemeClr>
          </a:solidFill>
          <a:ln w="3175" algn="ctr">
            <a:solidFill>
              <a:srgbClr val="B2B2B2"/>
            </a:solidFill>
            <a:miter lim="800000"/>
            <a:headEnd/>
            <a:tailEnd/>
          </a:ln>
        </p:spPr>
        <p:txBody>
          <a:bodyPr lIns="72000" tIns="10800" bIns="0" anchor="t" anchorCtr="0"/>
          <a:lstStyle/>
          <a:p>
            <a:pPr algn="just"/>
            <a:endParaRPr lang="es-MX" sz="500" b="1" dirty="0" smtClean="0"/>
          </a:p>
          <a:p>
            <a:pPr algn="just"/>
            <a:r>
              <a:rPr lang="es-MX" sz="1300" b="1" dirty="0" smtClean="0"/>
              <a:t>Síntesis de la autoevaluación académica de la DES</a:t>
            </a:r>
          </a:p>
          <a:p>
            <a:pPr algn="just"/>
            <a:endParaRPr lang="es-MX" sz="800" b="1" dirty="0" smtClean="0"/>
          </a:p>
          <a:p>
            <a:pPr algn="just"/>
            <a:r>
              <a:rPr lang="es-ES" sz="1300" dirty="0" smtClean="0"/>
              <a:t>Una vez formuladas en la autoevaluación, es fundamental identificar y priorizar las principales fortalezas y problemas con el propósito de sustentar la actualización de la planeación (revisión y actualización de objetivos, políticas, estrategias y proyectos) que dé lugar al </a:t>
            </a:r>
            <a:r>
              <a:rPr lang="es-ES" sz="1300" dirty="0" err="1" smtClean="0"/>
              <a:t>ProDES</a:t>
            </a:r>
            <a:r>
              <a:rPr lang="es-ES" sz="1300" dirty="0" smtClean="0"/>
              <a:t> 2014-2015. </a:t>
            </a:r>
            <a:endParaRPr lang="es-ES" sz="1300" dirty="0"/>
          </a:p>
        </p:txBody>
      </p:sp>
      <p:sp>
        <p:nvSpPr>
          <p:cNvPr id="54391" name="Text Box 129"/>
          <p:cNvSpPr txBox="1">
            <a:spLocks noChangeArrowheads="1"/>
          </p:cNvSpPr>
          <p:nvPr/>
        </p:nvSpPr>
        <p:spPr bwMode="auto">
          <a:xfrm>
            <a:off x="-3854" y="6330036"/>
            <a:ext cx="9147854" cy="475600"/>
          </a:xfrm>
          <a:prstGeom prst="rect">
            <a:avLst/>
          </a:prstGeom>
          <a:noFill/>
          <a:ln w="3175" algn="ctr">
            <a:noFill/>
            <a:miter lim="800000"/>
            <a:headEnd/>
            <a:tailEnd/>
          </a:ln>
        </p:spPr>
        <p:txBody>
          <a:bodyPr wrap="square" tIns="90000">
            <a:spAutoFit/>
          </a:bodyPr>
          <a:lstStyle/>
          <a:p>
            <a:pPr algn="ctr">
              <a:tabLst>
                <a:tab pos="180975" algn="l"/>
                <a:tab pos="447675" algn="l"/>
              </a:tabLst>
            </a:pPr>
            <a:r>
              <a:rPr lang="es-MX" sz="1100" dirty="0"/>
              <a:t>No es un formato para llenarlo necesariamente en todas sus celdas. </a:t>
            </a:r>
            <a:endParaRPr lang="es-MX" sz="1100" dirty="0" smtClean="0"/>
          </a:p>
          <a:p>
            <a:pPr algn="ctr">
              <a:tabLst>
                <a:tab pos="180975" algn="l"/>
                <a:tab pos="447675" algn="l"/>
              </a:tabLst>
            </a:pPr>
            <a:r>
              <a:rPr lang="es-MX" sz="1100" dirty="0" smtClean="0"/>
              <a:t>Permite </a:t>
            </a:r>
            <a:r>
              <a:rPr lang="es-MX" sz="1100" dirty="0"/>
              <a:t>identificar el origen de fortalezas y problemas, así como señalar su importancia o prioridad.</a:t>
            </a:r>
            <a:endParaRPr lang="es-ES" sz="1100" dirty="0"/>
          </a:p>
        </p:txBody>
      </p:sp>
      <p:grpSp>
        <p:nvGrpSpPr>
          <p:cNvPr id="2" name="Group 283"/>
          <p:cNvGrpSpPr>
            <a:grpSpLocks/>
          </p:cNvGrpSpPr>
          <p:nvPr/>
        </p:nvGrpSpPr>
        <p:grpSpPr bwMode="auto">
          <a:xfrm>
            <a:off x="4429124" y="1406512"/>
            <a:ext cx="1944000" cy="42862"/>
            <a:chOff x="2213" y="577"/>
            <a:chExt cx="708" cy="44"/>
          </a:xfrm>
        </p:grpSpPr>
        <p:pic>
          <p:nvPicPr>
            <p:cNvPr id="8" name="Picture 284" descr="jnchainslw"/>
            <p:cNvPicPr preferRelativeResize="0">
              <a:picLocks noChangeArrowheads="1" noCrop="1"/>
            </p:cNvPicPr>
            <p:nvPr/>
          </p:nvPicPr>
          <p:blipFill>
            <a:blip r:embed="rId3" cstate="print"/>
            <a:srcRect/>
            <a:stretch>
              <a:fillRect/>
            </a:stretch>
          </p:blipFill>
          <p:spPr bwMode="auto">
            <a:xfrm>
              <a:off x="2213" y="577"/>
              <a:ext cx="354" cy="44"/>
            </a:xfrm>
            <a:prstGeom prst="rect">
              <a:avLst/>
            </a:prstGeom>
            <a:noFill/>
            <a:ln w="9525">
              <a:noFill/>
              <a:miter lim="800000"/>
              <a:headEnd/>
              <a:tailEnd/>
            </a:ln>
          </p:spPr>
        </p:pic>
        <p:pic>
          <p:nvPicPr>
            <p:cNvPr id="10" name="Picture 285" descr="jnchainslw"/>
            <p:cNvPicPr preferRelativeResize="0">
              <a:picLocks noChangeArrowheads="1" noCrop="1"/>
            </p:cNvPicPr>
            <p:nvPr/>
          </p:nvPicPr>
          <p:blipFill>
            <a:blip r:embed="rId3" cstate="print"/>
            <a:srcRect/>
            <a:stretch>
              <a:fillRect/>
            </a:stretch>
          </p:blipFill>
          <p:spPr bwMode="auto">
            <a:xfrm>
              <a:off x="2567" y="577"/>
              <a:ext cx="354" cy="44"/>
            </a:xfrm>
            <a:prstGeom prst="rect">
              <a:avLst/>
            </a:prstGeom>
            <a:noFill/>
            <a:ln w="9525">
              <a:noFill/>
              <a:miter lim="800000"/>
              <a:headEnd/>
              <a:tailEnd/>
            </a:ln>
          </p:spPr>
        </p:pic>
      </p:grpSp>
      <p:grpSp>
        <p:nvGrpSpPr>
          <p:cNvPr id="3" name="Group 11"/>
          <p:cNvGrpSpPr>
            <a:grpSpLocks/>
          </p:cNvGrpSpPr>
          <p:nvPr/>
        </p:nvGrpSpPr>
        <p:grpSpPr bwMode="auto">
          <a:xfrm>
            <a:off x="4422775" y="1214422"/>
            <a:ext cx="3213100" cy="319090"/>
            <a:chOff x="24" y="489"/>
            <a:chExt cx="723" cy="292"/>
          </a:xfrm>
        </p:grpSpPr>
        <p:sp>
          <p:nvSpPr>
            <p:cNvPr id="1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aphicFrame>
        <p:nvGraphicFramePr>
          <p:cNvPr id="4" name="3 Tabla"/>
          <p:cNvGraphicFramePr>
            <a:graphicFrameLocks noGrp="1"/>
          </p:cNvGraphicFramePr>
          <p:nvPr>
            <p:extLst>
              <p:ext uri="{D42A27DB-BD31-4B8C-83A1-F6EECF244321}">
                <p14:modId xmlns:p14="http://schemas.microsoft.com/office/powerpoint/2010/main" val="2204926493"/>
              </p:ext>
            </p:extLst>
          </p:nvPr>
        </p:nvGraphicFramePr>
        <p:xfrm>
          <a:off x="179512" y="2996952"/>
          <a:ext cx="8784976" cy="1273492"/>
        </p:xfrm>
        <a:graphic>
          <a:graphicData uri="http://schemas.openxmlformats.org/drawingml/2006/table">
            <a:tbl>
              <a:tblPr/>
              <a:tblGrid>
                <a:gridCol w="589291"/>
                <a:gridCol w="568137"/>
                <a:gridCol w="568137"/>
                <a:gridCol w="543962"/>
                <a:gridCol w="616490"/>
                <a:gridCol w="519785"/>
                <a:gridCol w="592313"/>
                <a:gridCol w="1208803"/>
                <a:gridCol w="1039571"/>
                <a:gridCol w="556050"/>
                <a:gridCol w="725282"/>
                <a:gridCol w="725282"/>
                <a:gridCol w="531873"/>
              </a:tblGrid>
              <a:tr h="127349">
                <a:tc gridSpan="13">
                  <a:txBody>
                    <a:bodyPr/>
                    <a:lstStyle/>
                    <a:p>
                      <a:pPr algn="ctr" fontAlgn="b"/>
                      <a:r>
                        <a:rPr lang="es-MX" sz="700" b="1" i="0" u="none" strike="noStrike" dirty="0">
                          <a:solidFill>
                            <a:srgbClr val="000000"/>
                          </a:solidFill>
                          <a:effectLst/>
                          <a:latin typeface="Arial"/>
                        </a:rPr>
                        <a:t>Principales fortalezas en orden de importancia</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9398">
                <a:tc>
                  <a:txBody>
                    <a:bodyPr/>
                    <a:lstStyle/>
                    <a:p>
                      <a:pPr algn="ctr" fontAlgn="ctr"/>
                      <a:r>
                        <a:rPr lang="es-MX" sz="700" b="1" i="0" u="none" strike="noStrike">
                          <a:solidFill>
                            <a:srgbClr val="000000"/>
                          </a:solidFill>
                          <a:effectLst/>
                          <a:latin typeface="Arial"/>
                        </a:rPr>
                        <a:t>Importancia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Pertinencia de PE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 de Posgrado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Innovación Educativa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Cooperación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Educación ambiental</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Vinculación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Atención recomendaciones CIEES-COPAES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Exámenes generales de egreso de licenciatura (IDAP)</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Capacidad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Competitividad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Formación integral del estudiante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Otras 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7349">
                <a:tc>
                  <a:txBody>
                    <a:bodyPr/>
                    <a:lstStyle/>
                    <a:p>
                      <a:pPr algn="ctr" fontAlgn="ctr"/>
                      <a:r>
                        <a:rPr lang="es-MX" sz="700" b="0" i="0" u="none" strike="noStrike">
                          <a:solidFill>
                            <a:srgbClr val="000000"/>
                          </a:solidFill>
                          <a:effectLst/>
                          <a:latin typeface="Arial"/>
                        </a:rPr>
                        <a:t>1</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2</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607312706"/>
              </p:ext>
            </p:extLst>
          </p:nvPr>
        </p:nvGraphicFramePr>
        <p:xfrm>
          <a:off x="179512" y="4437112"/>
          <a:ext cx="8784976" cy="1273492"/>
        </p:xfrm>
        <a:graphic>
          <a:graphicData uri="http://schemas.openxmlformats.org/drawingml/2006/table">
            <a:tbl>
              <a:tblPr/>
              <a:tblGrid>
                <a:gridCol w="589291"/>
                <a:gridCol w="568137"/>
                <a:gridCol w="568137"/>
                <a:gridCol w="543962"/>
                <a:gridCol w="616490"/>
                <a:gridCol w="519785"/>
                <a:gridCol w="592313"/>
                <a:gridCol w="1208803"/>
                <a:gridCol w="1039571"/>
                <a:gridCol w="556050"/>
                <a:gridCol w="725282"/>
                <a:gridCol w="725282"/>
                <a:gridCol w="531873"/>
              </a:tblGrid>
              <a:tr h="127349">
                <a:tc gridSpan="13">
                  <a:txBody>
                    <a:bodyPr/>
                    <a:lstStyle/>
                    <a:p>
                      <a:pPr algn="ctr" fontAlgn="b"/>
                      <a:r>
                        <a:rPr lang="es-MX" sz="700" b="1" i="0" u="none" strike="noStrike" dirty="0">
                          <a:solidFill>
                            <a:srgbClr val="000000"/>
                          </a:solidFill>
                          <a:effectLst/>
                          <a:latin typeface="Arial"/>
                        </a:rPr>
                        <a:t>Principales problemas en orden de importancia</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9398">
                <a:tc>
                  <a:txBody>
                    <a:bodyPr/>
                    <a:lstStyle/>
                    <a:p>
                      <a:pPr algn="ctr" fontAlgn="ctr"/>
                      <a:r>
                        <a:rPr lang="es-MX" sz="700" b="1" i="0" u="none" strike="noStrike">
                          <a:solidFill>
                            <a:srgbClr val="000000"/>
                          </a:solidFill>
                          <a:effectLst/>
                          <a:latin typeface="Arial"/>
                        </a:rPr>
                        <a:t>Importancia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Pertinencia de PE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 de Posgrado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Innovación Educativa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Cooperación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Educación ambiental</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Vinculación con el entorno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Atención recomendaciones CIEES-COPAES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Exámenes generales de egreso de licenciatura (IDAP)</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Capacidad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Competitividad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Formación integral del estudiante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Otros problemas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7349">
                <a:tc>
                  <a:txBody>
                    <a:bodyPr/>
                    <a:lstStyle/>
                    <a:p>
                      <a:pPr algn="ctr" fontAlgn="ctr"/>
                      <a:r>
                        <a:rPr lang="es-MX" sz="700" b="0" i="0" u="none" strike="noStrike">
                          <a:solidFill>
                            <a:srgbClr val="000000"/>
                          </a:solidFill>
                          <a:effectLst/>
                          <a:latin typeface="Arial"/>
                        </a:rPr>
                        <a:t>1</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2</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8"/>
          <p:cNvGrpSpPr>
            <a:grpSpLocks/>
          </p:cNvGrpSpPr>
          <p:nvPr/>
        </p:nvGrpSpPr>
        <p:grpSpPr bwMode="auto">
          <a:xfrm>
            <a:off x="4456113" y="1636713"/>
            <a:ext cx="2020887" cy="44450"/>
            <a:chOff x="1000" y="1028"/>
            <a:chExt cx="1273" cy="28"/>
          </a:xfrm>
        </p:grpSpPr>
        <p:pic>
          <p:nvPicPr>
            <p:cNvPr id="102409" name="Picture 399" descr="jnchainslw"/>
            <p:cNvPicPr preferRelativeResize="0">
              <a:picLocks noChangeArrowheads="1" noCrop="1"/>
            </p:cNvPicPr>
            <p:nvPr/>
          </p:nvPicPr>
          <p:blipFill>
            <a:blip r:embed="rId3" cstate="print"/>
            <a:srcRect/>
            <a:stretch>
              <a:fillRect/>
            </a:stretch>
          </p:blipFill>
          <p:spPr bwMode="auto">
            <a:xfrm>
              <a:off x="1000" y="1028"/>
              <a:ext cx="354" cy="27"/>
            </a:xfrm>
            <a:prstGeom prst="rect">
              <a:avLst/>
            </a:prstGeom>
            <a:noFill/>
            <a:ln w="9525">
              <a:noFill/>
              <a:miter lim="800000"/>
              <a:headEnd/>
              <a:tailEnd/>
            </a:ln>
          </p:spPr>
        </p:pic>
        <p:pic>
          <p:nvPicPr>
            <p:cNvPr id="102410" name="Picture 400" descr="jnchainslw"/>
            <p:cNvPicPr preferRelativeResize="0">
              <a:picLocks noChangeArrowheads="1" noCrop="1"/>
            </p:cNvPicPr>
            <p:nvPr/>
          </p:nvPicPr>
          <p:blipFill>
            <a:blip r:embed="rId3" cstate="print"/>
            <a:srcRect/>
            <a:stretch>
              <a:fillRect/>
            </a:stretch>
          </p:blipFill>
          <p:spPr bwMode="auto">
            <a:xfrm>
              <a:off x="1283" y="1028"/>
              <a:ext cx="354" cy="27"/>
            </a:xfrm>
            <a:prstGeom prst="rect">
              <a:avLst/>
            </a:prstGeom>
            <a:noFill/>
            <a:ln w="9525">
              <a:noFill/>
              <a:miter lim="800000"/>
              <a:headEnd/>
              <a:tailEnd/>
            </a:ln>
          </p:spPr>
        </p:pic>
        <p:pic>
          <p:nvPicPr>
            <p:cNvPr id="102411" name="Picture 401" descr="jnchainslw"/>
            <p:cNvPicPr preferRelativeResize="0">
              <a:picLocks noChangeArrowheads="1" noCrop="1"/>
            </p:cNvPicPr>
            <p:nvPr/>
          </p:nvPicPr>
          <p:blipFill>
            <a:blip r:embed="rId3" cstate="print"/>
            <a:srcRect/>
            <a:stretch>
              <a:fillRect/>
            </a:stretch>
          </p:blipFill>
          <p:spPr bwMode="auto">
            <a:xfrm>
              <a:off x="1566" y="1029"/>
              <a:ext cx="354" cy="27"/>
            </a:xfrm>
            <a:prstGeom prst="rect">
              <a:avLst/>
            </a:prstGeom>
            <a:noFill/>
            <a:ln w="9525">
              <a:noFill/>
              <a:miter lim="800000"/>
              <a:headEnd/>
              <a:tailEnd/>
            </a:ln>
          </p:spPr>
        </p:pic>
        <p:pic>
          <p:nvPicPr>
            <p:cNvPr id="102412" name="Picture 402" descr="jnchainslw"/>
            <p:cNvPicPr preferRelativeResize="0">
              <a:picLocks noChangeArrowheads="1" noCrop="1"/>
            </p:cNvPicPr>
            <p:nvPr/>
          </p:nvPicPr>
          <p:blipFill>
            <a:blip r:embed="rId3" cstate="print"/>
            <a:srcRect/>
            <a:stretch>
              <a:fillRect/>
            </a:stretch>
          </p:blipFill>
          <p:spPr bwMode="auto">
            <a:xfrm>
              <a:off x="1919" y="1029"/>
              <a:ext cx="354" cy="27"/>
            </a:xfrm>
            <a:prstGeom prst="rect">
              <a:avLst/>
            </a:prstGeom>
            <a:noFill/>
            <a:ln w="9525">
              <a:noFill/>
              <a:miter lim="800000"/>
              <a:headEnd/>
              <a:tailEnd/>
            </a:ln>
          </p:spPr>
        </p:pic>
      </p:grpSp>
      <p:grpSp>
        <p:nvGrpSpPr>
          <p:cNvPr id="3" name="Group 14"/>
          <p:cNvGrpSpPr>
            <a:grpSpLocks/>
          </p:cNvGrpSpPr>
          <p:nvPr/>
        </p:nvGrpSpPr>
        <p:grpSpPr bwMode="auto">
          <a:xfrm>
            <a:off x="4422775" y="1504950"/>
            <a:ext cx="3213100" cy="352425"/>
            <a:chOff x="24" y="489"/>
            <a:chExt cx="723" cy="292"/>
          </a:xfrm>
        </p:grpSpPr>
        <p:sp>
          <p:nvSpPr>
            <p:cNvPr id="102406"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02407"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02408"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7" name="Rectangle 2"/>
          <p:cNvSpPr>
            <a:spLocks noChangeArrowheads="1"/>
          </p:cNvSpPr>
          <p:nvPr/>
        </p:nvSpPr>
        <p:spPr bwMode="auto">
          <a:xfrm>
            <a:off x="0" y="1885451"/>
            <a:ext cx="9144000" cy="4963023"/>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spcBef>
                <a:spcPts val="0"/>
              </a:spcBef>
              <a:spcAft>
                <a:spcPts val="0"/>
              </a:spcAft>
              <a:tabLst>
                <a:tab pos="180975" algn="l"/>
                <a:tab pos="447675" algn="l"/>
              </a:tabLst>
            </a:pPr>
            <a:endParaRPr lang="es-MX" sz="500" b="1" dirty="0" smtClean="0"/>
          </a:p>
          <a:p>
            <a:pPr algn="just">
              <a:spcBef>
                <a:spcPts val="0"/>
              </a:spcBef>
              <a:spcAft>
                <a:spcPts val="0"/>
              </a:spcAft>
              <a:tabLst>
                <a:tab pos="180975" algn="l"/>
                <a:tab pos="447675" algn="l"/>
              </a:tabLst>
            </a:pPr>
            <a:r>
              <a:rPr lang="es-MX" sz="1300" b="1" dirty="0" smtClean="0"/>
              <a:t>Actualización </a:t>
            </a:r>
            <a:r>
              <a:rPr lang="es-MX" sz="1300" b="1" dirty="0"/>
              <a:t>de la </a:t>
            </a:r>
            <a:r>
              <a:rPr lang="es-MX" sz="1300" b="1" dirty="0" smtClean="0"/>
              <a:t>planeación de la DES</a:t>
            </a:r>
          </a:p>
          <a:p>
            <a:pPr algn="just">
              <a:spcBef>
                <a:spcPts val="0"/>
              </a:spcBef>
              <a:spcAft>
                <a:spcPts val="0"/>
              </a:spcAft>
              <a:tabLst>
                <a:tab pos="180975" algn="l"/>
                <a:tab pos="447675" algn="l"/>
              </a:tabLst>
            </a:pPr>
            <a:endParaRPr lang="es-MX" sz="800" b="1" dirty="0"/>
          </a:p>
          <a:p>
            <a:pPr algn="just">
              <a:spcBef>
                <a:spcPts val="0"/>
              </a:spcBef>
              <a:spcAft>
                <a:spcPts val="0"/>
              </a:spcAft>
              <a:tabLst>
                <a:tab pos="180975" algn="l"/>
                <a:tab pos="447675" algn="l"/>
              </a:tabLst>
            </a:pPr>
            <a:r>
              <a:rPr lang="es-ES" sz="1300" dirty="0"/>
              <a:t>Se recomienda que una vez realizada </a:t>
            </a:r>
            <a:r>
              <a:rPr lang="es-ES" sz="1300" dirty="0" smtClean="0"/>
              <a:t>la </a:t>
            </a:r>
            <a:r>
              <a:rPr lang="es-ES" sz="1300" dirty="0"/>
              <a:t>fase de autoevaluación y tomando en consideración la misión y visión de la </a:t>
            </a:r>
            <a:r>
              <a:rPr lang="es-ES" sz="1300" dirty="0" smtClean="0"/>
              <a:t>DES </a:t>
            </a:r>
            <a:r>
              <a:rPr lang="es-ES" sz="1300" dirty="0"/>
              <a:t>en el marco del PIFI, se diseñen, fortalezcan o actualicen, en su caso, políticas, </a:t>
            </a:r>
            <a:r>
              <a:rPr lang="es-ES" sz="1300" dirty="0" smtClean="0"/>
              <a:t>objetivos, estrategias y acciones </a:t>
            </a:r>
            <a:r>
              <a:rPr lang="es-ES" sz="1300" u="sng" dirty="0"/>
              <a:t>debidamente </a:t>
            </a:r>
            <a:r>
              <a:rPr lang="es-ES" sz="1300" u="sng" dirty="0" smtClean="0"/>
              <a:t>articuladas*</a:t>
            </a:r>
            <a:r>
              <a:rPr lang="es-ES" sz="1300" dirty="0" smtClean="0"/>
              <a:t> para </a:t>
            </a:r>
            <a:r>
              <a:rPr lang="es-MX" sz="1300" dirty="0"/>
              <a:t>cada uno los puntos de énfasis que se analizaron en la autoevaluación que permita la mejora continua e integral de la calidad </a:t>
            </a:r>
            <a:r>
              <a:rPr lang="es-MX" sz="1300" dirty="0" smtClean="0"/>
              <a:t>académica </a:t>
            </a:r>
            <a:r>
              <a:rPr lang="es-ES" sz="1300" dirty="0" smtClean="0"/>
              <a:t>para </a:t>
            </a:r>
            <a:r>
              <a:rPr lang="es-ES" sz="1300" dirty="0"/>
              <a:t>lograr las </a:t>
            </a:r>
            <a:r>
              <a:rPr lang="es-ES" sz="1300" u="sng" dirty="0" smtClean="0">
                <a:hlinkClick r:id="rId4" action="ppaction://hlinksldjump"/>
              </a:rPr>
              <a:t>Metas Compromiso</a:t>
            </a:r>
            <a:r>
              <a:rPr lang="es-ES" sz="1300" dirty="0" smtClean="0"/>
              <a:t> del ProDES. </a:t>
            </a:r>
          </a:p>
          <a:p>
            <a:pPr algn="just">
              <a:spcBef>
                <a:spcPts val="0"/>
              </a:spcBef>
              <a:spcAft>
                <a:spcPts val="0"/>
              </a:spcAft>
              <a:tabLst>
                <a:tab pos="180975" algn="l"/>
                <a:tab pos="447675" algn="l"/>
              </a:tabLst>
            </a:pPr>
            <a:endParaRPr lang="es-ES" sz="800" b="1" dirty="0" smtClean="0"/>
          </a:p>
          <a:p>
            <a:pPr algn="just">
              <a:spcBef>
                <a:spcPts val="0"/>
              </a:spcBef>
              <a:tabLst>
                <a:tab pos="180975" algn="l"/>
                <a:tab pos="622300" algn="l"/>
              </a:tabLst>
            </a:pPr>
            <a:r>
              <a:rPr lang="es-MX" sz="1300" b="1" dirty="0"/>
              <a:t>Considerando la misión y visión </a:t>
            </a:r>
            <a:r>
              <a:rPr lang="es-MX" sz="1300" b="1" dirty="0" smtClean="0"/>
              <a:t>de la DES</a:t>
            </a:r>
            <a:endParaRPr lang="es-MX" sz="1300" b="1" dirty="0"/>
          </a:p>
          <a:p>
            <a:pPr algn="just">
              <a:spcBef>
                <a:spcPts val="0"/>
              </a:spcBef>
              <a:tabLst>
                <a:tab pos="180975" algn="l"/>
                <a:tab pos="622300" algn="l"/>
              </a:tabLst>
            </a:pPr>
            <a:r>
              <a:rPr lang="es-MX" sz="1300" b="1" dirty="0"/>
              <a:t>Misión:</a:t>
            </a:r>
          </a:p>
          <a:p>
            <a:pPr algn="just">
              <a:spcBef>
                <a:spcPts val="0"/>
              </a:spcBef>
              <a:tabLst>
                <a:tab pos="180975" algn="l"/>
                <a:tab pos="622300" algn="l"/>
              </a:tabLst>
            </a:pPr>
            <a:r>
              <a:rPr lang="es-MX" sz="1300" b="1" dirty="0"/>
              <a:t>Visión al </a:t>
            </a:r>
            <a:r>
              <a:rPr lang="es-MX" sz="1300" b="1" dirty="0" smtClean="0"/>
              <a:t>2018:</a:t>
            </a:r>
            <a:endParaRPr lang="es-MX" sz="1300" b="1" dirty="0"/>
          </a:p>
          <a:p>
            <a:pPr algn="just">
              <a:spcBef>
                <a:spcPts val="0"/>
              </a:spcBef>
              <a:spcAft>
                <a:spcPts val="0"/>
              </a:spcAft>
              <a:tabLst>
                <a:tab pos="180975" algn="l"/>
                <a:tab pos="447675" algn="l"/>
              </a:tabLst>
            </a:pPr>
            <a:endParaRPr lang="es-ES" sz="800" b="1" dirty="0" smtClean="0"/>
          </a:p>
          <a:p>
            <a:pPr algn="just">
              <a:spcBef>
                <a:spcPts val="0"/>
              </a:spcBef>
              <a:spcAft>
                <a:spcPts val="0"/>
              </a:spcAft>
              <a:tabLst>
                <a:tab pos="180975" algn="l"/>
                <a:tab pos="447675" algn="l"/>
              </a:tabLst>
            </a:pPr>
            <a:r>
              <a:rPr lang="es-MX" sz="1300" b="1" dirty="0" smtClean="0"/>
              <a:t>Plantear políticas, objetivos y estrategias y acciones para:</a:t>
            </a:r>
          </a:p>
          <a:p>
            <a:pPr algn="just">
              <a:spcBef>
                <a:spcPts val="0"/>
              </a:spcBef>
              <a:spcAft>
                <a:spcPts val="0"/>
              </a:spcAft>
              <a:tabLst>
                <a:tab pos="180975" algn="l"/>
                <a:tab pos="622300" algn="l"/>
              </a:tabLst>
            </a:pPr>
            <a:endParaRPr lang="es-MX" sz="800" b="1"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la pertinencia de los programas y servicios académicos.</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la calidad de los PE de posgrado.</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Impulsar y/o fortalecer la innovación educativa.</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Impulsar y/o fortalecer la cooperación académica nacional e internacional.</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Impulsar y/o fortalecer la educación ambiental para el desarrollo sustentable.</a:t>
            </a:r>
          </a:p>
          <a:p>
            <a:pPr marL="457200" lvl="2" algn="just">
              <a:spcBef>
                <a:spcPts val="0"/>
              </a:spcBef>
              <a:spcAft>
                <a:spcPts val="0"/>
              </a:spcAft>
              <a:buFont typeface="Wingdings" pitchFamily="2" charset="2"/>
              <a:buChar char="Ø"/>
              <a:tabLst>
                <a:tab pos="180975" algn="l"/>
                <a:tab pos="622300" algn="l"/>
              </a:tabLst>
            </a:pPr>
            <a:endParaRPr lang="es-MX" sz="800" dirty="0" smtClean="0"/>
          </a:p>
        </p:txBody>
      </p:sp>
      <p:sp>
        <p:nvSpPr>
          <p:cNvPr id="13" name="Rectangle 228">
            <a:hlinkClick r:id="rId5" action="ppaction://hlinksldjump"/>
          </p:cNvPr>
          <p:cNvSpPr>
            <a:spLocks noChangeArrowheads="1"/>
          </p:cNvSpPr>
          <p:nvPr/>
        </p:nvSpPr>
        <p:spPr bwMode="auto">
          <a:xfrm>
            <a:off x="0" y="6185808"/>
            <a:ext cx="9144000" cy="677108"/>
          </a:xfrm>
          <a:prstGeom prst="rect">
            <a:avLst/>
          </a:prstGeom>
          <a:noFill/>
          <a:ln w="9525" algn="ctr">
            <a:noFill/>
            <a:miter lim="800000"/>
            <a:headEnd/>
            <a:tailEnd/>
          </a:ln>
          <a:effectLst/>
        </p:spPr>
        <p:txBody>
          <a:bodyPr wrap="square" anchor="ctr">
            <a:spAutoFit/>
          </a:bodyPr>
          <a:lstStyle/>
          <a:p>
            <a:pPr algn="just">
              <a:spcBef>
                <a:spcPts val="0"/>
              </a:spcBef>
              <a:spcAft>
                <a:spcPts val="0"/>
              </a:spcAft>
              <a:buFont typeface="Wingdings" pitchFamily="2" charset="2"/>
              <a:buNone/>
            </a:pPr>
            <a:r>
              <a:rPr lang="es-MX" sz="1000" b="1" dirty="0" smtClean="0"/>
              <a:t>* La articulación se refiere a la relación lógica entre los resultados de la autoevaluación y la actualización de la planeación. </a:t>
            </a:r>
          </a:p>
          <a:p>
            <a:pPr marL="0" lvl="1" algn="just">
              <a:spcBef>
                <a:spcPts val="0"/>
              </a:spcBef>
              <a:spcAft>
                <a:spcPts val="0"/>
              </a:spcAft>
              <a:buFont typeface="Wingdings" pitchFamily="2" charset="2"/>
              <a:buNone/>
            </a:pPr>
            <a:endParaRPr lang="es-MX" sz="800" b="1" dirty="0" smtClean="0"/>
          </a:p>
          <a:p>
            <a:pPr algn="just">
              <a:spcBef>
                <a:spcPts val="0"/>
              </a:spcBef>
              <a:spcAft>
                <a:spcPts val="0"/>
              </a:spcAft>
              <a:buFont typeface="Wingdings" pitchFamily="2" charset="2"/>
              <a:buNone/>
            </a:pPr>
            <a:r>
              <a:rPr lang="es-MX" sz="1000" b="1" dirty="0" smtClean="0"/>
              <a:t>Es importante asegurar la articulación entre las fortalezas y los problemas identificados en la autoevaluación, con la visión, las políticas, los objetivos, las estrategias, las acciones, las Metas Compromiso y los proyectos diseñados en la actualización de la planeación.</a:t>
            </a:r>
            <a:endParaRPr lang="es-MX" sz="1000" dirty="0"/>
          </a:p>
        </p:txBody>
      </p:sp>
      <p:sp>
        <p:nvSpPr>
          <p:cNvPr id="14" name="AutoShape 10">
            <a:hlinkClick r:id="" action="ppaction://hlinkshowjump?jump=nextslide"/>
          </p:cNvPr>
          <p:cNvSpPr>
            <a:spLocks noChangeArrowheads="1"/>
          </p:cNvSpPr>
          <p:nvPr/>
        </p:nvSpPr>
        <p:spPr bwMode="auto">
          <a:xfrm>
            <a:off x="8878239" y="1986485"/>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16" name="Rectangle 2"/>
          <p:cNvSpPr>
            <a:spLocks noChangeArrowheads="1"/>
          </p:cNvSpPr>
          <p:nvPr/>
        </p:nvSpPr>
        <p:spPr bwMode="auto">
          <a:xfrm>
            <a:off x="0" y="564746"/>
            <a:ext cx="9143769" cy="6293254"/>
          </a:xfrm>
          <a:prstGeom prst="rect">
            <a:avLst/>
          </a:prstGeom>
          <a:solidFill>
            <a:schemeClr val="bg1">
              <a:alpha val="10196"/>
            </a:schemeClr>
          </a:solidFill>
          <a:ln w="3175" algn="ctr">
            <a:solidFill>
              <a:srgbClr val="B2B2B2"/>
            </a:solidFill>
            <a:miter lim="800000"/>
            <a:headEnd/>
            <a:tailEnd/>
          </a:ln>
        </p:spPr>
        <p:txBody>
          <a:bodyPr wrap="square" anchor="t" anchorCtr="0">
            <a:noAutofit/>
          </a:bodyPr>
          <a:lstStyle/>
          <a:p>
            <a:pPr marL="0" lvl="1" algn="just">
              <a:spcBef>
                <a:spcPts val="0"/>
              </a:spcBef>
              <a:spcAft>
                <a:spcPts val="0"/>
              </a:spcAft>
              <a:tabLst>
                <a:tab pos="180975" algn="l"/>
                <a:tab pos="622300" algn="l"/>
              </a:tabLst>
            </a:pPr>
            <a:endParaRPr lang="es-MX" sz="500" dirty="0"/>
          </a:p>
          <a:p>
            <a:pPr marL="0" lvl="1" algn="just">
              <a:spcBef>
                <a:spcPts val="0"/>
              </a:spcBef>
              <a:spcAft>
                <a:spcPts val="0"/>
              </a:spcAft>
              <a:tabLst>
                <a:tab pos="180975" algn="l"/>
                <a:tab pos="622300" algn="l"/>
              </a:tabLst>
            </a:pPr>
            <a:r>
              <a:rPr lang="es-MX" sz="1300" b="1" dirty="0"/>
              <a:t>Actualización de la planeación de la DES</a:t>
            </a:r>
          </a:p>
          <a:p>
            <a:pPr marL="457200" lvl="2" algn="just">
              <a:spcBef>
                <a:spcPts val="0"/>
              </a:spcBef>
              <a:spcAft>
                <a:spcPts val="0"/>
              </a:spcAft>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r>
              <a:rPr lang="es-MX" sz="1300" dirty="0" smtClean="0"/>
              <a:t>Mejorar y/o fortalecer la vinculación.</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Atender las recomendaciones de los CIEES y los organismos reconocidos por el COPAES.</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los resultados de Testimonio de Desempeño Sobresalientes (TDSS) y Satisfactorio (TDS) del EGEL, para obtener los Estándares 1 y 2 de Rendimiento Académico establecidos por el Padrón de Licenciatura de Alto Rendimiento Académico.</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Fortalecer </a:t>
            </a:r>
            <a:r>
              <a:rPr lang="es-MX" sz="1300" dirty="0"/>
              <a:t>la capacidad académica.</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Fortalecer </a:t>
            </a:r>
            <a:r>
              <a:rPr lang="es-MX" sz="1300" dirty="0"/>
              <a:t>y/o mejorar la competitividad de TSU y Licenciatura.</a:t>
            </a:r>
          </a:p>
          <a:p>
            <a:pPr marL="457200" lvl="2" algn="just">
              <a:spcBef>
                <a:spcPts val="0"/>
              </a:spcBef>
              <a:spcAft>
                <a:spcPts val="0"/>
              </a:spcAft>
              <a:buFont typeface="Wingdings" pitchFamily="2" charset="2"/>
              <a:buChar char="Ø"/>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a:t>
            </a:r>
            <a:r>
              <a:rPr lang="es-MX" sz="1300" dirty="0"/>
              <a:t>la atención y formación integral del </a:t>
            </a:r>
            <a:r>
              <a:rPr lang="es-MX" sz="1300" dirty="0" smtClean="0"/>
              <a:t>estudiante.</a:t>
            </a:r>
            <a:endParaRPr lang="es-MX" sz="1300" b="1" dirty="0" smtClean="0"/>
          </a:p>
          <a:p>
            <a:pPr algn="just">
              <a:spcBef>
                <a:spcPts val="0"/>
              </a:spcBef>
              <a:spcAft>
                <a:spcPts val="0"/>
              </a:spcAft>
              <a:buFont typeface="Wingdings" pitchFamily="2" charset="2"/>
              <a:buNone/>
            </a:pPr>
            <a:endParaRPr lang="es-MX" sz="800" b="1" dirty="0" smtClean="0"/>
          </a:p>
          <a:p>
            <a:pPr algn="just">
              <a:lnSpc>
                <a:spcPct val="90000"/>
              </a:lnSpc>
              <a:tabLst>
                <a:tab pos="180975" algn="l"/>
                <a:tab pos="447675" algn="l"/>
              </a:tabLst>
            </a:pPr>
            <a:endParaRPr lang="es-MX" sz="1300" dirty="0"/>
          </a:p>
          <a:p>
            <a:pPr algn="just">
              <a:tabLst>
                <a:tab pos="180975" algn="l"/>
                <a:tab pos="447675" algn="l"/>
              </a:tabLst>
            </a:pPr>
            <a:endParaRPr lang="es-MX" sz="1300" b="1" dirty="0"/>
          </a:p>
        </p:txBody>
      </p:sp>
      <p:sp>
        <p:nvSpPr>
          <p:cNvPr id="8"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606077166"/>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16" name="Rectangle 2"/>
          <p:cNvSpPr>
            <a:spLocks noChangeArrowheads="1"/>
          </p:cNvSpPr>
          <p:nvPr/>
        </p:nvSpPr>
        <p:spPr bwMode="auto">
          <a:xfrm>
            <a:off x="0" y="564746"/>
            <a:ext cx="9143769" cy="6293254"/>
          </a:xfrm>
          <a:prstGeom prst="rect">
            <a:avLst/>
          </a:prstGeom>
          <a:solidFill>
            <a:schemeClr val="bg1">
              <a:alpha val="10196"/>
            </a:schemeClr>
          </a:solidFill>
          <a:ln w="3175" algn="ctr">
            <a:solidFill>
              <a:srgbClr val="B2B2B2"/>
            </a:solidFill>
            <a:miter lim="800000"/>
            <a:headEnd/>
            <a:tailEnd/>
          </a:ln>
        </p:spPr>
        <p:txBody>
          <a:bodyPr wrap="square" anchor="t" anchorCtr="0">
            <a:noAutofit/>
          </a:bodyPr>
          <a:lstStyle/>
          <a:p>
            <a:pPr algn="ctr">
              <a:lnSpc>
                <a:spcPct val="90000"/>
              </a:lnSpc>
              <a:tabLst>
                <a:tab pos="180975" algn="l"/>
                <a:tab pos="447675" algn="l"/>
              </a:tabLst>
            </a:pPr>
            <a:endParaRPr lang="es-MX" sz="1300" b="1" dirty="0" smtClean="0"/>
          </a:p>
          <a:p>
            <a:pPr algn="ctr">
              <a:lnSpc>
                <a:spcPct val="90000"/>
              </a:lnSpc>
              <a:tabLst>
                <a:tab pos="180975" algn="l"/>
                <a:tab pos="447675" algn="l"/>
              </a:tabLst>
            </a:pPr>
            <a:r>
              <a:rPr lang="es-MX" sz="1300" b="1" dirty="0" smtClean="0"/>
              <a:t>Síntesis </a:t>
            </a:r>
            <a:r>
              <a:rPr lang="es-MX" sz="1300" b="1" dirty="0"/>
              <a:t>de la planeación académica de la DES</a:t>
            </a:r>
          </a:p>
          <a:p>
            <a:pPr algn="just">
              <a:lnSpc>
                <a:spcPct val="90000"/>
              </a:lnSpc>
              <a:tabLst>
                <a:tab pos="180975" algn="l"/>
                <a:tab pos="447675" algn="l"/>
              </a:tabLst>
            </a:pPr>
            <a:endParaRPr lang="es-MX" sz="1300" dirty="0"/>
          </a:p>
          <a:p>
            <a:pPr algn="just">
              <a:lnSpc>
                <a:spcPct val="90000"/>
              </a:lnSpc>
              <a:tabLst>
                <a:tab pos="180975" algn="l"/>
                <a:tab pos="447675" algn="l"/>
              </a:tabLst>
            </a:pPr>
            <a:endParaRPr lang="es-MX" sz="1300" dirty="0"/>
          </a:p>
          <a:p>
            <a:pPr algn="just">
              <a:tabLst>
                <a:tab pos="180975" algn="l"/>
                <a:tab pos="447675" algn="l"/>
              </a:tabLst>
            </a:pPr>
            <a:endParaRPr lang="es-MX" sz="1300" b="1" dirty="0"/>
          </a:p>
        </p:txBody>
      </p:sp>
      <p:sp>
        <p:nvSpPr>
          <p:cNvPr id="61515" name="Text Box 96"/>
          <p:cNvSpPr txBox="1">
            <a:spLocks noChangeArrowheads="1"/>
          </p:cNvSpPr>
          <p:nvPr/>
        </p:nvSpPr>
        <p:spPr bwMode="auto">
          <a:xfrm>
            <a:off x="0" y="5661248"/>
            <a:ext cx="9144000" cy="492443"/>
          </a:xfrm>
          <a:prstGeom prst="rect">
            <a:avLst/>
          </a:prstGeom>
          <a:noFill/>
          <a:ln w="3175" algn="ctr">
            <a:noFill/>
            <a:miter lim="800000"/>
            <a:headEnd/>
            <a:tailEnd/>
          </a:ln>
        </p:spPr>
        <p:txBody>
          <a:bodyPr>
            <a:spAutoFit/>
          </a:bodyPr>
          <a:lstStyle/>
          <a:p>
            <a:pPr algn="just">
              <a:spcBef>
                <a:spcPct val="50000"/>
              </a:spcBef>
              <a:tabLst>
                <a:tab pos="180975" algn="l"/>
                <a:tab pos="447675" algn="l"/>
              </a:tabLst>
            </a:pPr>
            <a:r>
              <a:rPr lang="es-MX" sz="1300" b="1" dirty="0" smtClean="0"/>
              <a:t>Para </a:t>
            </a:r>
            <a:r>
              <a:rPr lang="es-MX" sz="1300" b="1" dirty="0"/>
              <a:t>cada uno de los conceptos</a:t>
            </a:r>
            <a:r>
              <a:rPr lang="es-MX" sz="1300" dirty="0"/>
              <a:t>, se sugiere enfocarse en las políticas, </a:t>
            </a:r>
            <a:r>
              <a:rPr lang="es-MX" sz="1300" dirty="0" smtClean="0"/>
              <a:t>objetivos, estrategias y acciones más </a:t>
            </a:r>
            <a:r>
              <a:rPr lang="es-MX" sz="1300" dirty="0"/>
              <a:t>significativas, es decir, aquellas que tengan un impacto relevante en los resultados esperados.</a:t>
            </a:r>
            <a:endParaRPr lang="es-ES" sz="1300" dirty="0"/>
          </a:p>
        </p:txBody>
      </p:sp>
      <p:graphicFrame>
        <p:nvGraphicFramePr>
          <p:cNvPr id="57492" name="Group 148"/>
          <p:cNvGraphicFramePr>
            <a:graphicFrameLocks noGrp="1"/>
          </p:cNvGraphicFramePr>
          <p:nvPr>
            <p:extLst>
              <p:ext uri="{D42A27DB-BD31-4B8C-83A1-F6EECF244321}">
                <p14:modId xmlns:p14="http://schemas.microsoft.com/office/powerpoint/2010/main" val="4027089949"/>
              </p:ext>
            </p:extLst>
          </p:nvPr>
        </p:nvGraphicFramePr>
        <p:xfrm>
          <a:off x="140757" y="1139317"/>
          <a:ext cx="8860399" cy="4059340"/>
        </p:xfrm>
        <a:graphic>
          <a:graphicData uri="http://schemas.openxmlformats.org/drawingml/2006/table">
            <a:tbl>
              <a:tblPr/>
              <a:tblGrid>
                <a:gridCol w="3063091"/>
                <a:gridCol w="1224136"/>
                <a:gridCol w="1728192"/>
                <a:gridCol w="1512168"/>
                <a:gridCol w="1332812"/>
              </a:tblGrid>
              <a:tr h="255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Concepto</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Políticas</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Objetivos estratégicos</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Estrategias </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Acciones</a:t>
                      </a: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Mejorar la pertinencia de los programas y servicios académicos.</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Mejorar la calidad de los PE de posgrado.</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cs typeface="Arial" charset="0"/>
                        </a:rPr>
                        <a:t>Impulsar y/o fortalecer la innovación educativa.</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cs typeface="Arial" charset="0"/>
                        </a:rPr>
                        <a:t>Impulsar y/o fortalecer la cooperación académica nacional e internacional.</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cs typeface="Arial" charset="0"/>
                        </a:rPr>
                        <a:t>P1, P2,...</a:t>
                      </a:r>
                      <a:r>
                        <a:rPr kumimoji="0" lang="es-MX" sz="1000" b="0" i="0" u="none" strike="noStrike" cap="none" normalizeH="0" baseline="0" dirty="0" err="1" smtClean="0">
                          <a:ln>
                            <a:noFill/>
                          </a:ln>
                          <a:solidFill>
                            <a:schemeClr val="tx1"/>
                          </a:solidFill>
                          <a:effectLst/>
                          <a:latin typeface="Arial" charset="0"/>
                          <a:cs typeface="Arial" charset="0"/>
                        </a:rPr>
                        <a:t>Pn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000" b="0" i="0" u="none" strike="noStrike" dirty="0">
                          <a:solidFill>
                            <a:schemeClr val="tx1"/>
                          </a:solidFill>
                          <a:latin typeface="Arial"/>
                        </a:rPr>
                        <a:t>Impulsar </a:t>
                      </a:r>
                      <a:r>
                        <a:rPr lang="es-MX" sz="1000" b="0" i="0" u="none" strike="noStrike" dirty="0" smtClean="0">
                          <a:solidFill>
                            <a:schemeClr val="tx1"/>
                          </a:solidFill>
                          <a:latin typeface="Arial"/>
                        </a:rPr>
                        <a:t>y/o fortalecer</a:t>
                      </a:r>
                      <a:r>
                        <a:rPr lang="es-MX" sz="1000" b="0" i="0" u="none" strike="noStrike" baseline="0" dirty="0" smtClean="0">
                          <a:solidFill>
                            <a:schemeClr val="tx1"/>
                          </a:solidFill>
                          <a:latin typeface="Arial"/>
                        </a:rPr>
                        <a:t> </a:t>
                      </a:r>
                      <a:r>
                        <a:rPr lang="es-MX" sz="1000" b="0" i="0" u="none" strike="noStrike" dirty="0" smtClean="0">
                          <a:solidFill>
                            <a:schemeClr val="tx1"/>
                          </a:solidFill>
                          <a:latin typeface="Arial"/>
                        </a:rPr>
                        <a:t>la </a:t>
                      </a:r>
                      <a:r>
                        <a:rPr lang="es-MX" sz="1000" b="0" i="0" u="none" strike="noStrike" dirty="0">
                          <a:solidFill>
                            <a:schemeClr val="tx1"/>
                          </a:solidFill>
                          <a:latin typeface="Arial"/>
                        </a:rPr>
                        <a:t>educación ambiental para el desarrollo sustentable.</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Mejorar y/o fortalecer la vinculación.</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cs typeface="Arial" charset="0"/>
                        </a:rPr>
                        <a:t>P1, P2,...Pn</a:t>
                      </a:r>
                      <a:endParaRPr kumimoji="0" lang="es-ES"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Asegurar la atención a las recomendaciones de los CIEES y de los organismos reconocidos por el COPAES.</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charset="0"/>
                          <a:cs typeface="Arial" charset="0"/>
                        </a:rPr>
                        <a:t>P1, P2, …</a:t>
                      </a:r>
                      <a:r>
                        <a:rPr kumimoji="0" lang="es-ES_tradnl" sz="1000" b="0" i="0" u="none" strike="noStrike" cap="none" normalizeH="0" baseline="0" dirty="0" err="1" smtClean="0">
                          <a:ln>
                            <a:noFill/>
                          </a:ln>
                          <a:solidFill>
                            <a:schemeClr val="tx1"/>
                          </a:solidFill>
                          <a:effectLst/>
                          <a:latin typeface="Arial" charset="0"/>
                          <a:cs typeface="Arial" charset="0"/>
                        </a:rPr>
                        <a:t>Pn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O1, O2,...</a:t>
                      </a:r>
                      <a:r>
                        <a:rPr kumimoji="0" lang="es-ES" sz="1000" b="0" i="0" u="none" strike="noStrike" cap="none" normalizeH="0" baseline="0" dirty="0" err="1" smtClean="0">
                          <a:ln>
                            <a:noFill/>
                          </a:ln>
                          <a:solidFill>
                            <a:schemeClr val="tx1"/>
                          </a:solidFill>
                          <a:effectLst/>
                          <a:latin typeface="Arial" charset="0"/>
                          <a:cs typeface="Arial" charset="0"/>
                        </a:rPr>
                        <a:t>On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A1, A2,.. </a:t>
                      </a:r>
                      <a:r>
                        <a:rPr kumimoji="0" lang="es-ES" sz="1000" b="0" i="0" u="none" strike="noStrike" cap="none" normalizeH="0" baseline="0" dirty="0" err="1" smtClean="0">
                          <a:ln>
                            <a:noFill/>
                          </a:ln>
                          <a:solidFill>
                            <a:schemeClr val="tx1"/>
                          </a:solidFill>
                          <a:effectLst/>
                          <a:latin typeface="Arial" charset="0"/>
                          <a:cs typeface="Arial" charset="0"/>
                        </a:rPr>
                        <a:t>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es-MX" sz="1000" dirty="0" smtClean="0"/>
                        <a:t>Mejorar los resultados de TDSS y TDS del EGEL para obtener los Estándares 1 y 2 de Rendimiento Académico establecidos por el Padrón de Licenciatura de Alto Rendimiento Académico.</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charset="0"/>
                          <a:cs typeface="Arial" charset="0"/>
                        </a:rPr>
                        <a:t>P1, P2, …</a:t>
                      </a:r>
                      <a:r>
                        <a:rPr kumimoji="0" lang="es-ES_tradnl" sz="1000" b="0" i="0" u="none" strike="noStrike" cap="none" normalizeH="0" baseline="0" dirty="0" err="1" smtClean="0">
                          <a:ln>
                            <a:noFill/>
                          </a:ln>
                          <a:solidFill>
                            <a:schemeClr val="tx1"/>
                          </a:solidFill>
                          <a:effectLst/>
                          <a:latin typeface="Arial" charset="0"/>
                          <a:cs typeface="Arial" charset="0"/>
                        </a:rPr>
                        <a:t>Pn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O1, O2,...</a:t>
                      </a:r>
                      <a:r>
                        <a:rPr kumimoji="0" lang="es-ES" sz="1000" b="0" i="0" u="none" strike="noStrike" cap="none" normalizeH="0" baseline="0" dirty="0" err="1" smtClean="0">
                          <a:ln>
                            <a:noFill/>
                          </a:ln>
                          <a:solidFill>
                            <a:schemeClr val="tx1"/>
                          </a:solidFill>
                          <a:effectLst/>
                          <a:latin typeface="Arial" charset="0"/>
                          <a:cs typeface="Arial" charset="0"/>
                        </a:rPr>
                        <a:t>On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Fortalecer la capacidad académica.</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cs typeface="Arial" charset="0"/>
                        </a:rPr>
                        <a:t>P1, P2, …Pn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endParaRPr kumimoji="0" lang="es-ES_tradnl"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Fortalecer y/o mejorar la competitividad de TSU y Licenciatura.</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cs typeface="Arial" charset="0"/>
                        </a:rPr>
                        <a:t>P1, P2, …Pn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O1, O2,...On</a:t>
                      </a:r>
                      <a:endParaRPr kumimoji="0" lang="es-ES_tradnl" sz="10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A1, A2,.. 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Mejorar la atención y formación integral del estudiante.</a:t>
                      </a:r>
                      <a:endParaRPr kumimoji="0" lang="es-ES" sz="10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charset="0"/>
                          <a:cs typeface="Arial" charset="0"/>
                        </a:rPr>
                        <a:t>P1, P2, …</a:t>
                      </a:r>
                      <a:r>
                        <a:rPr kumimoji="0" lang="es-ES_tradnl" sz="1000" b="0" i="0" u="none" strike="noStrike" cap="none" normalizeH="0" baseline="0" dirty="0" err="1" smtClean="0">
                          <a:ln>
                            <a:noFill/>
                          </a:ln>
                          <a:solidFill>
                            <a:schemeClr val="tx1"/>
                          </a:solidFill>
                          <a:effectLst/>
                          <a:latin typeface="Arial" charset="0"/>
                          <a:cs typeface="Arial" charset="0"/>
                        </a:rPr>
                        <a:t>Pn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O1, O2,...</a:t>
                      </a:r>
                      <a:r>
                        <a:rPr kumimoji="0" lang="es-ES" sz="1000" b="0" i="0" u="none" strike="noStrike" cap="none" normalizeH="0" baseline="0" dirty="0" err="1" smtClean="0">
                          <a:ln>
                            <a:noFill/>
                          </a:ln>
                          <a:solidFill>
                            <a:schemeClr val="tx1"/>
                          </a:solidFill>
                          <a:effectLst/>
                          <a:latin typeface="Arial" charset="0"/>
                          <a:cs typeface="Arial" charset="0"/>
                        </a:rPr>
                        <a:t>On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E1, E2,..En</a:t>
                      </a:r>
                      <a:endParaRPr kumimoji="0" lang="es-ES_tradnl"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A1, A2,.. </a:t>
                      </a:r>
                      <a:r>
                        <a:rPr kumimoji="0" lang="es-ES" sz="1000" b="0" i="0" u="none" strike="noStrike" cap="none" normalizeH="0" baseline="0" dirty="0" err="1" smtClean="0">
                          <a:ln>
                            <a:noFill/>
                          </a:ln>
                          <a:solidFill>
                            <a:schemeClr val="tx1"/>
                          </a:solidFill>
                          <a:effectLst/>
                          <a:latin typeface="Arial" charset="0"/>
                          <a:cs typeface="Arial" charset="0"/>
                        </a:rPr>
                        <a:t>An</a:t>
                      </a:r>
                      <a:endParaRPr kumimoji="0" lang="es-ES" sz="10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5573087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1909763"/>
            <a:ext cx="9144000" cy="4948237"/>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10886" y="1881177"/>
            <a:ext cx="9144000" cy="4976823"/>
          </a:xfrm>
          <a:prstGeom prst="rect">
            <a:avLst/>
          </a:prstGeom>
          <a:solidFill>
            <a:schemeClr val="bg1"/>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lnSpc>
                <a:spcPct val="90000"/>
              </a:lnSpc>
            </a:pPr>
            <a:r>
              <a:rPr lang="es-MX" sz="1300" b="1" dirty="0" smtClean="0"/>
              <a:t>Autoevaluación institucional para formular el PIFI.</a:t>
            </a:r>
          </a:p>
          <a:p>
            <a:pPr algn="just">
              <a:lnSpc>
                <a:spcPct val="90000"/>
              </a:lnSpc>
            </a:pPr>
            <a:endParaRPr lang="es-MX" sz="1300" b="1" dirty="0" smtClean="0"/>
          </a:p>
          <a:p>
            <a:pPr lvl="1" algn="just">
              <a:lnSpc>
                <a:spcPct val="150000"/>
              </a:lnSpc>
              <a:buFont typeface="Wingdings" pitchFamily="2" charset="2"/>
              <a:buChar char="Ø"/>
            </a:pPr>
            <a:r>
              <a:rPr lang="es-MX" sz="1400" b="1" dirty="0" smtClean="0">
                <a:hlinkClick r:id="rId3" action="ppaction://hlinksldjump"/>
              </a:rPr>
              <a:t>Análisis de la capacidad académica.</a:t>
            </a:r>
            <a:endParaRPr lang="es-MX" sz="1400" b="1" dirty="0" smtClean="0"/>
          </a:p>
          <a:p>
            <a:pPr lvl="1" algn="just">
              <a:lnSpc>
                <a:spcPct val="150000"/>
              </a:lnSpc>
              <a:buFont typeface="Wingdings" pitchFamily="2" charset="2"/>
              <a:buChar char="Ø"/>
            </a:pPr>
            <a:r>
              <a:rPr lang="es-MX" sz="1400" b="1" dirty="0" smtClean="0">
                <a:hlinkClick r:id="rId4" action="ppaction://hlinksldjump"/>
              </a:rPr>
              <a:t> Análisis de la competitividad académica.</a:t>
            </a:r>
            <a:endParaRPr lang="es-MX" sz="1400" b="1" dirty="0" smtClean="0"/>
          </a:p>
          <a:p>
            <a:pPr lvl="1" algn="just">
              <a:lnSpc>
                <a:spcPct val="150000"/>
              </a:lnSpc>
              <a:buFont typeface="Wingdings" pitchFamily="2" charset="2"/>
              <a:buChar char="Ø"/>
            </a:pPr>
            <a:r>
              <a:rPr lang="es-MX" sz="1400" b="1" dirty="0" smtClean="0">
                <a:hlinkClick r:id="rId5" action="ppaction://hlinksldjump"/>
              </a:rPr>
              <a:t> Análisis de la relación entre capacidad y competitividad académicas.</a:t>
            </a:r>
            <a:endParaRPr lang="es-MX" sz="1400" b="1" dirty="0" smtClean="0"/>
          </a:p>
          <a:p>
            <a:pPr lvl="1" algn="just">
              <a:lnSpc>
                <a:spcPct val="150000"/>
              </a:lnSpc>
              <a:buFont typeface="Wingdings" pitchFamily="2" charset="2"/>
              <a:buChar char="Ø"/>
            </a:pPr>
            <a:r>
              <a:rPr lang="es-MX" sz="1400" b="1" dirty="0" smtClean="0">
                <a:hlinkClick r:id="rId6" action="ppaction://hlinksldjump"/>
              </a:rPr>
              <a:t> Análisis de brechas de capacidad y competitividad académicas.</a:t>
            </a:r>
            <a:endParaRPr lang="es-MX" sz="1400" b="1" dirty="0" smtClean="0"/>
          </a:p>
          <a:p>
            <a:pPr lvl="1" algn="just">
              <a:lnSpc>
                <a:spcPct val="150000"/>
              </a:lnSpc>
              <a:buFont typeface="Wingdings" pitchFamily="2" charset="2"/>
              <a:buChar char="Ø"/>
            </a:pPr>
            <a:r>
              <a:rPr lang="es-MX" sz="1400" b="1" dirty="0" smtClean="0">
                <a:hlinkClick r:id="rId7" action="ppaction://hlinksldjump"/>
              </a:rPr>
              <a:t> </a:t>
            </a:r>
            <a:r>
              <a:rPr lang="es-MX" sz="1400" b="1" dirty="0">
                <a:hlinkClick r:id="rId7" action="ppaction://hlinksldjump"/>
              </a:rPr>
              <a:t>Análisis de la atención y formación integral del estudiante</a:t>
            </a:r>
            <a:endParaRPr lang="es-MX" sz="1400" b="1" dirty="0"/>
          </a:p>
          <a:p>
            <a:pPr lvl="1" algn="just">
              <a:lnSpc>
                <a:spcPct val="150000"/>
              </a:lnSpc>
              <a:buFont typeface="Wingdings" pitchFamily="2" charset="2"/>
              <a:buChar char="Ø"/>
            </a:pPr>
            <a:r>
              <a:rPr lang="es-MX" sz="1400" b="1" dirty="0" smtClean="0">
                <a:hlinkClick r:id="rId8" action="ppaction://hlinksldjump"/>
              </a:rPr>
              <a:t> Análisis del cumplimiento de las Metas </a:t>
            </a:r>
            <a:r>
              <a:rPr lang="es-MX" sz="1400" b="1" dirty="0">
                <a:hlinkClick r:id="rId8" action="ppaction://hlinksldjump"/>
              </a:rPr>
              <a:t>C</a:t>
            </a:r>
            <a:r>
              <a:rPr lang="es-MX" sz="1400" b="1" dirty="0" smtClean="0">
                <a:hlinkClick r:id="rId8" action="ppaction://hlinksldjump"/>
              </a:rPr>
              <a:t>ompromiso académicas.</a:t>
            </a:r>
            <a:endParaRPr lang="es-MX" sz="1400" b="1" dirty="0"/>
          </a:p>
        </p:txBody>
      </p:sp>
      <p:grpSp>
        <p:nvGrpSpPr>
          <p:cNvPr id="13317" name="Group 454"/>
          <p:cNvGrpSpPr>
            <a:grpSpLocks/>
          </p:cNvGrpSpPr>
          <p:nvPr/>
        </p:nvGrpSpPr>
        <p:grpSpPr bwMode="auto">
          <a:xfrm>
            <a:off x="1169509" y="950987"/>
            <a:ext cx="1868274" cy="45719"/>
            <a:chOff x="2213" y="577"/>
            <a:chExt cx="708" cy="44"/>
          </a:xfrm>
        </p:grpSpPr>
        <p:pic>
          <p:nvPicPr>
            <p:cNvPr id="13329" name="Picture 455" descr="jnchainslw"/>
            <p:cNvPicPr preferRelativeResize="0">
              <a:picLocks noChangeArrowheads="1" noCrop="1"/>
            </p:cNvPicPr>
            <p:nvPr/>
          </p:nvPicPr>
          <p:blipFill>
            <a:blip r:embed="rId9" cstate="print"/>
            <a:srcRect/>
            <a:stretch>
              <a:fillRect/>
            </a:stretch>
          </p:blipFill>
          <p:spPr bwMode="auto">
            <a:xfrm>
              <a:off x="2213" y="577"/>
              <a:ext cx="354" cy="44"/>
            </a:xfrm>
            <a:prstGeom prst="rect">
              <a:avLst/>
            </a:prstGeom>
            <a:noFill/>
            <a:ln w="9525">
              <a:noFill/>
              <a:miter lim="800000"/>
              <a:headEnd/>
              <a:tailEnd/>
            </a:ln>
          </p:spPr>
        </p:pic>
        <p:pic>
          <p:nvPicPr>
            <p:cNvPr id="13330" name="Picture 456" descr="jnchainslw"/>
            <p:cNvPicPr preferRelativeResize="0">
              <a:picLocks noChangeArrowheads="1" noCrop="1"/>
            </p:cNvPicPr>
            <p:nvPr/>
          </p:nvPicPr>
          <p:blipFill>
            <a:blip r:embed="rId9" cstate="print"/>
            <a:srcRect/>
            <a:stretch>
              <a:fillRect/>
            </a:stretch>
          </p:blipFill>
          <p:spPr bwMode="auto">
            <a:xfrm>
              <a:off x="2567" y="577"/>
              <a:ext cx="354" cy="44"/>
            </a:xfrm>
            <a:prstGeom prst="rect">
              <a:avLst/>
            </a:prstGeom>
            <a:noFill/>
            <a:ln w="9525">
              <a:noFill/>
              <a:miter lim="800000"/>
              <a:headEnd/>
              <a:tailEnd/>
            </a:ln>
          </p:spPr>
        </p:pic>
      </p:grpSp>
      <p:grpSp>
        <p:nvGrpSpPr>
          <p:cNvPr id="11" name="Group 29"/>
          <p:cNvGrpSpPr>
            <a:grpSpLocks/>
          </p:cNvGrpSpPr>
          <p:nvPr/>
        </p:nvGrpSpPr>
        <p:grpSpPr bwMode="auto">
          <a:xfrm>
            <a:off x="1171575" y="804844"/>
            <a:ext cx="3249613" cy="396000"/>
            <a:chOff x="24" y="489"/>
            <a:chExt cx="723" cy="292"/>
          </a:xfrm>
        </p:grpSpPr>
        <p:sp>
          <p:nvSpPr>
            <p:cNvPr id="1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5" name="AutoShape 176">
            <a:hlinkClick r:id="" action="ppaction://hlinkshowjump?jump=previousslide"/>
          </p:cNvPr>
          <p:cNvSpPr>
            <a:spLocks noChangeArrowheads="1"/>
          </p:cNvSpPr>
          <p:nvPr/>
        </p:nvSpPr>
        <p:spPr bwMode="auto">
          <a:xfrm flipH="1">
            <a:off x="8748713" y="205722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087449806"/>
      </p:ext>
    </p:extLst>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57347" name="Rectangle 2"/>
          <p:cNvSpPr>
            <a:spLocks noChangeArrowheads="1"/>
          </p:cNvSpPr>
          <p:nvPr/>
        </p:nvSpPr>
        <p:spPr bwMode="auto">
          <a:xfrm>
            <a:off x="0" y="566034"/>
            <a:ext cx="9144000" cy="6291965"/>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a:t>
            </a:r>
          </a:p>
          <a:p>
            <a:pPr algn="just">
              <a:tabLst>
                <a:tab pos="180975" algn="l"/>
                <a:tab pos="447675" algn="l"/>
              </a:tabLst>
            </a:pPr>
            <a:endParaRPr lang="es-MX" sz="800" b="1" dirty="0"/>
          </a:p>
          <a:p>
            <a:pPr algn="just">
              <a:tabLst>
                <a:tab pos="180975" algn="l"/>
                <a:tab pos="447675" algn="l"/>
              </a:tabLst>
            </a:pPr>
            <a:r>
              <a:rPr lang="es-MX" sz="1300" dirty="0"/>
              <a:t>En esta </a:t>
            </a:r>
            <a:r>
              <a:rPr lang="es-MX" sz="1300" dirty="0" smtClean="0"/>
              <a:t>fase </a:t>
            </a:r>
            <a:r>
              <a:rPr lang="es-MX" sz="1300" dirty="0"/>
              <a:t>de actualización del </a:t>
            </a:r>
            <a:r>
              <a:rPr lang="es-MX" sz="1300" dirty="0" err="1" smtClean="0"/>
              <a:t>ProDES</a:t>
            </a:r>
            <a:r>
              <a:rPr lang="es-MX" sz="1300" dirty="0" smtClean="0"/>
              <a:t> 2014-2015 se </a:t>
            </a:r>
            <a:r>
              <a:rPr lang="es-MX" sz="1300" dirty="0"/>
              <a:t>deberá revisar </a:t>
            </a:r>
            <a:r>
              <a:rPr lang="es-MX" sz="1300" dirty="0" smtClean="0"/>
              <a:t>y, </a:t>
            </a:r>
            <a:r>
              <a:rPr lang="es-MX" sz="1300" dirty="0"/>
              <a:t>en su caso, precisar y/o actualizar </a:t>
            </a:r>
            <a:r>
              <a:rPr lang="es-MX" sz="1300" dirty="0" smtClean="0"/>
              <a:t>el alcance de las </a:t>
            </a:r>
            <a:r>
              <a:rPr lang="es-MX" sz="1300" dirty="0"/>
              <a:t>M</a:t>
            </a:r>
            <a:r>
              <a:rPr lang="es-MX" sz="1300" dirty="0" smtClean="0"/>
              <a:t>etas Compromiso. </a:t>
            </a:r>
            <a:r>
              <a:rPr lang="es-MX" sz="1300" dirty="0"/>
              <a:t>A estas metas que establezca la </a:t>
            </a:r>
            <a:r>
              <a:rPr lang="es-MX" sz="1300" dirty="0" smtClean="0"/>
              <a:t>DES </a:t>
            </a:r>
            <a:r>
              <a:rPr lang="es-MX" sz="1300" dirty="0"/>
              <a:t>para </a:t>
            </a:r>
            <a:r>
              <a:rPr lang="es-MX" sz="1300" dirty="0" smtClean="0"/>
              <a:t>los años 2014, 2015, 2016 y 2017, </a:t>
            </a:r>
            <a:r>
              <a:rPr lang="es-MX" sz="1300" dirty="0"/>
              <a:t>se les dará seguimiento en su </a:t>
            </a:r>
            <a:r>
              <a:rPr lang="es-MX" sz="1300" dirty="0" smtClean="0"/>
              <a:t>cumplimiento a través de los informes trimestrales académicos. </a:t>
            </a:r>
          </a:p>
          <a:p>
            <a:pPr algn="just">
              <a:tabLst>
                <a:tab pos="180975" algn="l"/>
                <a:tab pos="447675" algn="l"/>
              </a:tabLst>
            </a:pPr>
            <a:endParaRPr lang="es-MX" sz="800" b="1" dirty="0" smtClean="0"/>
          </a:p>
          <a:p>
            <a:pPr algn="just">
              <a:tabLst>
                <a:tab pos="180975" algn="l"/>
                <a:tab pos="447675" algn="l"/>
              </a:tabLst>
            </a:pPr>
            <a:r>
              <a:rPr lang="es-MX" sz="1300" dirty="0"/>
              <a:t>Para llenado del siguiente formato se deberá utilizar el módulo de captura en línea de Metas Compromiso, calendarizando su avance trimestral.</a:t>
            </a:r>
            <a:endParaRPr lang="es-MX" sz="1300" dirty="0" smtClean="0"/>
          </a:p>
          <a:p>
            <a:pPr algn="just">
              <a:tabLst>
                <a:tab pos="180975" algn="l"/>
                <a:tab pos="447675" algn="l"/>
              </a:tabLst>
            </a:pPr>
            <a:endParaRPr lang="es-MX" sz="800" dirty="0" smtClean="0"/>
          </a:p>
          <a:p>
            <a:pPr algn="ctr">
              <a:tabLst>
                <a:tab pos="180975" algn="l"/>
                <a:tab pos="447675" algn="l"/>
              </a:tabLst>
            </a:pPr>
            <a:r>
              <a:rPr lang="es-MX" sz="1300" b="1" dirty="0" smtClean="0"/>
              <a:t>Metas compromiso para el </a:t>
            </a:r>
            <a:r>
              <a:rPr lang="es-MX" sz="1300" b="1" smtClean="0"/>
              <a:t>periodo 2014-2017 </a:t>
            </a:r>
            <a:r>
              <a:rPr lang="es-MX" sz="1300" b="1" dirty="0" smtClean="0"/>
              <a:t>en la siguiente tabla.</a:t>
            </a:r>
            <a:endParaRPr lang="es-ES" sz="1300" b="1" dirty="0" smtClean="0"/>
          </a:p>
          <a:p>
            <a:pPr algn="just">
              <a:tabLst>
                <a:tab pos="180975" algn="l"/>
                <a:tab pos="447675" algn="l"/>
              </a:tabLst>
            </a:pPr>
            <a:endParaRPr lang="es-MX" sz="1300" dirty="0"/>
          </a:p>
        </p:txBody>
      </p:sp>
      <p:graphicFrame>
        <p:nvGraphicFramePr>
          <p:cNvPr id="2" name="Tabla 1"/>
          <p:cNvGraphicFramePr>
            <a:graphicFrameLocks noGrp="1"/>
          </p:cNvGraphicFramePr>
          <p:nvPr>
            <p:extLst>
              <p:ext uri="{D42A27DB-BD31-4B8C-83A1-F6EECF244321}">
                <p14:modId xmlns:p14="http://schemas.microsoft.com/office/powerpoint/2010/main" val="1849619241"/>
              </p:ext>
            </p:extLst>
          </p:nvPr>
        </p:nvGraphicFramePr>
        <p:xfrm>
          <a:off x="107504" y="2210647"/>
          <a:ext cx="8928991" cy="4359925"/>
        </p:xfrm>
        <a:graphic>
          <a:graphicData uri="http://schemas.openxmlformats.org/drawingml/2006/table">
            <a:tbl>
              <a:tblPr/>
              <a:tblGrid>
                <a:gridCol w="3077383"/>
                <a:gridCol w="549910"/>
                <a:gridCol w="423008"/>
                <a:gridCol w="549910"/>
                <a:gridCol w="423008"/>
                <a:gridCol w="549910"/>
                <a:gridCol w="423008"/>
                <a:gridCol w="549910"/>
                <a:gridCol w="423008"/>
                <a:gridCol w="549910"/>
                <a:gridCol w="423008"/>
                <a:gridCol w="987018"/>
              </a:tblGrid>
              <a:tr h="287930">
                <a:tc>
                  <a:txBody>
                    <a:bodyPr/>
                    <a:lstStyle/>
                    <a:p>
                      <a:pPr algn="ctr" rtl="0" fontAlgn="ctr"/>
                      <a:r>
                        <a:rPr lang="es-MX" sz="900" b="1" i="0" u="none" strike="noStrike" dirty="0">
                          <a:solidFill>
                            <a:srgbClr val="000000"/>
                          </a:solidFill>
                          <a:effectLst/>
                          <a:latin typeface="Arial" panose="020B0604020202020204" pitchFamily="34" charset="0"/>
                        </a:rPr>
                        <a:t>Metas Compromiso de la DES</a:t>
                      </a:r>
                      <a:br>
                        <a:rPr lang="es-MX" sz="900" b="1" i="0" u="none" strike="noStrike" dirty="0">
                          <a:solidFill>
                            <a:srgbClr val="000000"/>
                          </a:solidFill>
                          <a:effectLst/>
                          <a:latin typeface="Arial" panose="020B0604020202020204" pitchFamily="34" charset="0"/>
                        </a:rPr>
                      </a:br>
                      <a:r>
                        <a:rPr lang="es-MX" sz="900" b="1" i="0" u="none" strike="noStrike" dirty="0">
                          <a:solidFill>
                            <a:srgbClr val="000000"/>
                          </a:solidFill>
                          <a:effectLst/>
                          <a:latin typeface="Arial" panose="020B0604020202020204" pitchFamily="34" charset="0"/>
                        </a:rPr>
                        <a:t>de capacidad académica</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900" b="1" i="0" u="none" strike="noStrike" dirty="0">
                          <a:solidFill>
                            <a:srgbClr val="000000"/>
                          </a:solidFill>
                          <a:effectLst/>
                          <a:latin typeface="Arial" panose="020B0604020202020204" pitchFamily="34" charset="0"/>
                        </a:rPr>
                        <a:t>Valor actual</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2014*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2015*</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2016*</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2017*</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900" b="1" i="0" u="none" strike="noStrike" dirty="0">
                          <a:solidFill>
                            <a:srgbClr val="000000"/>
                          </a:solidFill>
                          <a:effectLst/>
                          <a:latin typeface="Arial" panose="020B0604020202020204" pitchFamily="34" charset="0"/>
                        </a:rPr>
                        <a:t>Observaciones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9956">
                <a:tc>
                  <a:txBody>
                    <a:bodyPr/>
                    <a:lstStyle/>
                    <a:p>
                      <a:pPr algn="l" rtl="0" fontAlgn="ctr"/>
                      <a:r>
                        <a:rPr lang="es-MX" sz="900" b="1" i="0" u="none" strike="noStrike">
                          <a:solidFill>
                            <a:srgbClr val="000000"/>
                          </a:solidFill>
                          <a:effectLst/>
                          <a:latin typeface="Arial" panose="020B0604020202020204" pitchFamily="34" charset="0"/>
                        </a:rPr>
                        <a:t>Total del personal académico (PTC, PTP, PA)</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dirty="0">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73358">
                <a:tc>
                  <a:txBody>
                    <a:bodyPr/>
                    <a:lstStyle/>
                    <a:p>
                      <a:pPr algn="l" rtl="0" fontAlgn="ctr"/>
                      <a:r>
                        <a:rPr lang="es-MX" sz="900" b="1" i="0" u="none" strike="noStrike">
                          <a:solidFill>
                            <a:srgbClr val="000000"/>
                          </a:solidFill>
                          <a:effectLst/>
                          <a:latin typeface="Arial" panose="020B0604020202020204" pitchFamily="34" charset="0"/>
                        </a:rPr>
                        <a:t>Total de Profesores de Tiempo Completo (PTC)</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79956">
                <a:tc gridSpan="12">
                  <a:txBody>
                    <a:bodyPr/>
                    <a:lstStyle/>
                    <a:p>
                      <a:pPr algn="ctr" rtl="0" fontAlgn="ctr"/>
                      <a:r>
                        <a:rPr lang="es-MX" sz="900" b="1" i="0" u="none" strike="noStrike">
                          <a:solidFill>
                            <a:srgbClr val="000000"/>
                          </a:solidFill>
                          <a:effectLst/>
                          <a:latin typeface="Arial" panose="020B0604020202020204" pitchFamily="34" charset="0"/>
                        </a:rPr>
                        <a:t>Número y % de PTC de la institución con:</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9956">
                <a:tc>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dirty="0">
                          <a:solidFill>
                            <a:srgbClr val="000000"/>
                          </a:solidFill>
                          <a:effectLst/>
                          <a:latin typeface="Arial" panose="020B0604020202020204" pitchFamily="34" charset="0"/>
                        </a:rPr>
                        <a:t>Observaciones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3358">
                <a:tc>
                  <a:txBody>
                    <a:bodyPr/>
                    <a:lstStyle/>
                    <a:p>
                      <a:pPr algn="l" rtl="0" fontAlgn="t"/>
                      <a:r>
                        <a:rPr lang="es-MX" sz="900" b="0" i="0" u="none" strike="noStrike">
                          <a:solidFill>
                            <a:srgbClr val="000000"/>
                          </a:solidFill>
                          <a:effectLst/>
                          <a:latin typeface="Arial" panose="020B0604020202020204" pitchFamily="34" charset="0"/>
                        </a:rPr>
                        <a:t>Especialidad</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Maestría</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358">
                <a:tc>
                  <a:txBody>
                    <a:bodyPr/>
                    <a:lstStyle/>
                    <a:p>
                      <a:pPr algn="l" rtl="0" fontAlgn="t"/>
                      <a:r>
                        <a:rPr lang="es-MX" sz="900" b="0" i="0" u="none" strike="noStrike">
                          <a:solidFill>
                            <a:srgbClr val="000000"/>
                          </a:solidFill>
                          <a:effectLst/>
                          <a:latin typeface="Arial" panose="020B0604020202020204" pitchFamily="34" charset="0"/>
                        </a:rPr>
                        <a:t>Doctorado</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Posgrado en el área disciplinar de su desempeño</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Doctorado en el área disciplinar de su desempeño</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358">
                <a:tc>
                  <a:txBody>
                    <a:bodyPr/>
                    <a:lstStyle/>
                    <a:p>
                      <a:pPr algn="l" rtl="0" fontAlgn="t"/>
                      <a:r>
                        <a:rPr lang="es-MX" sz="900" b="0" i="0" u="none" strike="noStrike">
                          <a:solidFill>
                            <a:srgbClr val="000000"/>
                          </a:solidFill>
                          <a:effectLst/>
                          <a:latin typeface="Arial" panose="020B0604020202020204" pitchFamily="34" charset="0"/>
                        </a:rPr>
                        <a:t>Perfil deseable reconocido por el PROMEP-SES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Adscripción al SNI o SNC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56">
                <a:tc>
                  <a:txBody>
                    <a:bodyPr/>
                    <a:lstStyle/>
                    <a:p>
                      <a:pPr algn="l" rtl="0" fontAlgn="t"/>
                      <a:r>
                        <a:rPr lang="es-MX" sz="900" b="0" i="0" u="none" strike="noStrike">
                          <a:solidFill>
                            <a:srgbClr val="000000"/>
                          </a:solidFill>
                          <a:effectLst/>
                          <a:latin typeface="Arial" panose="020B0604020202020204" pitchFamily="34" charset="0"/>
                        </a:rPr>
                        <a:t>Participación en el programa de tutorías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895">
                <a:tc>
                  <a:txBody>
                    <a:bodyPr/>
                    <a:lstStyle/>
                    <a:p>
                      <a:pPr algn="l" rtl="0" fontAlgn="t"/>
                      <a:r>
                        <a:rPr lang="es-MX" sz="900" b="1" i="1" u="none" strike="noStrike">
                          <a:solidFill>
                            <a:srgbClr val="000000"/>
                          </a:solidFill>
                          <a:effectLst/>
                          <a:latin typeface="Arial" panose="020B0604020202020204" pitchFamily="34" charset="0"/>
                        </a:rPr>
                        <a:t>Profesores (PTC, PMT y PA) que reciben capacitación y/o actualización con al menos 40 horas por año</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1" i="1"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1" i="1"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7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30">
                <a:tc>
                  <a:txBody>
                    <a:bodyPr/>
                    <a:lstStyle/>
                    <a:p>
                      <a:pPr algn="ctr" rtl="0" fontAlgn="ctr"/>
                      <a:r>
                        <a:rPr lang="es-MX" sz="900" b="1" i="0" u="none" strike="noStrike">
                          <a:solidFill>
                            <a:srgbClr val="000000"/>
                          </a:solidFill>
                          <a:effectLst/>
                          <a:latin typeface="Arial" panose="020B0604020202020204" pitchFamily="34" charset="0"/>
                        </a:rPr>
                        <a:t>Metas Compromiso de la DES</a:t>
                      </a:r>
                      <a:br>
                        <a:rPr lang="es-MX" sz="900" b="1" i="0" u="none" strike="noStrike">
                          <a:solidFill>
                            <a:srgbClr val="000000"/>
                          </a:solidFill>
                          <a:effectLst/>
                          <a:latin typeface="Arial" panose="020B0604020202020204" pitchFamily="34" charset="0"/>
                        </a:rPr>
                      </a:br>
                      <a:r>
                        <a:rPr lang="es-MX" sz="900" b="1" i="0" u="none" strike="noStrike">
                          <a:solidFill>
                            <a:srgbClr val="000000"/>
                          </a:solidFill>
                          <a:effectLst/>
                          <a:latin typeface="Arial" panose="020B0604020202020204" pitchFamily="34" charset="0"/>
                        </a:rPr>
                        <a:t>de capacidad académica</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900" b="1" i="0" u="none" strike="noStrike">
                          <a:solidFill>
                            <a:srgbClr val="000000"/>
                          </a:solidFill>
                          <a:effectLst/>
                          <a:latin typeface="Arial" panose="020B0604020202020204" pitchFamily="34" charset="0"/>
                        </a:rPr>
                        <a:t>Valor actual</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2015*</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2016*</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2017*</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9956">
                <a:tc>
                  <a:txBody>
                    <a:bodyPr/>
                    <a:lstStyle/>
                    <a:p>
                      <a:pPr algn="l" rtl="0" fontAlgn="ctr"/>
                      <a:r>
                        <a:rPr lang="es-MX" sz="900" b="1" i="0" u="none" strike="noStrike">
                          <a:solidFill>
                            <a:srgbClr val="000000"/>
                          </a:solidFill>
                          <a:effectLst/>
                          <a:latin typeface="Arial" panose="020B0604020202020204" pitchFamily="34" charset="0"/>
                        </a:rPr>
                        <a:t>Cuerpos académicos: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79956">
                <a:tc>
                  <a:txBody>
                    <a:bodyPr/>
                    <a:lstStyle/>
                    <a:p>
                      <a:pPr algn="ctr" rtl="0" fontAlgn="ctr"/>
                      <a:r>
                        <a:rPr lang="es-MX" sz="900" b="1" i="0" u="none" strike="noStrike">
                          <a:solidFill>
                            <a:srgbClr val="000000"/>
                          </a:solidFill>
                          <a:effectLst/>
                          <a:latin typeface="Arial" panose="020B0604020202020204" pitchFamily="34" charset="0"/>
                        </a:rPr>
                        <a:t> </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4733">
                <a:tc>
                  <a:txBody>
                    <a:bodyPr/>
                    <a:lstStyle/>
                    <a:p>
                      <a:pPr algn="l" rtl="0" fontAlgn="t"/>
                      <a:r>
                        <a:rPr lang="es-MX" sz="900" b="0" i="0" u="none" strike="noStrike">
                          <a:solidFill>
                            <a:srgbClr val="000000"/>
                          </a:solidFill>
                          <a:effectLst/>
                          <a:latin typeface="Arial" panose="020B0604020202020204" pitchFamily="34" charset="0"/>
                        </a:rPr>
                        <a:t>Consolidados. </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nombres de los CA Consolidados)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30">
                <a:tc>
                  <a:txBody>
                    <a:bodyPr/>
                    <a:lstStyle/>
                    <a:p>
                      <a:pPr algn="l" rtl="0" fontAlgn="t"/>
                      <a:r>
                        <a:rPr lang="es-MX" sz="900" b="0" i="0" u="none" strike="noStrike">
                          <a:solidFill>
                            <a:srgbClr val="000000"/>
                          </a:solidFill>
                          <a:effectLst/>
                          <a:latin typeface="Arial" panose="020B0604020202020204" pitchFamily="34" charset="0"/>
                        </a:rPr>
                        <a:t>En consolidación. </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nombres de los CA Consolidados)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30">
                <a:tc>
                  <a:txBody>
                    <a:bodyPr/>
                    <a:lstStyle/>
                    <a:p>
                      <a:pPr algn="l" rtl="0" fontAlgn="t"/>
                      <a:r>
                        <a:rPr lang="es-MX" sz="900" b="0" i="0" u="none" strike="noStrike">
                          <a:solidFill>
                            <a:srgbClr val="000000"/>
                          </a:solidFill>
                          <a:effectLst/>
                          <a:latin typeface="Arial" panose="020B0604020202020204" pitchFamily="34" charset="0"/>
                        </a:rPr>
                        <a:t>En formación.</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nombres de los CA Consolidados)</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dirty="0">
                          <a:solidFill>
                            <a:srgbClr val="000000"/>
                          </a:solidFill>
                          <a:effectLst/>
                          <a:latin typeface="Arial" panose="020B0604020202020204" pitchFamily="34" charset="0"/>
                        </a:rPr>
                        <a:t> </a:t>
                      </a:r>
                    </a:p>
                  </a:txBody>
                  <a:tcPr marL="8998" marR="8998" marT="89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786314" y="4220584"/>
            <a:ext cx="3465513" cy="327025"/>
          </a:xfrm>
          <a:prstGeom prst="rect">
            <a:avLst/>
          </a:prstGeom>
          <a:noFill/>
          <a:ln w="3175" algn="ctr">
            <a:noFill/>
            <a:miter lim="800000"/>
            <a:headEnd/>
            <a:tailEnd/>
          </a:ln>
        </p:spPr>
      </p:pic>
      <p:sp>
        <p:nvSpPr>
          <p:cNvPr id="11" name="Text Box 129"/>
          <p:cNvSpPr txBox="1">
            <a:spLocks noChangeArrowheads="1"/>
          </p:cNvSpPr>
          <p:nvPr/>
        </p:nvSpPr>
        <p:spPr bwMode="auto">
          <a:xfrm>
            <a:off x="-3854" y="6570572"/>
            <a:ext cx="9147854" cy="290934"/>
          </a:xfrm>
          <a:prstGeom prst="rect">
            <a:avLst/>
          </a:prstGeom>
          <a:noFill/>
          <a:ln w="3175" algn="ctr">
            <a:noFill/>
            <a:miter lim="800000"/>
            <a:headEnd/>
            <a:tailEnd/>
          </a:ln>
        </p:spPr>
        <p:txBody>
          <a:bodyPr wrap="square" tIns="90000">
            <a:spAutoFit/>
          </a:bodyPr>
          <a:lstStyle/>
          <a:p>
            <a:pPr>
              <a:tabLst>
                <a:tab pos="180975" algn="l"/>
                <a:tab pos="447675" algn="l"/>
              </a:tabLst>
            </a:pPr>
            <a:r>
              <a:rPr lang="es-MX" sz="1000" b="1" dirty="0" smtClean="0"/>
              <a:t>* Sistema Nacional de Creadores de Arte</a:t>
            </a:r>
            <a:endParaRPr lang="es-ES" sz="1000" b="1" dirty="0"/>
          </a:p>
        </p:txBody>
      </p:sp>
      <p:sp>
        <p:nvSpPr>
          <p:cNvPr id="15" name="14 Rectángulo">
            <a:hlinkClick r:id="rId4" action="ppaction://hlinksldjump"/>
          </p:cNvPr>
          <p:cNvSpPr/>
          <p:nvPr/>
        </p:nvSpPr>
        <p:spPr bwMode="auto">
          <a:xfrm flipH="1">
            <a:off x="-3856" y="0"/>
            <a:ext cx="9147856"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4" name="13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2" name="AutoShape 208">
            <a:hlinkClick r:id="" action="ppaction://hlinkshowjump?jump=nextslide"/>
          </p:cNvPr>
          <p:cNvSpPr>
            <a:spLocks noChangeArrowheads="1"/>
          </p:cNvSpPr>
          <p:nvPr/>
        </p:nvSpPr>
        <p:spPr bwMode="auto">
          <a:xfrm>
            <a:off x="8959850" y="66031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3" name="AutoShape 176">
            <a:hlinkClick r:id="" action="ppaction://hlinkshowjump?jump=previousslide"/>
          </p:cNvPr>
          <p:cNvSpPr>
            <a:spLocks noChangeArrowheads="1"/>
          </p:cNvSpPr>
          <p:nvPr/>
        </p:nvSpPr>
        <p:spPr bwMode="auto">
          <a:xfrm flipH="1">
            <a:off x="8748713" y="661897"/>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08">
            <a:hlinkClick r:id="" action="ppaction://hlinkshowjump?jump=nextslide"/>
          </p:cNvPr>
          <p:cNvSpPr>
            <a:spLocks noChangeArrowheads="1"/>
          </p:cNvSpPr>
          <p:nvPr/>
        </p:nvSpPr>
        <p:spPr bwMode="auto">
          <a:xfrm>
            <a:off x="8959850" y="601200"/>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8" name="AutoShape 176">
            <a:hlinkClick r:id="" action="ppaction://hlinkshowjump?jump=previousslide"/>
          </p:cNvPr>
          <p:cNvSpPr>
            <a:spLocks noChangeArrowheads="1"/>
          </p:cNvSpPr>
          <p:nvPr/>
        </p:nvSpPr>
        <p:spPr bwMode="auto">
          <a:xfrm flipH="1">
            <a:off x="8748713" y="60120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5" name="Rectangle 2"/>
          <p:cNvSpPr>
            <a:spLocks noChangeArrowheads="1"/>
          </p:cNvSpPr>
          <p:nvPr/>
        </p:nvSpPr>
        <p:spPr bwMode="auto">
          <a:xfrm>
            <a:off x="-32" y="571481"/>
            <a:ext cx="9144000" cy="6286519"/>
          </a:xfrm>
          <a:prstGeom prst="rect">
            <a:avLst/>
          </a:prstGeom>
          <a:solidFill>
            <a:schemeClr val="bg1"/>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a:t>
            </a:r>
            <a:endParaRPr lang="es-MX" sz="1300" b="1" dirty="0"/>
          </a:p>
          <a:p>
            <a:pPr algn="ctr">
              <a:tabLst>
                <a:tab pos="180975" algn="l"/>
                <a:tab pos="447675" algn="l"/>
              </a:tabLst>
            </a:pPr>
            <a:endParaRPr lang="es-MX" sz="1300" dirty="0"/>
          </a:p>
        </p:txBody>
      </p:sp>
      <p:sp>
        <p:nvSpPr>
          <p:cNvPr id="9" name="AutoShape 176">
            <a:hlinkClick r:id="" action="ppaction://hlinkshowjump?jump=previousslide"/>
          </p:cNvPr>
          <p:cNvSpPr>
            <a:spLocks noChangeArrowheads="1"/>
          </p:cNvSpPr>
          <p:nvPr/>
        </p:nvSpPr>
        <p:spPr bwMode="auto">
          <a:xfrm flipH="1">
            <a:off x="8720166" y="6647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0" name="AutoShape 208">
            <a:hlinkClick r:id="" action="ppaction://hlinkshowjump?jump=nextslide"/>
          </p:cNvPr>
          <p:cNvSpPr>
            <a:spLocks noChangeArrowheads="1"/>
          </p:cNvSpPr>
          <p:nvPr/>
        </p:nvSpPr>
        <p:spPr bwMode="auto">
          <a:xfrm>
            <a:off x="8931303" y="6647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Tabla 1"/>
          <p:cNvGraphicFramePr>
            <a:graphicFrameLocks noGrp="1"/>
          </p:cNvGraphicFramePr>
          <p:nvPr>
            <p:extLst>
              <p:ext uri="{D42A27DB-BD31-4B8C-83A1-F6EECF244321}">
                <p14:modId xmlns:p14="http://schemas.microsoft.com/office/powerpoint/2010/main" val="798557282"/>
              </p:ext>
            </p:extLst>
          </p:nvPr>
        </p:nvGraphicFramePr>
        <p:xfrm>
          <a:off x="107504" y="937054"/>
          <a:ext cx="8979374" cy="5588290"/>
        </p:xfrm>
        <a:graphic>
          <a:graphicData uri="http://schemas.openxmlformats.org/drawingml/2006/table">
            <a:tbl>
              <a:tblPr/>
              <a:tblGrid>
                <a:gridCol w="3307473"/>
                <a:gridCol w="533022"/>
                <a:gridCol w="410017"/>
                <a:gridCol w="533022"/>
                <a:gridCol w="410017"/>
                <a:gridCol w="533022"/>
                <a:gridCol w="410017"/>
                <a:gridCol w="533022"/>
                <a:gridCol w="410017"/>
                <a:gridCol w="533022"/>
                <a:gridCol w="410017"/>
                <a:gridCol w="956706"/>
              </a:tblGrid>
              <a:tr h="190222">
                <a:tc>
                  <a:txBody>
                    <a:bodyPr/>
                    <a:lstStyle/>
                    <a:p>
                      <a:pPr algn="ctr" rtl="0" fontAlgn="ctr"/>
                      <a:r>
                        <a:rPr lang="es-MX" sz="850" b="1" i="0" u="none" strike="noStrike" dirty="0">
                          <a:solidFill>
                            <a:srgbClr val="000000"/>
                          </a:solidFill>
                          <a:effectLst/>
                          <a:latin typeface="Arial" panose="020B0604020202020204" pitchFamily="34" charset="0"/>
                        </a:rPr>
                        <a:t>Metas Compromiso de la DES de Competitividad Académica</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50" b="1" i="0" u="none" strike="noStrike">
                          <a:solidFill>
                            <a:srgbClr val="000000"/>
                          </a:solidFill>
                          <a:effectLst/>
                          <a:latin typeface="Arial" panose="020B0604020202020204" pitchFamily="34" charset="0"/>
                        </a:rPr>
                        <a:t>Valor actual</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2014*</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2015*</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2016*</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2017*</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850" b="1" i="0" u="none" strike="noStrike">
                          <a:solidFill>
                            <a:srgbClr val="000000"/>
                          </a:solidFill>
                          <a:effectLst/>
                          <a:latin typeface="Arial" panose="020B0604020202020204" pitchFamily="34" charset="0"/>
                        </a:rPr>
                        <a:t>Observaciones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0222">
                <a:tc>
                  <a:txBody>
                    <a:bodyPr/>
                    <a:lstStyle/>
                    <a:p>
                      <a:pPr algn="l" rtl="0" fontAlgn="ctr"/>
                      <a:r>
                        <a:rPr lang="es-MX" sz="850" b="1" i="0" u="none" strike="noStrike">
                          <a:solidFill>
                            <a:srgbClr val="000000"/>
                          </a:solidFill>
                          <a:effectLst/>
                          <a:latin typeface="Arial" panose="020B0604020202020204" pitchFamily="34" charset="0"/>
                        </a:rPr>
                        <a:t>Programas educativos de TSU, PA y Licenciatura no evaluables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8889">
                <a:tc>
                  <a:txBody>
                    <a:bodyPr/>
                    <a:lstStyle/>
                    <a:p>
                      <a:pPr algn="l" rtl="0" fontAlgn="ctr"/>
                      <a:r>
                        <a:rPr lang="es-MX" sz="850" b="1" i="0" u="none" strike="noStrike">
                          <a:solidFill>
                            <a:srgbClr val="000000"/>
                          </a:solidFill>
                          <a:effectLst/>
                          <a:latin typeface="Arial" panose="020B0604020202020204" pitchFamily="34" charset="0"/>
                        </a:rPr>
                        <a:t>Matrícula de TSU, PA y Licenciatura no evaluable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222">
                <a:tc>
                  <a:txBody>
                    <a:bodyPr/>
                    <a:lstStyle/>
                    <a:p>
                      <a:pPr algn="l" rtl="0" fontAlgn="ctr"/>
                      <a:r>
                        <a:rPr lang="es-MX" sz="850" b="1" i="0" u="none" strike="noStrike">
                          <a:solidFill>
                            <a:srgbClr val="000000"/>
                          </a:solidFill>
                          <a:effectLst/>
                          <a:latin typeface="Arial" panose="020B0604020202020204" pitchFamily="34" charset="0"/>
                        </a:rPr>
                        <a:t>Programas educativos de TSU, PA y Licenciatura evaluables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8889">
                <a:tc>
                  <a:txBody>
                    <a:bodyPr/>
                    <a:lstStyle/>
                    <a:p>
                      <a:pPr algn="l" rtl="0" fontAlgn="ctr"/>
                      <a:r>
                        <a:rPr lang="es-MX" sz="850" b="1" i="0" u="none" strike="noStrike">
                          <a:solidFill>
                            <a:srgbClr val="000000"/>
                          </a:solidFill>
                          <a:effectLst/>
                          <a:latin typeface="Arial" panose="020B0604020202020204" pitchFamily="34" charset="0"/>
                        </a:rPr>
                        <a:t>Matrícula de TSU, PA y Licenciatura evaluable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8889">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Número</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50" b="1" i="0" u="none" strike="noStrike">
                          <a:solidFill>
                            <a:srgbClr val="000000"/>
                          </a:solidFill>
                          <a:effectLst/>
                          <a:latin typeface="Arial" panose="020B0604020202020204" pitchFamily="34" charset="0"/>
                        </a:rPr>
                        <a:t>Observaciones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5334">
                <a:tc>
                  <a:txBody>
                    <a:bodyPr/>
                    <a:lstStyle/>
                    <a:p>
                      <a:pPr algn="l" rtl="0" fontAlgn="ctr"/>
                      <a:r>
                        <a:rPr lang="es-MX" sz="850" b="0" i="0" u="none" strike="noStrike">
                          <a:solidFill>
                            <a:srgbClr val="000000"/>
                          </a:solidFill>
                          <a:effectLst/>
                          <a:latin typeface="Arial" panose="020B0604020202020204" pitchFamily="34" charset="0"/>
                        </a:rPr>
                        <a:t>Número y % de PE con estudios de factibilidad para buscar su pertinencia</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a:txBody>
                    <a:bodyPr/>
                    <a:lstStyle/>
                    <a:p>
                      <a:pPr algn="l" rtl="0" fontAlgn="ctr"/>
                      <a:r>
                        <a:rPr lang="es-MX" sz="850" b="0" i="0" u="none" strike="noStrike">
                          <a:solidFill>
                            <a:srgbClr val="000000"/>
                          </a:solidFill>
                          <a:effectLst/>
                          <a:latin typeface="Arial" panose="020B0604020202020204" pitchFamily="34" charset="0"/>
                        </a:rPr>
                        <a:t>Número y  % de PE con currículo flexible</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850" b="1" i="0" u="none" strike="noStrike">
                          <a:solidFill>
                            <a:srgbClr val="000000"/>
                          </a:solidFill>
                          <a:effectLst/>
                          <a:latin typeface="Arial" panose="020B0604020202020204" pitchFamily="34" charset="0"/>
                        </a:rPr>
                        <a:t> </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445">
                <a:tc>
                  <a:txBody>
                    <a:bodyPr/>
                    <a:lstStyle/>
                    <a:p>
                      <a:pPr algn="l" rtl="0" fontAlgn="t"/>
                      <a:r>
                        <a:rPr lang="es-MX" sz="850" b="0" i="0" u="none" strike="noStrike">
                          <a:solidFill>
                            <a:srgbClr val="000000"/>
                          </a:solidFill>
                          <a:effectLst/>
                          <a:latin typeface="Arial" panose="020B0604020202020204" pitchFamily="34" charset="0"/>
                        </a:rPr>
                        <a:t>Número y %  de PE que se actualizarán incorporando elementos de enfoques centrados en el estudiante o en el aprendizaje.</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dirty="0">
                          <a:solidFill>
                            <a:srgbClr val="000000"/>
                          </a:solidFill>
                          <a:effectLst/>
                          <a:latin typeface="Arial" panose="020B0604020202020204" pitchFamily="34" charset="0"/>
                        </a:rPr>
                        <a:t>Número y % de PE que se actualizarán incorporando estudios de seguimiento de egresados y empleadores</a:t>
                      </a:r>
                      <a:br>
                        <a:rPr lang="es-MX" sz="850" b="0" i="0" u="none" strike="noStrike" dirty="0">
                          <a:solidFill>
                            <a:srgbClr val="000000"/>
                          </a:solidFill>
                          <a:effectLst/>
                          <a:latin typeface="Arial" panose="020B0604020202020204" pitchFamily="34" charset="0"/>
                        </a:rPr>
                      </a:br>
                      <a:r>
                        <a:rPr lang="es-MX" sz="850" b="0" i="0" u="none" strike="noStrike" dirty="0">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a:solidFill>
                            <a:srgbClr val="000000"/>
                          </a:solidFill>
                          <a:effectLst/>
                          <a:latin typeface="Arial" panose="020B0604020202020204" pitchFamily="34" charset="0"/>
                        </a:rPr>
                        <a:t>Número y % de PE que se actualizarán incorporando el servicio social en el plan de estudios</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a:solidFill>
                            <a:srgbClr val="000000"/>
                          </a:solidFill>
                          <a:effectLst/>
                          <a:latin typeface="Arial" panose="020B0604020202020204" pitchFamily="34" charset="0"/>
                        </a:rPr>
                        <a:t>Número y % de PE que se actualizarán incorporando la práctica profesional en el plan de estudios</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a:txBody>
                    <a:bodyPr/>
                    <a:lstStyle/>
                    <a:p>
                      <a:pPr algn="l" rtl="0" fontAlgn="t"/>
                      <a:r>
                        <a:rPr lang="es-MX" sz="850" b="0" i="0" u="none" strike="noStrike">
                          <a:solidFill>
                            <a:srgbClr val="000000"/>
                          </a:solidFill>
                          <a:effectLst/>
                          <a:latin typeface="Arial" panose="020B0604020202020204" pitchFamily="34" charset="0"/>
                        </a:rPr>
                        <a:t>Número y % de PE basado en competencias </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a:txBody>
                    <a:bodyPr/>
                    <a:lstStyle/>
                    <a:p>
                      <a:pPr algn="l" rtl="0" fontAlgn="t"/>
                      <a:r>
                        <a:rPr lang="es-MX" sz="850" b="0" i="0" u="none" strike="noStrike">
                          <a:solidFill>
                            <a:srgbClr val="000000"/>
                          </a:solidFill>
                          <a:effectLst/>
                          <a:latin typeface="Arial" panose="020B0604020202020204" pitchFamily="34" charset="0"/>
                        </a:rPr>
                        <a:t>Número y %  de PE que alcanzarán el nivel 1 los CIEES.</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a:solidFill>
                            <a:srgbClr val="000000"/>
                          </a:solidFill>
                          <a:effectLst/>
                          <a:latin typeface="Arial" panose="020B0604020202020204" pitchFamily="34" charset="0"/>
                        </a:rPr>
                        <a:t>Número y % de PE  Licenciatura y TSU que serán acreditados por organismos reconocidos por el COPAES.</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t"/>
                      <a:r>
                        <a:rPr lang="es-MX" sz="850" b="0" i="0" u="none" strike="noStrike">
                          <a:solidFill>
                            <a:srgbClr val="000000"/>
                          </a:solidFill>
                          <a:effectLst/>
                          <a:latin typeface="Arial" panose="020B0604020202020204" pitchFamily="34" charset="0"/>
                        </a:rPr>
                        <a:t>Número y % de PE de licenciatura y TSU de calidad del total de la oferta educativa evaluable</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ctr"/>
                      <a:r>
                        <a:rPr lang="es-MX" sz="850" b="0" i="0" u="none" strike="noStrike">
                          <a:solidFill>
                            <a:srgbClr val="000000"/>
                          </a:solidFill>
                          <a:effectLst/>
                          <a:latin typeface="Arial" panose="020B0604020202020204" pitchFamily="34" charset="0"/>
                        </a:rPr>
                        <a:t>Número y % de PE de licenciatura/campus con estándar 1 del IDAP del CENEVAL</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334">
                <a:tc>
                  <a:txBody>
                    <a:bodyPr/>
                    <a:lstStyle/>
                    <a:p>
                      <a:pPr algn="l" rtl="0" fontAlgn="ctr"/>
                      <a:r>
                        <a:rPr lang="es-MX" sz="850" b="0" i="0" u="none" strike="noStrike">
                          <a:solidFill>
                            <a:srgbClr val="000000"/>
                          </a:solidFill>
                          <a:effectLst/>
                          <a:latin typeface="Arial" panose="020B0604020202020204" pitchFamily="34" charset="0"/>
                        </a:rPr>
                        <a:t>Número y % de PE de licenciatura/campus con estándar 2 del IDAP del CENEVAL</a:t>
                      </a:r>
                      <a:br>
                        <a:rPr lang="es-MX" sz="850" b="0" i="0" u="none" strike="noStrike">
                          <a:solidFill>
                            <a:srgbClr val="000000"/>
                          </a:solidFill>
                          <a:effectLst/>
                          <a:latin typeface="Arial" panose="020B0604020202020204" pitchFamily="34" charset="0"/>
                        </a:rPr>
                      </a:br>
                      <a:r>
                        <a:rPr lang="es-MX" sz="850" b="0" i="0" u="none" strike="noStrike">
                          <a:solidFill>
                            <a:srgbClr val="000000"/>
                          </a:solidFill>
                          <a:effectLst/>
                          <a:latin typeface="Arial" panose="020B0604020202020204" pitchFamily="34" charset="0"/>
                        </a:rPr>
                        <a:t>(Especificar el nombre de los PE)</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a:txBody>
                    <a:bodyPr/>
                    <a:lstStyle/>
                    <a:p>
                      <a:pPr algn="l" rtl="0" fontAlgn="ctr"/>
                      <a:r>
                        <a:rPr lang="es-MX" sz="850" b="0" i="0" u="none" strike="noStrike">
                          <a:solidFill>
                            <a:srgbClr val="000000"/>
                          </a:solidFill>
                          <a:effectLst/>
                          <a:latin typeface="Arial" panose="020B0604020202020204" pitchFamily="34" charset="0"/>
                        </a:rPr>
                        <a:t>Número y % de matrícula atendida en PE de licenciatura y TSU de calidad del total asociada a los PE evaluables</a:t>
                      </a:r>
                    </a:p>
                  </a:txBody>
                  <a:tcPr marL="5944" marR="5944" marT="5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50" b="0" i="0" u="none" strike="noStrike">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50" b="0" i="0" u="none" strike="noStrike" dirty="0">
                          <a:solidFill>
                            <a:srgbClr val="000000"/>
                          </a:solidFill>
                          <a:effectLst/>
                          <a:latin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357686" y="3357562"/>
            <a:ext cx="3465513" cy="327025"/>
          </a:xfrm>
          <a:prstGeom prst="rect">
            <a:avLst/>
          </a:prstGeom>
          <a:noFill/>
          <a:ln w="317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lumMod val="95000"/>
            </a:schemeClr>
          </a:solidFill>
          <a:ln w="3175" algn="ctr">
            <a:noFill/>
            <a:miter lim="800000"/>
            <a:headEnd/>
            <a:tailEnd/>
          </a:ln>
        </p:spPr>
        <p:txBody>
          <a:bodyPr wrap="none" tIns="90000" anchor="t" anchorCtr="0"/>
          <a:lstStyle/>
          <a:p>
            <a:pPr algn="just">
              <a:tabLst>
                <a:tab pos="180975" algn="l"/>
                <a:tab pos="447675" algn="l"/>
              </a:tabLst>
            </a:pPr>
            <a:r>
              <a:rPr lang="es-MX" sz="1400" b="1" dirty="0" smtClean="0"/>
              <a:t>Actualización de la planeación</a:t>
            </a:r>
          </a:p>
          <a:p>
            <a:pPr algn="ctr">
              <a:tabLst>
                <a:tab pos="180975" algn="l"/>
                <a:tab pos="447675" algn="l"/>
              </a:tabLst>
            </a:pPr>
            <a:endParaRPr lang="es-MX" sz="1400" b="1" dirty="0" smtClean="0"/>
          </a:p>
        </p:txBody>
      </p:sp>
      <p:graphicFrame>
        <p:nvGraphicFramePr>
          <p:cNvPr id="2" name="Tabla 1"/>
          <p:cNvGraphicFramePr>
            <a:graphicFrameLocks noGrp="1"/>
          </p:cNvGraphicFramePr>
          <p:nvPr>
            <p:extLst>
              <p:ext uri="{D42A27DB-BD31-4B8C-83A1-F6EECF244321}">
                <p14:modId xmlns:p14="http://schemas.microsoft.com/office/powerpoint/2010/main" val="1454130044"/>
              </p:ext>
            </p:extLst>
          </p:nvPr>
        </p:nvGraphicFramePr>
        <p:xfrm>
          <a:off x="107504" y="980728"/>
          <a:ext cx="8928988" cy="2970758"/>
        </p:xfrm>
        <a:graphic>
          <a:graphicData uri="http://schemas.openxmlformats.org/drawingml/2006/table">
            <a:tbl>
              <a:tblPr/>
              <a:tblGrid>
                <a:gridCol w="3288914"/>
                <a:gridCol w="530031"/>
                <a:gridCol w="407716"/>
                <a:gridCol w="530031"/>
                <a:gridCol w="407716"/>
                <a:gridCol w="530031"/>
                <a:gridCol w="407716"/>
                <a:gridCol w="530031"/>
                <a:gridCol w="407716"/>
                <a:gridCol w="530031"/>
                <a:gridCol w="407716"/>
                <a:gridCol w="951339"/>
              </a:tblGrid>
              <a:tr h="288099">
                <a:tc>
                  <a:txBody>
                    <a:bodyPr/>
                    <a:lstStyle/>
                    <a:p>
                      <a:pPr algn="ctr" rtl="0" fontAlgn="ctr"/>
                      <a:r>
                        <a:rPr lang="es-MX" sz="900" b="1" i="0" u="none" strike="noStrike" dirty="0">
                          <a:solidFill>
                            <a:srgbClr val="000000"/>
                          </a:solidFill>
                          <a:effectLst/>
                          <a:latin typeface="Arial" panose="020B0604020202020204" pitchFamily="34" charset="0"/>
                        </a:rPr>
                        <a:t>Metas Compromiso de la DES de Competitividad Académica</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900" b="1" i="0" u="none" strike="noStrike">
                          <a:solidFill>
                            <a:srgbClr val="000000"/>
                          </a:solidFill>
                          <a:effectLst/>
                          <a:latin typeface="Arial" panose="020B0604020202020204" pitchFamily="34" charset="0"/>
                        </a:rPr>
                        <a:t>Valor actual</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2014*</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2015*</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2016*</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2017*</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3459">
                <a:tc>
                  <a:txBody>
                    <a:bodyPr/>
                    <a:lstStyle/>
                    <a:p>
                      <a:pPr algn="l" rtl="0" fontAlgn="ctr"/>
                      <a:r>
                        <a:rPr lang="es-MX" sz="900" b="1" i="0" u="none" strike="noStrike">
                          <a:solidFill>
                            <a:srgbClr val="000000"/>
                          </a:solidFill>
                          <a:effectLst/>
                          <a:latin typeface="Arial" panose="020B0604020202020204" pitchFamily="34" charset="0"/>
                        </a:rPr>
                        <a:t>Programas educativos de Posgrado: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80062">
                <a:tc>
                  <a:txBody>
                    <a:bodyPr/>
                    <a:lstStyle/>
                    <a:p>
                      <a:pPr algn="l" rtl="0" fontAlgn="ctr"/>
                      <a:r>
                        <a:rPr lang="es-MX" sz="900" b="1" i="0" u="none" strike="noStrike">
                          <a:solidFill>
                            <a:srgbClr val="000000"/>
                          </a:solidFill>
                          <a:effectLst/>
                          <a:latin typeface="Arial" panose="020B0604020202020204" pitchFamily="34" charset="0"/>
                        </a:rPr>
                        <a:t>Matrícula de posgrado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80062">
                <a:tc>
                  <a:txBody>
                    <a:bodyPr/>
                    <a:lstStyle/>
                    <a:p>
                      <a:pPr algn="l" rtl="0" fontAlgn="ctr"/>
                      <a:r>
                        <a:rPr lang="es-MX" sz="900" b="1" i="0" u="none" strike="noStrike">
                          <a:solidFill>
                            <a:srgbClr val="000000"/>
                          </a:solidFill>
                          <a:effectLst/>
                          <a:latin typeface="Arial" panose="020B0604020202020204" pitchFamily="34" charset="0"/>
                        </a:rPr>
                        <a:t> </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Número</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8099">
                <a:tc>
                  <a:txBody>
                    <a:bodyPr/>
                    <a:lstStyle/>
                    <a:p>
                      <a:pPr algn="l" rtl="0" fontAlgn="t"/>
                      <a:r>
                        <a:rPr lang="es-MX" sz="900" b="0" i="0" u="none" strike="noStrike">
                          <a:solidFill>
                            <a:srgbClr val="000000"/>
                          </a:solidFill>
                          <a:effectLst/>
                          <a:latin typeface="Arial" panose="020B0604020202020204" pitchFamily="34" charset="0"/>
                        </a:rPr>
                        <a:t>PE que se actualizarán</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99">
                <a:tc>
                  <a:txBody>
                    <a:bodyPr/>
                    <a:lstStyle/>
                    <a:p>
                      <a:pPr algn="l" rtl="0" fontAlgn="t"/>
                      <a:r>
                        <a:rPr lang="es-MX" sz="900" b="0" i="0" u="none" strike="noStrike">
                          <a:solidFill>
                            <a:srgbClr val="000000"/>
                          </a:solidFill>
                          <a:effectLst/>
                          <a:latin typeface="Arial" panose="020B0604020202020204" pitchFamily="34" charset="0"/>
                        </a:rPr>
                        <a:t>PE que evaluarán los CIEES.</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940">
                <a:tc>
                  <a:txBody>
                    <a:bodyPr/>
                    <a:lstStyle/>
                    <a:p>
                      <a:pPr algn="l" rtl="0" fontAlgn="t"/>
                      <a:r>
                        <a:rPr lang="es-MX" sz="900" b="0" i="0" u="none" strike="noStrike">
                          <a:solidFill>
                            <a:srgbClr val="000000"/>
                          </a:solidFill>
                          <a:effectLst/>
                          <a:latin typeface="Arial" panose="020B0604020202020204" pitchFamily="34" charset="0"/>
                        </a:rPr>
                        <a:t>PE reconocidos por el Programa Nacional de Posgrado de Calidad (PNPC)</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148">
                <a:tc>
                  <a:txBody>
                    <a:bodyPr/>
                    <a:lstStyle/>
                    <a:p>
                      <a:pPr algn="l" rtl="0" fontAlgn="t"/>
                      <a:r>
                        <a:rPr lang="es-MX" sz="900" b="0" i="0" u="none" strike="noStrike">
                          <a:solidFill>
                            <a:srgbClr val="000000"/>
                          </a:solidFill>
                          <a:effectLst/>
                          <a:latin typeface="Arial" panose="020B0604020202020204" pitchFamily="34" charset="0"/>
                        </a:rPr>
                        <a:t>PE que ingresarán al Programa de Fomento a la Calidad (PFC)</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148">
                <a:tc>
                  <a:txBody>
                    <a:bodyPr/>
                    <a:lstStyle/>
                    <a:p>
                      <a:pPr algn="l" rtl="0" fontAlgn="t"/>
                      <a:r>
                        <a:rPr lang="es-MX" sz="900" b="0" i="0" u="none" strike="noStrike">
                          <a:solidFill>
                            <a:srgbClr val="000000"/>
                          </a:solidFill>
                          <a:effectLst/>
                          <a:latin typeface="Arial" panose="020B0604020202020204" pitchFamily="34" charset="0"/>
                        </a:rPr>
                        <a:t>PE que ingresarán al Padrón Nacional de Posgrado (PNP)</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Especificar el nombre de los PE</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99">
                <a:tc>
                  <a:txBody>
                    <a:bodyPr/>
                    <a:lstStyle/>
                    <a:p>
                      <a:pPr algn="l" rtl="0" fontAlgn="t"/>
                      <a:r>
                        <a:rPr lang="es-MX" sz="900" b="0" i="0" u="none" strike="noStrike" dirty="0">
                          <a:solidFill>
                            <a:srgbClr val="000000"/>
                          </a:solidFill>
                          <a:effectLst/>
                          <a:latin typeface="Arial" panose="020B0604020202020204" pitchFamily="34" charset="0"/>
                        </a:rPr>
                        <a:t>Número y % de matrícula atendida en PE de posgrado </a:t>
                      </a:r>
                      <a:r>
                        <a:rPr lang="es-MX" sz="900" b="0" i="0" u="none" strike="noStrike" dirty="0" smtClean="0">
                          <a:solidFill>
                            <a:srgbClr val="000000"/>
                          </a:solidFill>
                          <a:effectLst/>
                          <a:latin typeface="Arial" panose="020B0604020202020204" pitchFamily="34" charset="0"/>
                        </a:rPr>
                        <a:t>de </a:t>
                      </a:r>
                      <a:r>
                        <a:rPr lang="es-MX" sz="900" b="0" i="0" u="none" strike="noStrike" dirty="0">
                          <a:solidFill>
                            <a:srgbClr val="000000"/>
                          </a:solidFill>
                          <a:effectLst/>
                          <a:latin typeface="Arial" panose="020B0604020202020204" pitchFamily="34" charset="0"/>
                        </a:rPr>
                        <a:t>calidad.</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dirty="0">
                          <a:solidFill>
                            <a:srgbClr val="000000"/>
                          </a:solidFill>
                          <a:effectLst/>
                          <a:latin typeface="Arial" panose="020B0604020202020204" pitchFamily="34" charset="0"/>
                        </a:rPr>
                        <a:t> </a:t>
                      </a:r>
                    </a:p>
                  </a:txBody>
                  <a:tcPr marL="9003" marR="9003" marT="9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521177227"/>
              </p:ext>
            </p:extLst>
          </p:nvPr>
        </p:nvGraphicFramePr>
        <p:xfrm>
          <a:off x="107504" y="4077072"/>
          <a:ext cx="8928992" cy="2369022"/>
        </p:xfrm>
        <a:graphic>
          <a:graphicData uri="http://schemas.openxmlformats.org/drawingml/2006/table">
            <a:tbl>
              <a:tblPr/>
              <a:tblGrid>
                <a:gridCol w="2633275"/>
                <a:gridCol w="405341"/>
                <a:gridCol w="405341"/>
                <a:gridCol w="287475"/>
                <a:gridCol w="405341"/>
                <a:gridCol w="405341"/>
                <a:gridCol w="287475"/>
                <a:gridCol w="405341"/>
                <a:gridCol w="405341"/>
                <a:gridCol w="287475"/>
                <a:gridCol w="405341"/>
                <a:gridCol w="405341"/>
                <a:gridCol w="287475"/>
                <a:gridCol w="405341"/>
                <a:gridCol w="405341"/>
                <a:gridCol w="287475"/>
                <a:gridCol w="804932"/>
              </a:tblGrid>
              <a:tr h="244549">
                <a:tc>
                  <a:txBody>
                    <a:bodyPr/>
                    <a:lstStyle/>
                    <a:p>
                      <a:pPr algn="ctr" rtl="0" fontAlgn="ctr"/>
                      <a:r>
                        <a:rPr lang="es-MX" sz="900" b="1" i="0" u="none" strike="noStrike" dirty="0">
                          <a:solidFill>
                            <a:srgbClr val="000000"/>
                          </a:solidFill>
                          <a:effectLst/>
                          <a:latin typeface="Arial" panose="020B0604020202020204" pitchFamily="34" charset="0"/>
                        </a:rPr>
                        <a:t>Metas Compromiso de la DES de Eficiencia Terminal</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s-MX" sz="900" b="1" i="0" u="none" strike="noStrike">
                          <a:solidFill>
                            <a:srgbClr val="000000"/>
                          </a:solidFill>
                          <a:effectLst/>
                          <a:latin typeface="Arial" panose="020B0604020202020204" pitchFamily="34" charset="0"/>
                        </a:rPr>
                        <a:t>Valor actual</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2014*</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2015*</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2016*</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2017*</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843">
                <a:tc>
                  <a:txBody>
                    <a:bodyPr/>
                    <a:lstStyle/>
                    <a:p>
                      <a:pPr algn="l" rtl="0" fontAlgn="ctr"/>
                      <a:r>
                        <a:rPr lang="es-MX" sz="900" b="1" i="0" u="none" strike="noStrike">
                          <a:solidFill>
                            <a:srgbClr val="000000"/>
                          </a:solidFill>
                          <a:effectLst/>
                          <a:latin typeface="Arial" panose="020B0604020202020204" pitchFamily="34" charset="0"/>
                        </a:rPr>
                        <a:t> </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M1</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M2</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es-MX" sz="900" b="1" i="0" u="none" strike="noStrike">
                          <a:solidFill>
                            <a:srgbClr val="000000"/>
                          </a:solidFill>
                          <a:effectLst/>
                          <a:latin typeface="Arial" panose="020B0604020202020204" pitchFamily="34" charset="0"/>
                        </a:rPr>
                        <a:t> </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7239">
                <a:tc>
                  <a:txBody>
                    <a:bodyPr/>
                    <a:lstStyle/>
                    <a:p>
                      <a:pPr algn="l" rtl="0" fontAlgn="t"/>
                      <a:r>
                        <a:rPr lang="es-MX" sz="900" b="0" i="0" u="none" strike="noStrike">
                          <a:solidFill>
                            <a:srgbClr val="000000"/>
                          </a:solidFill>
                          <a:effectLst/>
                          <a:latin typeface="Arial" panose="020B0604020202020204" pitchFamily="34" charset="0"/>
                        </a:rPr>
                        <a:t>Tasa de egreso por cohorte para PE de TSU y PA</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l" rtl="0" fontAlgn="t"/>
                      <a:r>
                        <a:rPr lang="es-MX" sz="900" b="0" i="0" u="none" strike="noStrike">
                          <a:solidFill>
                            <a:srgbClr val="000000"/>
                          </a:solidFill>
                          <a:effectLst/>
                          <a:latin typeface="Arial" panose="020B0604020202020204" pitchFamily="34" charset="0"/>
                        </a:rPr>
                        <a:t>Tasa de titulación por cohorte para PE de TSU y PA</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dirty="0">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9">
                <a:tc>
                  <a:txBody>
                    <a:bodyPr/>
                    <a:lstStyle/>
                    <a:p>
                      <a:pPr algn="l" rtl="0" fontAlgn="t"/>
                      <a:r>
                        <a:rPr lang="es-MX" sz="900" b="0" i="0" u="none" strike="noStrike">
                          <a:solidFill>
                            <a:srgbClr val="000000"/>
                          </a:solidFill>
                          <a:effectLst/>
                          <a:latin typeface="Arial" panose="020B0604020202020204" pitchFamily="34" charset="0"/>
                        </a:rPr>
                        <a:t>Tasa de egreso por cohorte para PE de licenciatura</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l" rtl="0" fontAlgn="t"/>
                      <a:r>
                        <a:rPr lang="es-MX" sz="900" b="0" i="0" u="none" strike="noStrike">
                          <a:solidFill>
                            <a:srgbClr val="000000"/>
                          </a:solidFill>
                          <a:effectLst/>
                          <a:latin typeface="Arial" panose="020B0604020202020204" pitchFamily="34" charset="0"/>
                        </a:rPr>
                        <a:t>Tasa de titulación por cohorte para PE de licenciatura</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l" rtl="0" fontAlgn="t"/>
                      <a:r>
                        <a:rPr lang="es-MX" sz="900" b="0" i="0" u="none" strike="noStrike" dirty="0">
                          <a:solidFill>
                            <a:srgbClr val="000000"/>
                          </a:solidFill>
                          <a:effectLst/>
                          <a:latin typeface="Arial" panose="020B0604020202020204" pitchFamily="34" charset="0"/>
                        </a:rPr>
                        <a:t>Tasa de graduación para PE de posgrado</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ctr" rtl="0" fontAlgn="ctr"/>
                      <a:r>
                        <a:rPr lang="es-MX" sz="900" b="1" i="0" u="none" strike="noStrike">
                          <a:solidFill>
                            <a:srgbClr val="000000"/>
                          </a:solidFill>
                          <a:effectLst/>
                          <a:latin typeface="Arial" panose="020B0604020202020204" pitchFamily="34" charset="0"/>
                        </a:rPr>
                        <a:t>Otras Metas Compromiso de la DES</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s-MX" sz="900" b="1" i="0" u="none" strike="noStrike">
                          <a:solidFill>
                            <a:srgbClr val="000000"/>
                          </a:solidFill>
                          <a:effectLst/>
                          <a:latin typeface="Arial" panose="020B0604020202020204" pitchFamily="34" charset="0"/>
                        </a:rPr>
                        <a:t>Valor actual</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2014*</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2015*</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2016*</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900" b="1" i="0" u="none" strike="noStrike">
                          <a:solidFill>
                            <a:srgbClr val="000000"/>
                          </a:solidFill>
                          <a:effectLst/>
                          <a:latin typeface="Arial" panose="020B0604020202020204" pitchFamily="34" charset="0"/>
                        </a:rPr>
                        <a:t>2017*</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panose="020B0604020202020204" pitchFamily="34" charset="0"/>
                        </a:rPr>
                        <a:t>Observaciones</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843">
                <a:tc gridSpan="17">
                  <a:txBody>
                    <a:bodyPr/>
                    <a:lstStyle/>
                    <a:p>
                      <a:pPr algn="ctr" rtl="0" fontAlgn="ctr"/>
                      <a:r>
                        <a:rPr lang="es-MX" sz="900" b="1" i="0" u="none" strike="noStrike">
                          <a:solidFill>
                            <a:srgbClr val="000000"/>
                          </a:solidFill>
                          <a:effectLst/>
                          <a:latin typeface="Arial" panose="020B0604020202020204" pitchFamily="34" charset="0"/>
                        </a:rPr>
                        <a:t>Otras metas académicas definidas por la institución: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2843">
                <a:tc>
                  <a:txBody>
                    <a:bodyPr/>
                    <a:lstStyle/>
                    <a:p>
                      <a:pPr algn="ctr" rtl="0" fontAlgn="ctr"/>
                      <a:r>
                        <a:rPr lang="es-MX" sz="900" b="1" i="0" u="none" strike="noStrike">
                          <a:solidFill>
                            <a:srgbClr val="000000"/>
                          </a:solidFill>
                          <a:effectLst/>
                          <a:latin typeface="Arial" panose="020B0604020202020204" pitchFamily="34" charset="0"/>
                        </a:rPr>
                        <a:t> </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Num.</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Den.</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panose="020B0604020202020204" pitchFamily="34" charset="0"/>
                        </a:rPr>
                        <a:t> </a:t>
                      </a:r>
                    </a:p>
                  </a:txBody>
                  <a:tcPr marL="7642" marR="7642" marT="7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843">
                <a:tc>
                  <a:txBody>
                    <a:bodyPr/>
                    <a:lstStyle/>
                    <a:p>
                      <a:pPr algn="l" rtl="0" fontAlgn="t"/>
                      <a:r>
                        <a:rPr lang="es-MX" sz="900" b="0" i="0" u="none" strike="noStrike">
                          <a:solidFill>
                            <a:srgbClr val="000000"/>
                          </a:solidFill>
                          <a:effectLst/>
                          <a:latin typeface="Arial" panose="020B0604020202020204" pitchFamily="34" charset="0"/>
                        </a:rPr>
                        <a:t>Meta A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50" b="0" i="0" u="none" strike="noStrike">
                          <a:solidFill>
                            <a:srgbClr val="000000"/>
                          </a:solidFill>
                          <a:effectLst/>
                          <a:latin typeface="Calibri" panose="020F0502020204030204" pitchFamily="34" charset="0"/>
                        </a:rPr>
                        <a:t> </a:t>
                      </a:r>
                    </a:p>
                  </a:txBody>
                  <a:tcPr marL="7642" marR="7642" marT="7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43">
                <a:tc>
                  <a:txBody>
                    <a:bodyPr/>
                    <a:lstStyle/>
                    <a:p>
                      <a:pPr algn="l" rtl="0" fontAlgn="t"/>
                      <a:r>
                        <a:rPr lang="es-MX" sz="900" b="0" i="0" u="none" strike="noStrike">
                          <a:solidFill>
                            <a:srgbClr val="000000"/>
                          </a:solidFill>
                          <a:effectLst/>
                          <a:latin typeface="Arial" panose="020B0604020202020204" pitchFamily="34" charset="0"/>
                        </a:rPr>
                        <a:t>Meta B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dirty="0">
                          <a:solidFill>
                            <a:srgbClr val="000000"/>
                          </a:solidFill>
                          <a:effectLst/>
                          <a:latin typeface="Arial" panose="020B0604020202020204" pitchFamily="34" charset="0"/>
                        </a:rPr>
                        <a:t> </a:t>
                      </a:r>
                    </a:p>
                  </a:txBody>
                  <a:tcPr marL="7642" marR="7642" marT="76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50" b="0" i="0" u="none" strike="noStrike" dirty="0">
                          <a:solidFill>
                            <a:srgbClr val="000000"/>
                          </a:solidFill>
                          <a:effectLst/>
                          <a:latin typeface="Calibri" panose="020F0502020204030204" pitchFamily="34" charset="0"/>
                        </a:rPr>
                        <a:t> </a:t>
                      </a:r>
                    </a:p>
                  </a:txBody>
                  <a:tcPr marL="7642" marR="7642" marT="7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000496" y="3101975"/>
            <a:ext cx="3465513" cy="327025"/>
          </a:xfrm>
          <a:prstGeom prst="rect">
            <a:avLst/>
          </a:prstGeom>
          <a:noFill/>
          <a:ln w="3175" algn="ctr">
            <a:noFill/>
            <a:miter lim="800000"/>
            <a:headEnd/>
            <a:tailEnd/>
          </a:ln>
        </p:spPr>
      </p:pic>
      <p:sp>
        <p:nvSpPr>
          <p:cNvPr id="13" name="12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2" name="AutoShape 176">
            <a:hlinkClick r:id="" action="ppaction://hlinkshowjump?jump=previousslide"/>
          </p:cNvPr>
          <p:cNvSpPr>
            <a:spLocks noChangeArrowheads="1"/>
          </p:cNvSpPr>
          <p:nvPr/>
        </p:nvSpPr>
        <p:spPr bwMode="auto">
          <a:xfrm flipH="1">
            <a:off x="8748713" y="6012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422775" y="1506538"/>
            <a:ext cx="3213100" cy="352425"/>
            <a:chOff x="24" y="489"/>
            <a:chExt cx="723" cy="292"/>
          </a:xfrm>
        </p:grpSpPr>
        <p:sp>
          <p:nvSpPr>
            <p:cNvPr id="108551"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08552"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08553"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08548" name="Rectangle 288"/>
          <p:cNvSpPr>
            <a:spLocks noChangeArrowheads="1"/>
          </p:cNvSpPr>
          <p:nvPr/>
        </p:nvSpPr>
        <p:spPr bwMode="auto">
          <a:xfrm>
            <a:off x="0" y="1889124"/>
            <a:ext cx="9144000" cy="4968875"/>
          </a:xfrm>
          <a:prstGeom prst="rect">
            <a:avLst/>
          </a:prstGeom>
          <a:solidFill>
            <a:schemeClr val="bg1">
              <a:alpha val="10196"/>
            </a:schemeClr>
          </a:solidFill>
          <a:ln w="3175" algn="ctr">
            <a:solidFill>
              <a:srgbClr val="B2B2B2"/>
            </a:solidFill>
            <a:miter lim="800000"/>
            <a:headEnd/>
            <a:tailEnd/>
          </a:ln>
        </p:spPr>
        <p:txBody>
          <a:bodyPr anchor="t" anchorCtr="0"/>
          <a:lstStyle/>
          <a:p>
            <a:pPr algn="just">
              <a:spcBef>
                <a:spcPts val="0"/>
              </a:spcBef>
              <a:spcAft>
                <a:spcPts val="0"/>
              </a:spcAft>
            </a:pPr>
            <a:endParaRPr lang="es-MX" sz="500" b="1" dirty="0" smtClean="0"/>
          </a:p>
          <a:p>
            <a:pPr algn="just">
              <a:spcBef>
                <a:spcPts val="0"/>
              </a:spcBef>
              <a:spcAft>
                <a:spcPts val="0"/>
              </a:spcAft>
            </a:pPr>
            <a:r>
              <a:rPr lang="es-MX" sz="1300" b="1" dirty="0" smtClean="0"/>
              <a:t>Documento del </a:t>
            </a:r>
            <a:r>
              <a:rPr lang="es-MX" sz="1300" b="1" dirty="0"/>
              <a:t>Programa de Fortalecimiento de la DES (</a:t>
            </a:r>
            <a:r>
              <a:rPr lang="es-MX" sz="1300" b="1" dirty="0" err="1" smtClean="0"/>
              <a:t>ProDES</a:t>
            </a:r>
            <a:r>
              <a:rPr lang="es-MX" sz="1300" b="1" dirty="0" smtClean="0"/>
              <a:t> 2014-2015)</a:t>
            </a:r>
          </a:p>
          <a:p>
            <a:pPr algn="just">
              <a:spcBef>
                <a:spcPts val="0"/>
              </a:spcBef>
              <a:spcAft>
                <a:spcPts val="0"/>
              </a:spcAft>
            </a:pPr>
            <a:endParaRPr lang="es-MX" sz="800" b="1" dirty="0"/>
          </a:p>
          <a:p>
            <a:pPr algn="just">
              <a:spcBef>
                <a:spcPts val="0"/>
              </a:spcBef>
              <a:spcAft>
                <a:spcPts val="0"/>
              </a:spcAft>
            </a:pPr>
            <a:r>
              <a:rPr lang="es-MX" sz="1300" dirty="0"/>
              <a:t>Documento para cada una de las DES en el que se consigna el proceso de actualización de la planeación y la programación de la DES para </a:t>
            </a:r>
            <a:r>
              <a:rPr lang="es-MX" sz="1300" dirty="0" smtClean="0"/>
              <a:t>2014-2015. </a:t>
            </a:r>
            <a:r>
              <a:rPr lang="es-ES" sz="1300" dirty="0"/>
              <a:t>Contenido máximo de cuartillas: </a:t>
            </a:r>
            <a:r>
              <a:rPr lang="es-ES" sz="1300" dirty="0" smtClean="0"/>
              <a:t>67</a:t>
            </a:r>
            <a:r>
              <a:rPr lang="es-MX" sz="1300" dirty="0" smtClean="0"/>
              <a:t> </a:t>
            </a:r>
            <a:r>
              <a:rPr lang="es-MX" sz="1300" dirty="0"/>
              <a:t>más 2 correspondientes a los indicadores de cada </a:t>
            </a:r>
            <a:r>
              <a:rPr lang="es-MX" sz="1300" dirty="0" smtClean="0"/>
              <a:t>PE.</a:t>
            </a:r>
          </a:p>
          <a:p>
            <a:pPr algn="just">
              <a:spcBef>
                <a:spcPts val="0"/>
              </a:spcBef>
              <a:spcAft>
                <a:spcPts val="0"/>
              </a:spcAft>
            </a:pPr>
            <a:endParaRPr lang="es-MX" sz="800" dirty="0" smtClean="0"/>
          </a:p>
          <a:p>
            <a:pPr marL="457200" indent="-457200" algn="ctr">
              <a:spcBef>
                <a:spcPts val="0"/>
              </a:spcBef>
              <a:spcAft>
                <a:spcPts val="0"/>
              </a:spcAft>
            </a:pPr>
            <a:r>
              <a:rPr lang="es-MX" sz="1300" b="1" dirty="0" smtClean="0"/>
              <a:t>Contenido del </a:t>
            </a:r>
            <a:r>
              <a:rPr lang="es-MX" sz="1300" b="1" dirty="0" err="1" smtClean="0"/>
              <a:t>ProDES</a:t>
            </a:r>
            <a:r>
              <a:rPr lang="es-MX" sz="1300" b="1" dirty="0" smtClean="0"/>
              <a:t> 2014-2015</a:t>
            </a:r>
          </a:p>
          <a:p>
            <a:pPr marL="457200" indent="-457200" algn="ctr">
              <a:spcBef>
                <a:spcPts val="0"/>
              </a:spcBef>
              <a:spcAft>
                <a:spcPts val="0"/>
              </a:spcAft>
            </a:pPr>
            <a:endParaRPr lang="es-MX" sz="800" b="1" dirty="0" smtClean="0"/>
          </a:p>
          <a:p>
            <a:pPr marL="914400" lvl="1" indent="-457200" algn="just">
              <a:spcBef>
                <a:spcPts val="0"/>
              </a:spcBef>
              <a:spcAft>
                <a:spcPts val="0"/>
              </a:spcAft>
              <a:buFontTx/>
              <a:buAutoNum type="romanUcPeriod"/>
            </a:pPr>
            <a:r>
              <a:rPr lang="es-ES" sz="1300" b="1" dirty="0" smtClean="0">
                <a:hlinkClick r:id="rId3" action="ppaction://hlinksldjump"/>
              </a:rPr>
              <a:t>Descripción del proceso llevado a cabo para actualizar el </a:t>
            </a:r>
            <a:r>
              <a:rPr lang="es-ES" sz="1300" b="1" dirty="0" err="1" smtClean="0">
                <a:hlinkClick r:id="rId3" action="ppaction://hlinksldjump"/>
              </a:rPr>
              <a:t>ProDES</a:t>
            </a:r>
            <a:r>
              <a:rPr lang="es-ES" sz="1300" b="1" dirty="0" smtClean="0"/>
              <a:t>.  </a:t>
            </a:r>
            <a:r>
              <a:rPr lang="es-ES" sz="1300" dirty="0" smtClean="0"/>
              <a:t> </a:t>
            </a:r>
            <a:r>
              <a:rPr lang="es-MX" sz="1300" dirty="0" smtClean="0"/>
              <a:t>(Máximo1 cuartilla)</a:t>
            </a:r>
          </a:p>
          <a:p>
            <a:pPr marL="914400" lvl="1" indent="-457200" algn="just">
              <a:spcBef>
                <a:spcPts val="0"/>
              </a:spcBef>
              <a:spcAft>
                <a:spcPts val="0"/>
              </a:spcAft>
              <a:buFontTx/>
              <a:buAutoNum type="romanUcPeriod"/>
            </a:pPr>
            <a:endParaRPr lang="es-MX" sz="800" dirty="0" smtClean="0"/>
          </a:p>
          <a:p>
            <a:pPr marL="914400" lvl="1" indent="-457200" algn="just">
              <a:spcBef>
                <a:spcPts val="0"/>
              </a:spcBef>
              <a:spcAft>
                <a:spcPts val="0"/>
              </a:spcAft>
              <a:buFontTx/>
              <a:buAutoNum type="romanUcPeriod"/>
            </a:pPr>
            <a:r>
              <a:rPr lang="es-ES" sz="1300" b="1" dirty="0" smtClean="0">
                <a:hlinkClick r:id="rId3" action="ppaction://hlinksldjump"/>
              </a:rPr>
              <a:t>Decima primera autoevaluación de la DES.</a:t>
            </a:r>
            <a:r>
              <a:rPr lang="es-ES" sz="1300" b="1" dirty="0" smtClean="0"/>
              <a:t>  </a:t>
            </a:r>
            <a:r>
              <a:rPr lang="es-MX" sz="1300" dirty="0" smtClean="0"/>
              <a:t>(Máximo 30 cuartillas)</a:t>
            </a:r>
          </a:p>
          <a:p>
            <a:pPr marL="914400" lvl="1" indent="-457200" algn="just">
              <a:spcBef>
                <a:spcPts val="0"/>
              </a:spcBef>
              <a:spcAft>
                <a:spcPts val="0"/>
              </a:spcAft>
              <a:buFontTx/>
              <a:buAutoNum type="romanUcPeriod"/>
            </a:pPr>
            <a:endParaRPr lang="es-MX" sz="800" dirty="0" smtClean="0"/>
          </a:p>
          <a:p>
            <a:pPr marL="914400" lvl="1" indent="-457200" algn="just">
              <a:spcBef>
                <a:spcPts val="0"/>
              </a:spcBef>
              <a:spcAft>
                <a:spcPts val="0"/>
              </a:spcAft>
              <a:buFontTx/>
              <a:buAutoNum type="romanUcPeriod"/>
            </a:pPr>
            <a:r>
              <a:rPr lang="es-ES" sz="1300" b="1" dirty="0" smtClean="0">
                <a:hlinkClick r:id="rId3" action="ppaction://hlinksldjump"/>
              </a:rPr>
              <a:t>Actualización de la planeación en el ámbito de la DES.  </a:t>
            </a:r>
            <a:r>
              <a:rPr lang="es-MX" sz="1300" dirty="0" smtClean="0"/>
              <a:t>(Máximo 7 cuartillas)</a:t>
            </a:r>
          </a:p>
          <a:p>
            <a:pPr marL="914400" lvl="1" indent="-457200" algn="just">
              <a:spcBef>
                <a:spcPts val="0"/>
              </a:spcBef>
              <a:spcAft>
                <a:spcPts val="0"/>
              </a:spcAft>
              <a:buFontTx/>
              <a:buAutoNum type="romanUcPeriod"/>
            </a:pPr>
            <a:endParaRPr lang="es-MX" sz="800" dirty="0" smtClean="0"/>
          </a:p>
          <a:p>
            <a:pPr marL="914400" lvl="1" indent="-457200" algn="just">
              <a:spcBef>
                <a:spcPts val="0"/>
              </a:spcBef>
              <a:spcAft>
                <a:spcPts val="0"/>
              </a:spcAft>
              <a:buFontTx/>
              <a:buAutoNum type="romanUcPeriod"/>
            </a:pPr>
            <a:r>
              <a:rPr lang="es-ES" sz="1300" b="1" dirty="0" smtClean="0">
                <a:hlinkClick r:id="rId3" action="ppaction://hlinksldjump"/>
              </a:rPr>
              <a:t>Valores de los indicadores de la DES y de sus PE a </a:t>
            </a:r>
            <a:r>
              <a:rPr lang="es-MX" sz="1300" b="1" dirty="0" smtClean="0">
                <a:hlinkClick r:id="rId3" action="ppaction://hlinksldjump"/>
              </a:rPr>
              <a:t>2012, 2013, 2014, 2015, 2016 y 2017.</a:t>
            </a:r>
            <a:r>
              <a:rPr lang="es-MX" sz="1300" b="1" dirty="0" smtClean="0"/>
              <a:t> </a:t>
            </a:r>
            <a:r>
              <a:rPr lang="es-MX" sz="1300" dirty="0" smtClean="0"/>
              <a:t>(5 cuartillas, más 2 por cada programa educativo)</a:t>
            </a:r>
          </a:p>
          <a:p>
            <a:pPr marL="914400" lvl="1" indent="-457200" algn="just">
              <a:spcBef>
                <a:spcPts val="0"/>
              </a:spcBef>
              <a:spcAft>
                <a:spcPts val="0"/>
              </a:spcAft>
              <a:buFontTx/>
              <a:buAutoNum type="romanUcPeriod"/>
            </a:pPr>
            <a:endParaRPr lang="es-ES" sz="800" dirty="0" smtClean="0"/>
          </a:p>
          <a:p>
            <a:pPr marL="914400" lvl="1" indent="-457200" algn="just">
              <a:spcBef>
                <a:spcPts val="0"/>
              </a:spcBef>
              <a:spcAft>
                <a:spcPts val="0"/>
              </a:spcAft>
              <a:buFontTx/>
              <a:buAutoNum type="romanUcPeriod"/>
            </a:pPr>
            <a:r>
              <a:rPr lang="es-ES" sz="1300" b="1" dirty="0" smtClean="0">
                <a:hlinkClick r:id="rId4" action="ppaction://hlinksldjump"/>
              </a:rPr>
              <a:t>Proyecto integral de la DES.</a:t>
            </a:r>
            <a:r>
              <a:rPr lang="es-ES" sz="1300" b="1" dirty="0" smtClean="0"/>
              <a:t> </a:t>
            </a:r>
            <a:r>
              <a:rPr lang="es-ES" sz="1300" dirty="0" smtClean="0"/>
              <a:t>(Máximo 20 cuartillas)</a:t>
            </a:r>
          </a:p>
          <a:p>
            <a:pPr marL="914400" lvl="1" indent="-457200" algn="just">
              <a:spcBef>
                <a:spcPts val="0"/>
              </a:spcBef>
              <a:spcAft>
                <a:spcPts val="0"/>
              </a:spcAft>
              <a:buFontTx/>
              <a:buAutoNum type="romanUcPeriod"/>
            </a:pPr>
            <a:endParaRPr lang="es-ES" sz="800" dirty="0" smtClean="0">
              <a:hlinkClick r:id="rId5" action="ppaction://hlinksldjump"/>
            </a:endParaRPr>
          </a:p>
          <a:p>
            <a:pPr marL="914400" lvl="1" indent="-457200" algn="just">
              <a:spcBef>
                <a:spcPts val="0"/>
              </a:spcBef>
              <a:spcAft>
                <a:spcPts val="0"/>
              </a:spcAft>
              <a:buFontTx/>
              <a:buAutoNum type="romanUcPeriod"/>
            </a:pPr>
            <a:r>
              <a:rPr lang="es-ES" sz="1300" b="1" dirty="0" smtClean="0">
                <a:hlinkClick r:id="rId4" action="ppaction://hlinksldjump"/>
              </a:rPr>
              <a:t>Consistencia interna del </a:t>
            </a:r>
            <a:r>
              <a:rPr lang="es-ES" sz="1300" b="1" dirty="0" err="1" smtClean="0">
                <a:hlinkClick r:id="rId4" action="ppaction://hlinksldjump"/>
              </a:rPr>
              <a:t>ProDES</a:t>
            </a:r>
            <a:r>
              <a:rPr lang="es-ES" sz="1300" b="1" dirty="0" smtClean="0">
                <a:hlinkClick r:id="rId4" action="ppaction://hlinksldjump"/>
              </a:rPr>
              <a:t> 2014-2015 y su impacto </a:t>
            </a:r>
            <a:r>
              <a:rPr lang="es-ES" sz="1300" b="1" i="1" dirty="0" smtClean="0">
                <a:hlinkClick r:id="rId4" action="ppaction://hlinksldjump"/>
              </a:rPr>
              <a:t>previsto</a:t>
            </a:r>
            <a:r>
              <a:rPr lang="es-ES" sz="1300" b="1" dirty="0" smtClean="0">
                <a:hlinkClick r:id="rId4" action="ppaction://hlinksldjump"/>
              </a:rPr>
              <a:t> en el cierre de brechas de calidad al interior de la DES</a:t>
            </a:r>
            <a:r>
              <a:rPr lang="es-ES" sz="1300" b="1" dirty="0" smtClean="0"/>
              <a:t>. </a:t>
            </a:r>
            <a:r>
              <a:rPr lang="es-ES" sz="1300" dirty="0" smtClean="0"/>
              <a:t>(Máximo 3 cuartillas)</a:t>
            </a:r>
          </a:p>
          <a:p>
            <a:pPr marL="914400" lvl="1" indent="-457200" algn="just">
              <a:spcBef>
                <a:spcPts val="0"/>
              </a:spcBef>
              <a:spcAft>
                <a:spcPts val="0"/>
              </a:spcAft>
              <a:buFontTx/>
              <a:buAutoNum type="romanUcPeriod"/>
            </a:pPr>
            <a:endParaRPr lang="es-ES" sz="800" dirty="0" smtClean="0">
              <a:hlinkClick r:id="rId5" action="ppaction://hlinksldjump"/>
            </a:endParaRPr>
          </a:p>
          <a:p>
            <a:pPr marL="914400" lvl="1" indent="-457200" algn="just">
              <a:spcBef>
                <a:spcPts val="0"/>
              </a:spcBef>
              <a:spcAft>
                <a:spcPts val="0"/>
              </a:spcAft>
              <a:buFontTx/>
              <a:buAutoNum type="romanUcPeriod"/>
            </a:pPr>
            <a:r>
              <a:rPr lang="es-ES" sz="1300" b="1" dirty="0" smtClean="0">
                <a:hlinkClick r:id="rId4" action="ppaction://hlinksldjump"/>
              </a:rPr>
              <a:t>Conclusiones.</a:t>
            </a:r>
            <a:r>
              <a:rPr lang="es-ES" sz="1300" b="1" dirty="0" smtClean="0"/>
              <a:t> </a:t>
            </a:r>
            <a:r>
              <a:rPr lang="es-ES" sz="1300" dirty="0" smtClean="0"/>
              <a:t>(Máximo 1 cuartilla)</a:t>
            </a:r>
          </a:p>
          <a:p>
            <a:pPr>
              <a:lnSpc>
                <a:spcPct val="90000"/>
              </a:lnSpc>
            </a:pPr>
            <a:endParaRPr lang="es-ES" sz="1400" dirty="0"/>
          </a:p>
        </p:txBody>
      </p:sp>
      <p:pic>
        <p:nvPicPr>
          <p:cNvPr id="108549" name="Picture 290" descr="jnchainslw"/>
          <p:cNvPicPr preferRelativeResize="0">
            <a:picLocks noChangeArrowheads="1" noCrop="1"/>
          </p:cNvPicPr>
          <p:nvPr/>
        </p:nvPicPr>
        <p:blipFill>
          <a:blip r:embed="rId6" cstate="print"/>
          <a:srcRect/>
          <a:stretch>
            <a:fillRect/>
          </a:stretch>
        </p:blipFill>
        <p:spPr bwMode="auto">
          <a:xfrm>
            <a:off x="5338763" y="1787525"/>
            <a:ext cx="561975" cy="42863"/>
          </a:xfrm>
          <a:prstGeom prst="rect">
            <a:avLst/>
          </a:prstGeom>
          <a:noFill/>
          <a:ln w="9525">
            <a:noFill/>
            <a:miter lim="800000"/>
            <a:headEnd/>
            <a:tailEnd/>
          </a:ln>
        </p:spPr>
      </p:pic>
      <p:sp>
        <p:nvSpPr>
          <p:cNvPr id="8" name="AutoShape 66">
            <a:hlinkClick r:id="" action="ppaction://hlinkshowjump?jump=nextslide"/>
          </p:cNvPr>
          <p:cNvSpPr>
            <a:spLocks noChangeArrowheads="1"/>
          </p:cNvSpPr>
          <p:nvPr/>
        </p:nvSpPr>
        <p:spPr bwMode="auto">
          <a:xfrm>
            <a:off x="8959850" y="198884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09571" name="Rectangle 2"/>
          <p:cNvSpPr>
            <a:spLocks noChangeArrowheads="1"/>
          </p:cNvSpPr>
          <p:nvPr/>
        </p:nvSpPr>
        <p:spPr bwMode="auto">
          <a:xfrm>
            <a:off x="0" y="2990850"/>
            <a:ext cx="9144000" cy="386715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 name="Rectangle 17"/>
          <p:cNvSpPr>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wrap="square">
            <a:noAutofit/>
          </a:bodyPr>
          <a:lstStyle/>
          <a:p>
            <a:pPr marL="355600" indent="-355600" algn="ctr">
              <a:spcBef>
                <a:spcPts val="0"/>
              </a:spcBef>
            </a:pPr>
            <a:r>
              <a:rPr lang="es-MX" sz="1300" b="1" dirty="0" smtClean="0"/>
              <a:t>Contenido </a:t>
            </a:r>
            <a:r>
              <a:rPr lang="es-MX" sz="1300" b="1" dirty="0"/>
              <a:t>del </a:t>
            </a:r>
            <a:r>
              <a:rPr lang="es-MX" sz="1300" b="1" dirty="0" smtClean="0"/>
              <a:t>ProDES</a:t>
            </a:r>
          </a:p>
          <a:p>
            <a:pPr marL="355600" indent="-355600" algn="just">
              <a:spcBef>
                <a:spcPts val="0"/>
              </a:spcBef>
            </a:pPr>
            <a:endParaRPr lang="es-MX" sz="800" b="1" dirty="0"/>
          </a:p>
          <a:p>
            <a:pPr marL="355600" indent="-355600" algn="just">
              <a:spcBef>
                <a:spcPts val="0"/>
              </a:spcBef>
              <a:buFontTx/>
              <a:buAutoNum type="romanUcPeriod"/>
            </a:pPr>
            <a:r>
              <a:rPr lang="es-MX" sz="1300" b="1" dirty="0"/>
              <a:t>Descripción del proceso llevado a cabo para la actualización del </a:t>
            </a:r>
            <a:r>
              <a:rPr lang="es-MX" sz="1300" b="1" dirty="0" err="1" smtClean="0"/>
              <a:t>ProDES</a:t>
            </a:r>
            <a:r>
              <a:rPr lang="es-MX" sz="1300" b="1" dirty="0" smtClean="0"/>
              <a:t> 2014-2015.</a:t>
            </a:r>
            <a:endParaRPr lang="es-MX" sz="1300" b="1" dirty="0"/>
          </a:p>
          <a:p>
            <a:pPr marL="723900" lvl="1" indent="-188913" algn="just">
              <a:spcBef>
                <a:spcPts val="0"/>
              </a:spcBef>
              <a:buFont typeface="Wingdings" pitchFamily="2" charset="2"/>
              <a:buChar char="Ø"/>
            </a:pPr>
            <a:r>
              <a:rPr lang="es-MX" sz="1300" dirty="0"/>
              <a:t>Describir el proceso mediante el cual se llevó a cabo </a:t>
            </a:r>
            <a:r>
              <a:rPr lang="es-MX" sz="1300" dirty="0" smtClean="0"/>
              <a:t>la </a:t>
            </a:r>
            <a:r>
              <a:rPr lang="es-MX" sz="1300" dirty="0"/>
              <a:t>formulación del </a:t>
            </a:r>
            <a:r>
              <a:rPr lang="es-MX" sz="1300" dirty="0" err="1"/>
              <a:t>ProDES</a:t>
            </a:r>
            <a:r>
              <a:rPr lang="es-MX" sz="1300" dirty="0"/>
              <a:t> </a:t>
            </a:r>
            <a:r>
              <a:rPr lang="es-MX" sz="1300" dirty="0" smtClean="0"/>
              <a:t>2014-2015.</a:t>
            </a:r>
            <a:endParaRPr lang="es-MX" sz="1300" dirty="0"/>
          </a:p>
          <a:p>
            <a:pPr marL="723900" lvl="1" indent="-188913" algn="just">
              <a:spcBef>
                <a:spcPts val="0"/>
              </a:spcBef>
              <a:buFont typeface="Wingdings" pitchFamily="2" charset="2"/>
              <a:buChar char="Ø"/>
            </a:pPr>
            <a:r>
              <a:rPr lang="es-MX" sz="1300" dirty="0"/>
              <a:t>Mencionar los nombres de los profesores-investigadores, CA, funcionarios, personal de apoyo</a:t>
            </a:r>
            <a:r>
              <a:rPr lang="es-MX" sz="1300" dirty="0" smtClean="0"/>
              <a:t>, alumnos, entre otros, </a:t>
            </a:r>
            <a:r>
              <a:rPr lang="es-MX" sz="1300" dirty="0"/>
              <a:t>que  intervinieron activamente en dicho proceso y, en su caso, los órganos colegiados.</a:t>
            </a:r>
          </a:p>
          <a:p>
            <a:pPr marL="355600" indent="-355600" algn="just">
              <a:spcBef>
                <a:spcPts val="0"/>
              </a:spcBef>
              <a:buFontTx/>
              <a:buAutoNum type="romanUcPeriod"/>
            </a:pPr>
            <a:r>
              <a:rPr lang="es-MX" sz="1300" b="1" dirty="0" smtClean="0"/>
              <a:t>Decima primera autoevaluación de </a:t>
            </a:r>
            <a:r>
              <a:rPr lang="es-MX" sz="1300" b="1" dirty="0"/>
              <a:t>la DES.</a:t>
            </a:r>
          </a:p>
          <a:p>
            <a:pPr marL="723900" lvl="1" indent="-188913" algn="just">
              <a:spcBef>
                <a:spcPts val="0"/>
              </a:spcBef>
              <a:buFont typeface="Wingdings" pitchFamily="2" charset="2"/>
              <a:buChar char="Ø"/>
            </a:pPr>
            <a:r>
              <a:rPr lang="es-MX" sz="1300" dirty="0"/>
              <a:t>En esta sección se deben consignar los resultados del análisis realizado en la autoevaluación de la DES, presentando las conclusiones alcanzadas </a:t>
            </a:r>
            <a:r>
              <a:rPr lang="es-MX" sz="1300" dirty="0" smtClean="0"/>
              <a:t>sobre cada uno de los temas analizados en este apartado y el cumplimiento de las Metas Compromiso.</a:t>
            </a:r>
            <a:endParaRPr lang="es-MX" sz="1300" dirty="0"/>
          </a:p>
          <a:p>
            <a:pPr marL="723900" lvl="1" indent="-188913" algn="just">
              <a:spcBef>
                <a:spcPts val="0"/>
              </a:spcBef>
              <a:buFont typeface="Wingdings" pitchFamily="2" charset="2"/>
              <a:buChar char="Ø"/>
            </a:pPr>
            <a:r>
              <a:rPr lang="es-MX" sz="1300" dirty="0"/>
              <a:t>Síntesis de la </a:t>
            </a:r>
            <a:r>
              <a:rPr lang="es-MX" sz="1300" dirty="0" smtClean="0"/>
              <a:t>autoevaluación.</a:t>
            </a:r>
          </a:p>
          <a:p>
            <a:pPr marL="400050" indent="-400050" algn="just">
              <a:spcBef>
                <a:spcPts val="0"/>
              </a:spcBef>
              <a:buFont typeface="+mj-lt"/>
              <a:buAutoNum type="romanUcPeriod" startAt="3"/>
            </a:pPr>
            <a:r>
              <a:rPr lang="es-MX" sz="1300" b="1" dirty="0" smtClean="0"/>
              <a:t>Actualización de la planeación en el ámbito de la DES.</a:t>
            </a:r>
          </a:p>
          <a:p>
            <a:pPr marL="723900" lvl="1" indent="-188913" algn="just">
              <a:spcBef>
                <a:spcPts val="0"/>
              </a:spcBef>
              <a:buFont typeface="Wingdings" pitchFamily="2" charset="2"/>
              <a:buChar char="Ø"/>
            </a:pPr>
            <a:r>
              <a:rPr lang="es-MX" sz="1300" dirty="0" smtClean="0"/>
              <a:t>En esta sección se debe incluir:</a:t>
            </a:r>
          </a:p>
          <a:p>
            <a:pPr marL="1076325" lvl="2" indent="-173038" algn="just">
              <a:spcBef>
                <a:spcPts val="0"/>
              </a:spcBef>
              <a:buFont typeface="Wingdings" pitchFamily="2" charset="2"/>
              <a:buChar char="§"/>
            </a:pPr>
            <a:r>
              <a:rPr lang="es-MX" sz="1300" dirty="0" smtClean="0"/>
              <a:t>La misión de la DES.</a:t>
            </a:r>
          </a:p>
          <a:p>
            <a:pPr marL="1076325" lvl="2" indent="-173038" algn="just">
              <a:spcBef>
                <a:spcPts val="0"/>
              </a:spcBef>
              <a:buFont typeface="Wingdings" pitchFamily="2" charset="2"/>
              <a:buChar char="§"/>
            </a:pPr>
            <a:r>
              <a:rPr lang="es-MX" sz="1300" dirty="0" smtClean="0"/>
              <a:t>La visión de la DES a 2018.</a:t>
            </a:r>
          </a:p>
          <a:p>
            <a:pPr marL="1076325" lvl="2" indent="-173038" algn="just">
              <a:spcBef>
                <a:spcPts val="0"/>
              </a:spcBef>
              <a:buFont typeface="Wingdings" pitchFamily="2" charset="2"/>
              <a:buChar char="§"/>
            </a:pPr>
            <a:r>
              <a:rPr lang="es-MX" sz="1300" dirty="0" smtClean="0"/>
              <a:t>Los objetivos estratégicos y Metas Compromiso para el periodo 2014-2017. </a:t>
            </a:r>
          </a:p>
          <a:p>
            <a:pPr marL="1076325" lvl="2" indent="-173038" algn="just">
              <a:spcBef>
                <a:spcPts val="0"/>
              </a:spcBef>
              <a:buFont typeface="Wingdings" pitchFamily="2" charset="2"/>
              <a:buChar char="§"/>
            </a:pPr>
            <a:r>
              <a:rPr lang="es-MX" sz="1300" dirty="0" smtClean="0"/>
              <a:t>Las políticas que orienten el logro de los objetivos estratégicos y el cumplimiento de las Metas Compromiso. Plantear políticas para cada uno de los énfasis que contempla la presente versión del Programa</a:t>
            </a:r>
            <a:r>
              <a:rPr lang="es-MX" sz="1300" i="1" dirty="0" smtClean="0"/>
              <a:t>.</a:t>
            </a:r>
          </a:p>
          <a:p>
            <a:pPr marL="1076325" lvl="2" indent="-173038" algn="just">
              <a:spcBef>
                <a:spcPts val="0"/>
              </a:spcBef>
              <a:buFont typeface="Wingdings" pitchFamily="2" charset="2"/>
              <a:buChar char="§"/>
            </a:pPr>
            <a:r>
              <a:rPr lang="es-MX" sz="1400" dirty="0"/>
              <a:t>Las estrategias y acciones para el logro de los objetivos estratégicos, alcanzar las Metas Compromiso y atender las áreas débiles identificadas en la evaluación del </a:t>
            </a:r>
            <a:r>
              <a:rPr lang="es-MX" sz="1400" dirty="0" err="1"/>
              <a:t>ProDES</a:t>
            </a:r>
            <a:r>
              <a:rPr lang="es-MX" sz="1400" dirty="0"/>
              <a:t> 2012-2013. Plantear estrategias para cada uno de los énfasis que contempla la presente versión del Programa</a:t>
            </a:r>
            <a:r>
              <a:rPr lang="es-MX" sz="1400" i="1" dirty="0" smtClean="0"/>
              <a:t>.</a:t>
            </a:r>
          </a:p>
          <a:p>
            <a:pPr marL="1076325" lvl="2" indent="-173038" algn="just">
              <a:spcBef>
                <a:spcPts val="0"/>
              </a:spcBef>
              <a:buFont typeface="Wingdings" pitchFamily="2" charset="2"/>
              <a:buChar char="§"/>
            </a:pPr>
            <a:r>
              <a:rPr lang="es-MX" sz="1400" dirty="0" smtClean="0"/>
              <a:t>Metas Compromiso 2014-2017.</a:t>
            </a:r>
          </a:p>
          <a:p>
            <a:pPr marL="457200" indent="-457200" algn="just">
              <a:spcBef>
                <a:spcPts val="0"/>
              </a:spcBef>
              <a:buFontTx/>
              <a:buAutoNum type="romanUcPeriod" startAt="4"/>
            </a:pPr>
            <a:r>
              <a:rPr lang="es-MX" sz="1300" b="1" dirty="0"/>
              <a:t>Valores de los indicadores de la DES </a:t>
            </a:r>
            <a:r>
              <a:rPr lang="es-MX" sz="1300" b="1" dirty="0" smtClean="0"/>
              <a:t>2012, 2013, 2014, 2015, 2016 y 2017.</a:t>
            </a:r>
            <a:endParaRPr lang="es-MX" sz="1300" b="1" dirty="0"/>
          </a:p>
          <a:p>
            <a:pPr marL="992188" lvl="1" indent="-355600" algn="just">
              <a:spcBef>
                <a:spcPts val="0"/>
              </a:spcBef>
              <a:buFont typeface="Wingdings" pitchFamily="2" charset="2"/>
              <a:buChar char="Ø"/>
            </a:pPr>
            <a:r>
              <a:rPr lang="es-MX" sz="1300" dirty="0"/>
              <a:t>Llenar tabla mostrada en </a:t>
            </a:r>
            <a:r>
              <a:rPr lang="es-MX" sz="1300" b="1" dirty="0">
                <a:hlinkClick r:id="rId3" action="ppaction://hlinkfile"/>
              </a:rPr>
              <a:t>Anexo XIII</a:t>
            </a:r>
            <a:r>
              <a:rPr lang="es-MX" sz="1300" dirty="0"/>
              <a:t> de esta Guía.</a:t>
            </a:r>
          </a:p>
          <a:p>
            <a:pPr indent="-11113" algn="just">
              <a:spcBef>
                <a:spcPts val="0"/>
              </a:spcBef>
            </a:pPr>
            <a:endParaRPr lang="es-MX" sz="1400" dirty="0"/>
          </a:p>
          <a:p>
            <a:pPr marL="1076325" lvl="2" indent="-173038" algn="just">
              <a:spcBef>
                <a:spcPts val="0"/>
              </a:spcBef>
              <a:buFont typeface="Wingdings" pitchFamily="2" charset="2"/>
              <a:buChar char="§"/>
            </a:pPr>
            <a:endParaRPr lang="es-MX" sz="1300" i="1" dirty="0" smtClean="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09574" name="AutoShape 20">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5 Rectángulo">
            <a:hlinkClick r:id="rId3" action="ppaction://hlinkfile"/>
          </p:cNvPr>
          <p:cNvSpPr/>
          <p:nvPr/>
        </p:nvSpPr>
        <p:spPr bwMode="auto">
          <a:xfrm>
            <a:off x="2915816" y="5373216"/>
            <a:ext cx="873400"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8" name="AutoShape 20">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 name="Rectangle 17"/>
          <p:cNvSpPr>
            <a:spLocks noChangeArrowheads="1"/>
          </p:cNvSpPr>
          <p:nvPr/>
        </p:nvSpPr>
        <p:spPr bwMode="auto">
          <a:xfrm>
            <a:off x="0" y="556850"/>
            <a:ext cx="9144000" cy="6301150"/>
          </a:xfrm>
          <a:prstGeom prst="rect">
            <a:avLst/>
          </a:prstGeom>
          <a:solidFill>
            <a:schemeClr val="bg1">
              <a:alpha val="10196"/>
            </a:schemeClr>
          </a:solidFill>
          <a:ln w="9525" algn="ctr">
            <a:noFill/>
            <a:miter lim="800000"/>
            <a:headEnd/>
            <a:tailEnd/>
          </a:ln>
        </p:spPr>
        <p:txBody>
          <a:bodyPr>
            <a:noAutofit/>
          </a:bodyPr>
          <a:lstStyle/>
          <a:p>
            <a:pPr marL="355600" indent="-355600" algn="ctr">
              <a:lnSpc>
                <a:spcPct val="80000"/>
              </a:lnSpc>
              <a:spcBef>
                <a:spcPct val="20000"/>
              </a:spcBef>
            </a:pPr>
            <a:r>
              <a:rPr lang="es-MX" sz="1300" b="1" dirty="0" smtClean="0"/>
              <a:t>Contenido del ProDES</a:t>
            </a:r>
          </a:p>
          <a:p>
            <a:pPr marL="457200" indent="-457200" algn="just">
              <a:spcBef>
                <a:spcPts val="0"/>
              </a:spcBef>
              <a:buFontTx/>
              <a:buAutoNum type="romanUcPeriod" startAt="4"/>
            </a:pPr>
            <a:r>
              <a:rPr lang="es-MX" sz="1300" b="1" dirty="0" smtClean="0"/>
              <a:t>Proyecto integral de la DES.</a:t>
            </a:r>
          </a:p>
          <a:p>
            <a:pPr marL="992188" lvl="1" indent="-355600" algn="just">
              <a:spcBef>
                <a:spcPts val="0"/>
              </a:spcBef>
              <a:buFont typeface="Wingdings" pitchFamily="2" charset="2"/>
              <a:buChar char="Ø"/>
            </a:pPr>
            <a:r>
              <a:rPr lang="es-MX" dirty="0" smtClean="0"/>
              <a:t>El </a:t>
            </a:r>
            <a:r>
              <a:rPr lang="es-MX" dirty="0" err="1" smtClean="0"/>
              <a:t>ProDES</a:t>
            </a:r>
            <a:r>
              <a:rPr lang="es-MX" dirty="0" smtClean="0"/>
              <a:t> y su proyecto deben constituir un planteamiento congruente y articulado.</a:t>
            </a:r>
          </a:p>
          <a:p>
            <a:pPr marL="992188" lvl="1" indent="-355600" algn="just">
              <a:spcBef>
                <a:spcPts val="0"/>
              </a:spcBef>
              <a:buFont typeface="Wingdings" pitchFamily="2" charset="2"/>
              <a:buChar char="Ø"/>
            </a:pPr>
            <a:r>
              <a:rPr lang="es-MX" dirty="0" smtClean="0"/>
              <a:t>El proyecto integral deberá contener como máximo </a:t>
            </a:r>
            <a:r>
              <a:rPr lang="es-MX" b="1" dirty="0" smtClean="0"/>
              <a:t>cuatro</a:t>
            </a:r>
            <a:r>
              <a:rPr lang="es-MX" dirty="0" smtClean="0"/>
              <a:t> objetivos particulares, </a:t>
            </a:r>
            <a:r>
              <a:rPr lang="es-MX" b="1" dirty="0" smtClean="0"/>
              <a:t>cuatro</a:t>
            </a:r>
            <a:r>
              <a:rPr lang="es-MX" dirty="0" smtClean="0"/>
              <a:t> metas académicas por objetivo particular y </a:t>
            </a:r>
            <a:r>
              <a:rPr lang="es-MX" b="1" dirty="0" smtClean="0"/>
              <a:t>cuatro</a:t>
            </a:r>
            <a:r>
              <a:rPr lang="es-MX" dirty="0" smtClean="0"/>
              <a:t> acciones articuladas por meta con sus respectivos recursos debidamente </a:t>
            </a:r>
            <a:r>
              <a:rPr lang="es-MX" b="1" dirty="0" smtClean="0"/>
              <a:t>justificados</a:t>
            </a:r>
            <a:r>
              <a:rPr lang="es-MX" dirty="0" smtClean="0"/>
              <a:t> y </a:t>
            </a:r>
            <a:r>
              <a:rPr lang="es-MX" b="1" dirty="0" smtClean="0"/>
              <a:t>priorizados</a:t>
            </a:r>
            <a:r>
              <a:rPr lang="es-MX" dirty="0" smtClean="0"/>
              <a:t>. (</a:t>
            </a:r>
            <a:r>
              <a:rPr lang="es-MX" u="sng" dirty="0" smtClean="0"/>
              <a:t>Extensión máxima de 20  cuartillas)</a:t>
            </a:r>
            <a:r>
              <a:rPr lang="es-MX" dirty="0" smtClean="0"/>
              <a:t>.</a:t>
            </a:r>
            <a:endParaRPr lang="es-ES" dirty="0" smtClean="0"/>
          </a:p>
          <a:p>
            <a:pPr marL="992188" lvl="1" indent="-355600" algn="just">
              <a:spcBef>
                <a:spcPts val="0"/>
              </a:spcBef>
              <a:buFont typeface="Wingdings" pitchFamily="2" charset="2"/>
              <a:buChar char="Ø"/>
            </a:pPr>
            <a:r>
              <a:rPr lang="es-MX" dirty="0" smtClean="0"/>
              <a:t>El Proyecto integral debe incidir en el desarrollo de los cuerpos académicos y el fortalecimiento de la planta académica, además de la capacitación y actualización en el proceso de enseñanza aprendizaje, en mejorar la atención y formación integral de los estudiantes y la calidad de los PE de TSU/Licenciatura y posgrado.</a:t>
            </a:r>
          </a:p>
          <a:p>
            <a:pPr marL="457200" indent="-457200" algn="just">
              <a:spcBef>
                <a:spcPts val="0"/>
              </a:spcBef>
              <a:buFontTx/>
              <a:buAutoNum type="romanUcPeriod" startAt="4"/>
            </a:pPr>
            <a:r>
              <a:rPr lang="es-MX" sz="1300" b="1" dirty="0" smtClean="0"/>
              <a:t>Consistencia interna del </a:t>
            </a:r>
            <a:r>
              <a:rPr lang="es-MX" sz="1300" b="1" dirty="0" err="1" smtClean="0"/>
              <a:t>ProDES</a:t>
            </a:r>
            <a:r>
              <a:rPr lang="es-MX" sz="1300" b="1" dirty="0" smtClean="0"/>
              <a:t> y su impacto en el cierre de brechas de calidad al interior de la DES.</a:t>
            </a:r>
          </a:p>
          <a:p>
            <a:pPr marL="993600" indent="-356400" algn="just">
              <a:spcBef>
                <a:spcPts val="0"/>
              </a:spcBef>
              <a:buFont typeface="Wingdings" panose="05000000000000000000" pitchFamily="2" charset="2"/>
              <a:buChar char="Ø"/>
            </a:pPr>
            <a:r>
              <a:rPr lang="es-MX" sz="1300" dirty="0" smtClean="0"/>
              <a:t>En </a:t>
            </a:r>
            <a:r>
              <a:rPr lang="es-MX" sz="1300" dirty="0"/>
              <a:t>este apartado se sugiere elaborar una descripción de los siguientes puntos:</a:t>
            </a:r>
            <a:endParaRPr lang="es-MX" sz="1300" dirty="0" smtClean="0"/>
          </a:p>
          <a:p>
            <a:pPr marL="1449388" lvl="2" indent="-355600" algn="just">
              <a:spcBef>
                <a:spcPts val="0"/>
              </a:spcBef>
              <a:buFont typeface="Wingdings" panose="05000000000000000000" pitchFamily="2" charset="2"/>
              <a:buChar char="ü"/>
            </a:pPr>
            <a:r>
              <a:rPr lang="es-MX" dirty="0" smtClean="0"/>
              <a:t>Verificación de la congruencia con la misión y visión de la DES. </a:t>
            </a:r>
          </a:p>
          <a:p>
            <a:pPr marL="1449388" lvl="2" indent="-355600" algn="just">
              <a:spcBef>
                <a:spcPts val="0"/>
              </a:spcBef>
              <a:buFont typeface="Wingdings" panose="05000000000000000000" pitchFamily="2" charset="2"/>
              <a:buChar char="ü"/>
            </a:pPr>
            <a:r>
              <a:rPr lang="es-MX" dirty="0" smtClean="0"/>
              <a:t>Verificación de la articulación entre problemas, políticas, objetivos, estrategias, acciones y el proyecto integral.</a:t>
            </a:r>
          </a:p>
          <a:p>
            <a:pPr marL="1449388" lvl="2" indent="-355600" algn="just">
              <a:spcBef>
                <a:spcPts val="0"/>
              </a:spcBef>
              <a:buFont typeface="Wingdings" panose="05000000000000000000" pitchFamily="2" charset="2"/>
              <a:buChar char="ü"/>
            </a:pPr>
            <a:r>
              <a:rPr lang="es-MX" dirty="0" smtClean="0"/>
              <a:t>Evaluación de la factibilidad para lograr los objetivos y compromisos de la DES.</a:t>
            </a:r>
          </a:p>
          <a:p>
            <a:pPr marL="1449388" lvl="2" indent="-355600" algn="just">
              <a:spcBef>
                <a:spcPts val="0"/>
              </a:spcBef>
              <a:buFont typeface="Wingdings" panose="05000000000000000000" pitchFamily="2" charset="2"/>
              <a:buChar char="ü"/>
            </a:pPr>
            <a:r>
              <a:rPr lang="es-MX" dirty="0" smtClean="0"/>
              <a:t>Revisión sustentada y racional de los recursos solicitados.</a:t>
            </a:r>
          </a:p>
          <a:p>
            <a:pPr marL="457200" indent="-457200" algn="just">
              <a:spcBef>
                <a:spcPts val="0"/>
              </a:spcBef>
              <a:buFontTx/>
              <a:buAutoNum type="romanUcPeriod" startAt="4"/>
            </a:pPr>
            <a:r>
              <a:rPr lang="es-MX" sz="1300" b="1" dirty="0" smtClean="0"/>
              <a:t>Conclusiones.</a:t>
            </a:r>
          </a:p>
        </p:txBody>
      </p:sp>
      <p:sp>
        <p:nvSpPr>
          <p:cNvPr id="8" name="7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0597" name="AutoShape 20">
            <a:hlinkClick r:id="" action="ppaction://hlinkshowjump?jump=previousslide"/>
          </p:cNvPr>
          <p:cNvSpPr>
            <a:spLocks noChangeArrowheads="1"/>
          </p:cNvSpPr>
          <p:nvPr/>
        </p:nvSpPr>
        <p:spPr bwMode="auto">
          <a:xfrm flipH="1">
            <a:off x="8748713" y="651883"/>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410075" y="1506538"/>
            <a:ext cx="3213100" cy="352425"/>
            <a:chOff x="24" y="489"/>
            <a:chExt cx="723" cy="292"/>
          </a:xfrm>
        </p:grpSpPr>
        <p:sp>
          <p:nvSpPr>
            <p:cNvPr id="111630"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11631"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11632"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11619" name="Rectangle 259"/>
          <p:cNvSpPr>
            <a:spLocks noChangeArrowheads="1"/>
          </p:cNvSpPr>
          <p:nvPr/>
        </p:nvSpPr>
        <p:spPr bwMode="auto">
          <a:xfrm>
            <a:off x="0" y="2533650"/>
            <a:ext cx="9144000" cy="432435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 name="Rectangle 257"/>
          <p:cNvSpPr>
            <a:spLocks noChangeArrowheads="1"/>
          </p:cNvSpPr>
          <p:nvPr/>
        </p:nvSpPr>
        <p:spPr bwMode="auto">
          <a:xfrm>
            <a:off x="32" y="1873240"/>
            <a:ext cx="9144000" cy="4968885"/>
          </a:xfrm>
          <a:prstGeom prst="rect">
            <a:avLst/>
          </a:prstGeom>
          <a:solidFill>
            <a:schemeClr val="bg1">
              <a:alpha val="10196"/>
            </a:schemeClr>
          </a:solidFill>
          <a:ln w="3175" algn="ctr">
            <a:solidFill>
              <a:srgbClr val="B2B2B2"/>
            </a:solidFill>
            <a:miter lim="800000"/>
            <a:headEnd/>
            <a:tailEnd/>
          </a:ln>
        </p:spPr>
        <p:txBody>
          <a:bodyPr anchor="t" anchorCtr="0"/>
          <a:lstStyle/>
          <a:p>
            <a:pPr>
              <a:spcBef>
                <a:spcPts val="0"/>
              </a:spcBef>
            </a:pPr>
            <a:endParaRPr lang="es-ES" sz="500" b="1" dirty="0" smtClean="0"/>
          </a:p>
          <a:p>
            <a:pPr>
              <a:spcBef>
                <a:spcPts val="0"/>
              </a:spcBef>
            </a:pPr>
            <a:r>
              <a:rPr lang="es-ES" sz="1300" b="1" dirty="0" smtClean="0"/>
              <a:t>Proyecto integral</a:t>
            </a:r>
          </a:p>
          <a:p>
            <a:pPr>
              <a:spcBef>
                <a:spcPts val="0"/>
              </a:spcBef>
            </a:pPr>
            <a:endParaRPr lang="es-ES" sz="800" b="1" dirty="0"/>
          </a:p>
          <a:p>
            <a:pPr>
              <a:spcBef>
                <a:spcPts val="0"/>
              </a:spcBef>
            </a:pPr>
            <a:r>
              <a:rPr lang="es-ES" sz="1300" b="1" dirty="0"/>
              <a:t>Características del proyecto integral de una </a:t>
            </a:r>
            <a:r>
              <a:rPr lang="es-ES" sz="1300" b="1" dirty="0" smtClean="0"/>
              <a:t>DES</a:t>
            </a:r>
          </a:p>
          <a:p>
            <a:pPr>
              <a:spcBef>
                <a:spcPts val="0"/>
              </a:spcBef>
            </a:pPr>
            <a:endParaRPr lang="es-ES" sz="800" b="1" dirty="0" smtClean="0"/>
          </a:p>
          <a:p>
            <a:pPr algn="just">
              <a:spcBef>
                <a:spcPts val="0"/>
              </a:spcBef>
              <a:tabLst>
                <a:tab pos="180975" algn="l"/>
                <a:tab pos="447675" algn="l"/>
              </a:tabLst>
            </a:pPr>
            <a:r>
              <a:rPr lang="es-ES" sz="1300" dirty="0" smtClean="0"/>
              <a:t>Las DES presentarán un proyecto que atienda </a:t>
            </a:r>
            <a:r>
              <a:rPr lang="es-ES" sz="1300" b="1" dirty="0" smtClean="0"/>
              <a:t>integralmente</a:t>
            </a:r>
            <a:r>
              <a:rPr lang="es-ES" sz="1300" dirty="0" smtClean="0"/>
              <a:t> la problemática identificada en la autoevaluación y aproveche las fortalezas de la DES para lograr el fortalecimiento de la capacidad académica y la mejora de la competitividad académica. Un proyecto de esta naturaleza demanda un amplio trabajo colaborativo y la articulación de esfuerzos, esto debe facilitar el logro de los objetivos y el cumplimiento de las Metas Compromiso de la DES, así como el uso óptimo de los recursos.</a:t>
            </a:r>
          </a:p>
          <a:p>
            <a:pPr algn="just">
              <a:spcBef>
                <a:spcPts val="0"/>
              </a:spcBef>
              <a:tabLst>
                <a:tab pos="180975" algn="l"/>
                <a:tab pos="447675" algn="l"/>
              </a:tabLst>
            </a:pPr>
            <a:endParaRPr lang="es-ES" sz="800" dirty="0" smtClean="0"/>
          </a:p>
          <a:p>
            <a:pPr algn="just">
              <a:spcBef>
                <a:spcPts val="0"/>
              </a:spcBef>
              <a:tabLst>
                <a:tab pos="180975" algn="l"/>
                <a:tab pos="447675" algn="l"/>
              </a:tabLst>
            </a:pPr>
            <a:r>
              <a:rPr lang="es-ES" sz="1300" dirty="0" smtClean="0"/>
              <a:t>El proyecto integral debe contener un objetivo general que busque mejorar la capacidad y competitividad de la DES y derivado de él, máximo </a:t>
            </a:r>
            <a:r>
              <a:rPr lang="es-ES" sz="1300" b="1" dirty="0" smtClean="0"/>
              <a:t>cuatro</a:t>
            </a:r>
            <a:r>
              <a:rPr lang="es-ES" sz="1300" dirty="0" smtClean="0"/>
              <a:t> objetivos particulares que incidan eficazmente en:</a:t>
            </a:r>
            <a:r>
              <a:rPr lang="es-ES" sz="1300" b="1" i="1" dirty="0" smtClean="0"/>
              <a:t> el desarrollo de los cuerpos académicos y el</a:t>
            </a:r>
            <a:r>
              <a:rPr lang="es-ES" sz="1300" dirty="0" smtClean="0"/>
              <a:t> </a:t>
            </a:r>
            <a:r>
              <a:rPr lang="es-MX" sz="1300" b="1" i="1" dirty="0" smtClean="0"/>
              <a:t>fortalecimiento de la planta académica</a:t>
            </a:r>
            <a:r>
              <a:rPr lang="es-MX" sz="1300" dirty="0" smtClean="0"/>
              <a:t> </a:t>
            </a:r>
            <a:r>
              <a:rPr lang="es-ES" sz="1300" dirty="0" smtClean="0"/>
              <a:t>(plantear metas y acciones para mejorar la consolidación de los CA; atención a la infraestructura básica para el desarrollo del trabajo de los CA; incremento del número de profesores con perfil deseable y los adscritos al SNI; proyectos de vinculación ligados a las LGAC establecidas por los Cuerpos Académicos; movilidad del profesorado en estancias cortas de investigación; redes de investigación con Cuerpos Académicos de otras IES nacionales y extranjeras; la capacitación y actualización de los docentes en los procesos de enseñanza aprendizaje), </a:t>
            </a:r>
            <a:r>
              <a:rPr lang="es-ES" sz="1300" b="1" i="1" dirty="0" smtClean="0"/>
              <a:t>en la atención y formación integral de los estudiantes </a:t>
            </a:r>
            <a:r>
              <a:rPr lang="es-ES" sz="1300" dirty="0" smtClean="0"/>
              <a:t>(mejor desempeño académico a través de estudios de trayectoria estudiantil; la implementación de programas de tutoría; incremento de las tasas de egreso y titulación; movilidad nacional o internacional; servicio social; práctica profesional y normativa estudiantil; estudios de egresados y mercado laboral; a</a:t>
            </a:r>
            <a:r>
              <a:rPr lang="es-MX" sz="1300" dirty="0" smtClean="0"/>
              <a:t>tención </a:t>
            </a:r>
            <a:r>
              <a:rPr lang="es-MX" sz="1300" dirty="0"/>
              <a:t>y prevención a las adicciones a través del impulso de programas de detección y canalización a los sectores </a:t>
            </a:r>
            <a:r>
              <a:rPr lang="es-MX" sz="1300" dirty="0" smtClean="0"/>
              <a:t>especializados; el </a:t>
            </a:r>
            <a:r>
              <a:rPr lang="es-MX" sz="1300" dirty="0"/>
              <a:t>fomento de actividades deportivas, artísticas y </a:t>
            </a:r>
            <a:r>
              <a:rPr lang="es-MX" sz="1300" dirty="0" smtClean="0"/>
              <a:t>culturales</a:t>
            </a:r>
            <a:r>
              <a:rPr lang="es-ES" sz="1300" dirty="0" smtClean="0"/>
              <a:t>; la educación en valores; el fomento de la educación ambiental y prevención médica), </a:t>
            </a:r>
            <a:r>
              <a:rPr lang="es-ES" sz="1300" b="1" i="1" dirty="0" smtClean="0"/>
              <a:t>incremento de la competitividad académica de los PE de TSU y Licenciatura </a:t>
            </a:r>
            <a:r>
              <a:rPr lang="es-MX" sz="1300" dirty="0" smtClean="0"/>
              <a:t>(</a:t>
            </a:r>
            <a:r>
              <a:rPr lang="es-ES" sz="1300" dirty="0" smtClean="0"/>
              <a:t>atención a las</a:t>
            </a:r>
            <a:endParaRPr lang="es-MX" sz="1300" dirty="0" smtClean="0"/>
          </a:p>
        </p:txBody>
      </p:sp>
      <p:sp>
        <p:nvSpPr>
          <p:cNvPr id="111622" name="AutoShape 364">
            <a:hlinkClick r:id="" action="ppaction://hlinkshowjump?jump=nextslide"/>
          </p:cNvPr>
          <p:cNvSpPr>
            <a:spLocks noChangeArrowheads="1"/>
          </p:cNvSpPr>
          <p:nvPr/>
        </p:nvSpPr>
        <p:spPr bwMode="auto">
          <a:xfrm>
            <a:off x="8959850" y="199071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pic>
        <p:nvPicPr>
          <p:cNvPr id="19" name="Picture 290" descr="jnchainslw"/>
          <p:cNvPicPr preferRelativeResize="0">
            <a:picLocks noChangeArrowheads="1" noCrop="1"/>
          </p:cNvPicPr>
          <p:nvPr/>
        </p:nvPicPr>
        <p:blipFill>
          <a:blip r:embed="rId3" cstate="print"/>
          <a:srcRect/>
          <a:stretch>
            <a:fillRect/>
          </a:stretch>
        </p:blipFill>
        <p:spPr bwMode="auto">
          <a:xfrm>
            <a:off x="5929321" y="1787525"/>
            <a:ext cx="1188000" cy="42863"/>
          </a:xfrm>
          <a:prstGeom prst="rect">
            <a:avLst/>
          </a:prstGeom>
          <a:noFill/>
          <a:ln w="9525">
            <a:noFill/>
            <a:miter lim="800000"/>
            <a:headEnd/>
            <a:tailEnd/>
          </a:ln>
        </p:spPr>
      </p:pic>
    </p:spTree>
    <p:extLst>
      <p:ext uri="{BB962C8B-B14F-4D97-AF65-F5344CB8AC3E}">
        <p14:creationId xmlns:p14="http://schemas.microsoft.com/office/powerpoint/2010/main" val="2886718313"/>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12643" name="Rectangle 3"/>
          <p:cNvSpPr>
            <a:spLocks noChangeArrowheads="1"/>
          </p:cNvSpPr>
          <p:nvPr/>
        </p:nvSpPr>
        <p:spPr bwMode="auto">
          <a:xfrm>
            <a:off x="32" y="566718"/>
            <a:ext cx="9144000" cy="6291282"/>
          </a:xfrm>
          <a:prstGeom prst="rect">
            <a:avLst/>
          </a:prstGeom>
          <a:solidFill>
            <a:schemeClr val="bg1">
              <a:alpha val="10196"/>
            </a:schemeClr>
          </a:solidFill>
          <a:ln w="3175" algn="ctr">
            <a:solidFill>
              <a:srgbClr val="B2B2B2"/>
            </a:solidFill>
            <a:miter lim="800000"/>
            <a:headEnd/>
            <a:tailEnd/>
          </a:ln>
        </p:spPr>
        <p:txBody>
          <a:bodyPr anchor="t" anchorCtr="0"/>
          <a:lstStyle/>
          <a:p>
            <a:pPr algn="just">
              <a:spcBef>
                <a:spcPts val="0"/>
              </a:spcBef>
            </a:pPr>
            <a:r>
              <a:rPr lang="es-ES" sz="1300" b="1" dirty="0" smtClean="0"/>
              <a:t>Características </a:t>
            </a:r>
            <a:r>
              <a:rPr lang="es-ES" sz="1300" b="1" dirty="0"/>
              <a:t>del proyecto integral de una </a:t>
            </a:r>
            <a:r>
              <a:rPr lang="es-ES" sz="1300" b="1" dirty="0" smtClean="0"/>
              <a:t>DES</a:t>
            </a:r>
          </a:p>
          <a:p>
            <a:pPr algn="just">
              <a:spcBef>
                <a:spcPts val="0"/>
              </a:spcBef>
              <a:tabLst>
                <a:tab pos="180975" algn="l"/>
                <a:tab pos="447675" algn="l"/>
              </a:tabLst>
            </a:pPr>
            <a:endParaRPr lang="es-ES" sz="800" b="1" dirty="0" smtClean="0"/>
          </a:p>
          <a:p>
            <a:pPr algn="just">
              <a:spcBef>
                <a:spcPts val="0"/>
              </a:spcBef>
              <a:tabLst>
                <a:tab pos="180975" algn="l"/>
                <a:tab pos="447675" algn="l"/>
              </a:tabLst>
            </a:pPr>
            <a:r>
              <a:rPr lang="es-ES" sz="1300" dirty="0"/>
              <a:t>recomendaciones de los CIEES y los organismos reconocidos por los COPAES, mejorar los resultados del EGEL del CENEVAL, garantizar la pertinencia, impulsar la innovación,  fortalecer la vinculación con los sectores sociales, difundir el cuidado del medio ambiente, la salud y la formación de los valores democráticos,  incremento del número de programas educativos de TSU y </a:t>
            </a:r>
            <a:r>
              <a:rPr lang="es-ES" sz="1300" dirty="0" smtClean="0"/>
              <a:t>Licenciatura </a:t>
            </a:r>
            <a:r>
              <a:rPr lang="es-ES" sz="1300" dirty="0"/>
              <a:t>reconocidos por su </a:t>
            </a:r>
            <a:r>
              <a:rPr lang="es-ES" sz="1300" dirty="0" smtClean="0"/>
              <a:t>calidad</a:t>
            </a:r>
            <a:r>
              <a:rPr lang="es-MX" sz="1300" dirty="0" smtClean="0"/>
              <a:t>) </a:t>
            </a:r>
            <a:r>
              <a:rPr lang="es-ES" sz="1300" dirty="0"/>
              <a:t>y </a:t>
            </a:r>
            <a:r>
              <a:rPr lang="es-ES" sz="1300" b="1" i="1" dirty="0"/>
              <a:t>Apoyo a los PE de Posgrado reconocidos por el Programa Nacional </a:t>
            </a:r>
            <a:r>
              <a:rPr lang="es-ES" sz="1300" b="1" i="1" dirty="0" smtClean="0"/>
              <a:t>de Posgrado de Calidad, PNPC SEP-</a:t>
            </a:r>
            <a:r>
              <a:rPr lang="es-ES" sz="1300" b="1" i="1" dirty="0" err="1" smtClean="0"/>
              <a:t>CONACyT</a:t>
            </a:r>
            <a:r>
              <a:rPr lang="es-ES" sz="1300" b="1" i="1" dirty="0" smtClean="0"/>
              <a:t>, (PNP y PFC) </a:t>
            </a:r>
            <a:r>
              <a:rPr lang="es-ES" sz="1300" dirty="0" smtClean="0"/>
              <a:t>(atención a las recomendaciones de la evaluación de los CIEES y de la Evaluación Externa realizada por el PNPC, garantizar la pertinencia incorporando los resultados de los estudios de egresados y empleadores, impulsar la innovación, fortalecer la vinculación con los sectores sociales, difundir el cuidado del medio ambiente, apoyo a los estudiantes de posgrado, entre otros aspectos)</a:t>
            </a:r>
            <a:r>
              <a:rPr lang="es-ES" sz="1300" b="1" i="1" dirty="0" smtClean="0"/>
              <a:t>.</a:t>
            </a:r>
            <a:r>
              <a:rPr lang="es-ES" sz="1300" dirty="0" smtClean="0"/>
              <a:t> </a:t>
            </a:r>
            <a:r>
              <a:rPr lang="es-MX" sz="1300" dirty="0" smtClean="0"/>
              <a:t>La prioridad de los objetivos particulares deberá ser definida por la DES con base en los resultados de su autoevaluación y las prioridades de su Programa de Desarrollo.</a:t>
            </a:r>
          </a:p>
          <a:p>
            <a:pPr algn="just">
              <a:spcBef>
                <a:spcPts val="0"/>
              </a:spcBef>
              <a:tabLst>
                <a:tab pos="180975" algn="l"/>
                <a:tab pos="447675" algn="l"/>
              </a:tabLst>
            </a:pPr>
            <a:endParaRPr lang="es-ES" sz="800" dirty="0" smtClean="0"/>
          </a:p>
          <a:p>
            <a:pPr algn="just">
              <a:spcBef>
                <a:spcPts val="0"/>
              </a:spcBef>
              <a:tabLst>
                <a:tab pos="180975" algn="l"/>
                <a:tab pos="447675" algn="l"/>
              </a:tabLst>
            </a:pPr>
            <a:r>
              <a:rPr lang="es-ES" sz="1300" dirty="0" smtClean="0"/>
              <a:t>Para cada uno de los objetivos particulares del proyecto debe </a:t>
            </a:r>
            <a:r>
              <a:rPr lang="es-MX" sz="1300" dirty="0" smtClean="0"/>
              <a:t>contener como máximo, </a:t>
            </a:r>
            <a:r>
              <a:rPr lang="es-MX" sz="1300" b="1" dirty="0" smtClean="0"/>
              <a:t>cuatro</a:t>
            </a:r>
            <a:r>
              <a:rPr lang="es-MX" sz="1300" dirty="0" smtClean="0"/>
              <a:t> metas académicas y </a:t>
            </a:r>
            <a:r>
              <a:rPr lang="es-MX" sz="1300" b="1" dirty="0" smtClean="0"/>
              <a:t>cuatro</a:t>
            </a:r>
            <a:r>
              <a:rPr lang="es-MX" sz="1300" dirty="0" smtClean="0"/>
              <a:t> acciones articuladas por meta, especificando los recursos solicitados que en el detalle, en algunos casos, no sean tan pocos que quedan planteados de manera muy general, pero que a su vez no sean tantos que lo hagan demasiado específico y extenso, y que además deberán  estar debidamente </a:t>
            </a:r>
            <a:r>
              <a:rPr lang="es-MX" sz="1300" b="1" dirty="0" smtClean="0"/>
              <a:t>justificados,</a:t>
            </a:r>
            <a:r>
              <a:rPr lang="es-MX" sz="1300" dirty="0" smtClean="0"/>
              <a:t> </a:t>
            </a:r>
            <a:r>
              <a:rPr lang="es-MX" sz="1300" b="1" dirty="0" smtClean="0"/>
              <a:t>priorizados* y calendarizados </a:t>
            </a:r>
            <a:r>
              <a:rPr lang="es-MX" sz="1300" dirty="0" smtClean="0"/>
              <a:t>a partir de la fecha en que se autoriza el ejercicio de los recursos (entre diciembre-noviembre del año fiscal correspondiente). </a:t>
            </a:r>
            <a:r>
              <a:rPr lang="es-MX" sz="1300" u="sng" dirty="0" smtClean="0"/>
              <a:t>Para capturar el proyecto integral es necesario utilizar el módulo de captura del Sistema Electrónico e-PIFI 3.0.</a:t>
            </a:r>
          </a:p>
          <a:p>
            <a:pPr algn="just">
              <a:spcBef>
                <a:spcPts val="0"/>
              </a:spcBef>
              <a:tabLst>
                <a:tab pos="180975" algn="l"/>
                <a:tab pos="447675" algn="l"/>
              </a:tabLst>
            </a:pPr>
            <a:endParaRPr lang="es-MX" sz="800" u="sng" dirty="0" smtClean="0"/>
          </a:p>
          <a:p>
            <a:pPr algn="just">
              <a:spcBef>
                <a:spcPts val="0"/>
              </a:spcBef>
              <a:tabLst>
                <a:tab pos="180975" algn="l"/>
                <a:tab pos="447675" algn="l"/>
              </a:tabLst>
            </a:pPr>
            <a:r>
              <a:rPr lang="es-ES" sz="1300" dirty="0" smtClean="0"/>
              <a:t>El equipamiento y la infraestructura (construcción de espacios físicos) deben considerase como un medio para lograr metas académicas, por tal motivo, deben justificarse en términos de compromisos académicos. Las necesidades de las DES en materia de </a:t>
            </a:r>
            <a:r>
              <a:rPr lang="es-ES" sz="1300" b="1" i="1" dirty="0" smtClean="0"/>
              <a:t>construcción y adecuación de espacios físicos</a:t>
            </a:r>
            <a:r>
              <a:rPr lang="es-ES" sz="1300" dirty="0" smtClean="0"/>
              <a:t> deben incorporarse para su gestión al proyecto de obras que presente el ProGES. Así mismo, las necesidades de las DES sobre </a:t>
            </a:r>
            <a:r>
              <a:rPr lang="es-ES" sz="1300" b="1" i="1" dirty="0" smtClean="0"/>
              <a:t>perspectiva de género</a:t>
            </a:r>
            <a:r>
              <a:rPr lang="es-ES" sz="1300" dirty="0" smtClean="0"/>
              <a:t>, deben de incorporarse para su gestión en el proyecto relacionado con este tema que se presenta en el </a:t>
            </a:r>
            <a:r>
              <a:rPr lang="es-ES" sz="1300" dirty="0" err="1" smtClean="0"/>
              <a:t>ProGES</a:t>
            </a:r>
            <a:r>
              <a:rPr lang="es-ES" sz="1300" dirty="0" smtClean="0"/>
              <a:t>.</a:t>
            </a:r>
          </a:p>
          <a:p>
            <a:pPr algn="just">
              <a:spcBef>
                <a:spcPts val="0"/>
              </a:spcBef>
              <a:tabLst>
                <a:tab pos="180975" algn="l"/>
                <a:tab pos="447675" algn="l"/>
              </a:tabLst>
            </a:pPr>
            <a:endParaRPr lang="es-ES" sz="800" dirty="0" smtClean="0"/>
          </a:p>
          <a:p>
            <a:pPr algn="just">
              <a:spcBef>
                <a:spcPts val="0"/>
              </a:spcBef>
              <a:tabLst>
                <a:tab pos="180975" algn="l"/>
                <a:tab pos="447675" algn="l"/>
              </a:tabLst>
            </a:pPr>
            <a:r>
              <a:rPr lang="es-ES" sz="1300" dirty="0" smtClean="0"/>
              <a:t>Es necesario que el proyecto integral que presenten las DES, sea consecuencia de la articulación de las fases de autoevaluación, definición de políticas, objetivos, estrategias y metas. Debe ser claro el impacto que tendrá en la atención a los principales problemas identificados y en el aprovechamiento de las fortalezas.</a:t>
            </a:r>
          </a:p>
          <a:p>
            <a:pPr algn="just">
              <a:spcBef>
                <a:spcPts val="0"/>
              </a:spcBef>
              <a:tabLst>
                <a:tab pos="180975" algn="l"/>
                <a:tab pos="447675" algn="l"/>
              </a:tabLst>
            </a:pPr>
            <a:endParaRPr lang="es-MX" sz="800" dirty="0" smtClean="0"/>
          </a:p>
          <a:p>
            <a:pPr algn="just">
              <a:spcBef>
                <a:spcPts val="0"/>
              </a:spcBef>
              <a:tabLst>
                <a:tab pos="180975" algn="l"/>
                <a:tab pos="447675" algn="l"/>
              </a:tabLst>
            </a:pPr>
            <a:r>
              <a:rPr lang="es-MX" sz="1100" b="1" dirty="0" smtClean="0"/>
              <a:t>*</a:t>
            </a:r>
            <a:r>
              <a:rPr lang="es-MX" sz="1100" dirty="0" smtClean="0"/>
              <a:t>Es importante señalar que los recursos solicitados en el marco del PIFI deben considerar sólo las necesidades prioritarias que impacten en la calidad y permitan el cumplimiento de las Metas Académicas y Metas Compromiso de cada año. </a:t>
            </a:r>
            <a:r>
              <a:rPr lang="es-MX" sz="1100" b="1" i="1" dirty="0"/>
              <a:t>Las necesidades que no apoya la SEP en el marco del PROFOCIE y las que no puedan ser atendidas por el Programa, de acuerdo a sus propias Reglas de Operación, deberán cubrirse con recursos del subsidio ordinario, de los otros fondos extraordinarios federales, ingresos propios y otras fuentes.</a:t>
            </a:r>
            <a:endParaRPr lang="es-ES" sz="1100" b="1" dirty="0"/>
          </a:p>
          <a:p>
            <a:endParaRPr lang="es-ES" sz="1400" b="1" dirty="0" smtClean="0"/>
          </a:p>
          <a:p>
            <a:endParaRPr lang="es-ES" sz="1400" b="1" dirty="0"/>
          </a:p>
        </p:txBody>
      </p:sp>
      <p:sp>
        <p:nvSpPr>
          <p:cNvPr id="112644" name="AutoShape 15">
            <a:hlinkClick r:id="rId3" action="ppaction://hlinksldjump"/>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2648" name="AutoShape 20">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91"/>
          <p:cNvSpPr>
            <a:spLocks noChangeArrowheads="1"/>
          </p:cNvSpPr>
          <p:nvPr/>
        </p:nvSpPr>
        <p:spPr bwMode="auto">
          <a:xfrm>
            <a:off x="0" y="-171450"/>
            <a:ext cx="9144000" cy="7029450"/>
          </a:xfrm>
          <a:prstGeom prst="rect">
            <a:avLst/>
          </a:prstGeom>
          <a:solidFill>
            <a:schemeClr val="bg1"/>
          </a:solidFill>
          <a:ln w="3175" algn="ctr">
            <a:noFill/>
            <a:miter lim="800000"/>
            <a:headEnd/>
            <a:tailEnd/>
          </a:ln>
        </p:spPr>
        <p:txBody>
          <a:bodyPr wrap="none" anchor="ctr"/>
          <a:lstStyle/>
          <a:p>
            <a:pPr algn="ctr">
              <a:tabLst>
                <a:tab pos="180975" algn="l"/>
                <a:tab pos="447675" algn="l"/>
              </a:tabLst>
            </a:pPr>
            <a:endParaRPr lang="es-ES_tradnl" sz="1400"/>
          </a:p>
        </p:txBody>
      </p:sp>
      <p:sp>
        <p:nvSpPr>
          <p:cNvPr id="113667" name="Rectangle 193"/>
          <p:cNvSpPr>
            <a:spLocks noChangeArrowheads="1"/>
          </p:cNvSpPr>
          <p:nvPr/>
        </p:nvSpPr>
        <p:spPr bwMode="auto">
          <a:xfrm>
            <a:off x="803304" y="1557338"/>
            <a:ext cx="7467600" cy="4546600"/>
          </a:xfrm>
          <a:prstGeom prst="rect">
            <a:avLst/>
          </a:prstGeom>
          <a:solidFill>
            <a:srgbClr val="002774">
              <a:alpha val="14902"/>
            </a:srgbClr>
          </a:solidFill>
          <a:ln w="9525">
            <a:solidFill>
              <a:schemeClr val="tx1"/>
            </a:solidFill>
            <a:prstDash val="dash"/>
            <a:miter lim="800000"/>
            <a:headEnd/>
            <a:tailEnd/>
          </a:ln>
        </p:spPr>
        <p:txBody>
          <a:bodyPr wrap="none" anchor="ctr"/>
          <a:lstStyle/>
          <a:p>
            <a:pPr algn="ctr"/>
            <a:endParaRPr lang="es-ES_tradnl" sz="1400"/>
          </a:p>
        </p:txBody>
      </p:sp>
      <p:sp>
        <p:nvSpPr>
          <p:cNvPr id="113668" name="Oval 337"/>
          <p:cNvSpPr>
            <a:spLocks noChangeArrowheads="1"/>
          </p:cNvSpPr>
          <p:nvPr/>
        </p:nvSpPr>
        <p:spPr bwMode="auto">
          <a:xfrm>
            <a:off x="4427538" y="2943225"/>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b="1">
                <a:solidFill>
                  <a:schemeClr val="bg1"/>
                </a:solidFill>
              </a:rPr>
              <a:t>+</a:t>
            </a:r>
            <a:endParaRPr lang="es-ES" sz="1400" b="1">
              <a:solidFill>
                <a:schemeClr val="bg1"/>
              </a:solidFill>
            </a:endParaRPr>
          </a:p>
        </p:txBody>
      </p:sp>
      <p:sp>
        <p:nvSpPr>
          <p:cNvPr id="113669" name="Oval 338"/>
          <p:cNvSpPr>
            <a:spLocks noChangeArrowheads="1"/>
          </p:cNvSpPr>
          <p:nvPr/>
        </p:nvSpPr>
        <p:spPr bwMode="auto">
          <a:xfrm>
            <a:off x="4446588" y="554831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670" name="Oval 339"/>
          <p:cNvSpPr>
            <a:spLocks noChangeArrowheads="1"/>
          </p:cNvSpPr>
          <p:nvPr/>
        </p:nvSpPr>
        <p:spPr bwMode="auto">
          <a:xfrm>
            <a:off x="4460875" y="4630738"/>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671" name="Oval 340"/>
          <p:cNvSpPr>
            <a:spLocks noChangeArrowheads="1"/>
          </p:cNvSpPr>
          <p:nvPr/>
        </p:nvSpPr>
        <p:spPr bwMode="auto">
          <a:xfrm>
            <a:off x="4460875" y="3821113"/>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113672" name="AutoShape 341"/>
          <p:cNvCxnSpPr>
            <a:cxnSpLocks noChangeShapeType="1"/>
            <a:endCxn id="113668" idx="2"/>
          </p:cNvCxnSpPr>
          <p:nvPr/>
        </p:nvCxnSpPr>
        <p:spPr bwMode="auto">
          <a:xfrm>
            <a:off x="4260850" y="3032125"/>
            <a:ext cx="155575" cy="1588"/>
          </a:xfrm>
          <a:prstGeom prst="straightConnector1">
            <a:avLst/>
          </a:prstGeom>
          <a:noFill/>
          <a:ln w="22225">
            <a:solidFill>
              <a:schemeClr val="bg1"/>
            </a:solidFill>
            <a:round/>
            <a:headEnd/>
            <a:tailEnd/>
          </a:ln>
        </p:spPr>
      </p:cxnSp>
      <p:cxnSp>
        <p:nvCxnSpPr>
          <p:cNvPr id="113673" name="AutoShape 342"/>
          <p:cNvCxnSpPr>
            <a:cxnSpLocks noChangeShapeType="1"/>
            <a:stCxn id="113668" idx="6"/>
          </p:cNvCxnSpPr>
          <p:nvPr/>
        </p:nvCxnSpPr>
        <p:spPr bwMode="auto">
          <a:xfrm flipV="1">
            <a:off x="4618038" y="3032125"/>
            <a:ext cx="141287" cy="1588"/>
          </a:xfrm>
          <a:prstGeom prst="straightConnector1">
            <a:avLst/>
          </a:prstGeom>
          <a:noFill/>
          <a:ln w="22225">
            <a:solidFill>
              <a:schemeClr val="bg1"/>
            </a:solidFill>
            <a:round/>
            <a:headEnd/>
            <a:tailEnd/>
          </a:ln>
        </p:spPr>
      </p:cxnSp>
      <p:cxnSp>
        <p:nvCxnSpPr>
          <p:cNvPr id="113674" name="AutoShape 343"/>
          <p:cNvCxnSpPr>
            <a:cxnSpLocks noChangeShapeType="1"/>
            <a:endCxn id="113671" idx="2"/>
          </p:cNvCxnSpPr>
          <p:nvPr/>
        </p:nvCxnSpPr>
        <p:spPr bwMode="auto">
          <a:xfrm>
            <a:off x="4329113" y="3911600"/>
            <a:ext cx="120650" cy="0"/>
          </a:xfrm>
          <a:prstGeom prst="straightConnector1">
            <a:avLst/>
          </a:prstGeom>
          <a:noFill/>
          <a:ln w="22225">
            <a:solidFill>
              <a:schemeClr val="bg1"/>
            </a:solidFill>
            <a:round/>
            <a:headEnd/>
            <a:tailEnd/>
          </a:ln>
        </p:spPr>
      </p:cxnSp>
      <p:cxnSp>
        <p:nvCxnSpPr>
          <p:cNvPr id="113675" name="AutoShape 344"/>
          <p:cNvCxnSpPr>
            <a:cxnSpLocks noChangeShapeType="1"/>
            <a:stCxn id="113671" idx="6"/>
          </p:cNvCxnSpPr>
          <p:nvPr/>
        </p:nvCxnSpPr>
        <p:spPr bwMode="auto">
          <a:xfrm>
            <a:off x="4651375" y="3911600"/>
            <a:ext cx="106363" cy="0"/>
          </a:xfrm>
          <a:prstGeom prst="straightConnector1">
            <a:avLst/>
          </a:prstGeom>
          <a:noFill/>
          <a:ln w="22225">
            <a:solidFill>
              <a:schemeClr val="bg1"/>
            </a:solidFill>
            <a:round/>
            <a:headEnd/>
            <a:tailEnd/>
          </a:ln>
        </p:spPr>
      </p:cxnSp>
      <p:cxnSp>
        <p:nvCxnSpPr>
          <p:cNvPr id="113676" name="AutoShape 345"/>
          <p:cNvCxnSpPr>
            <a:cxnSpLocks noChangeShapeType="1"/>
            <a:endCxn id="113670" idx="2"/>
          </p:cNvCxnSpPr>
          <p:nvPr/>
        </p:nvCxnSpPr>
        <p:spPr bwMode="auto">
          <a:xfrm>
            <a:off x="4284663" y="4718050"/>
            <a:ext cx="165100" cy="3175"/>
          </a:xfrm>
          <a:prstGeom prst="straightConnector1">
            <a:avLst/>
          </a:prstGeom>
          <a:noFill/>
          <a:ln w="22225">
            <a:solidFill>
              <a:schemeClr val="bg1"/>
            </a:solidFill>
            <a:round/>
            <a:headEnd/>
            <a:tailEnd/>
          </a:ln>
        </p:spPr>
      </p:cxnSp>
      <p:cxnSp>
        <p:nvCxnSpPr>
          <p:cNvPr id="113677" name="AutoShape 346"/>
          <p:cNvCxnSpPr>
            <a:cxnSpLocks noChangeShapeType="1"/>
            <a:stCxn id="113670" idx="6"/>
          </p:cNvCxnSpPr>
          <p:nvPr/>
        </p:nvCxnSpPr>
        <p:spPr bwMode="auto">
          <a:xfrm flipV="1">
            <a:off x="4651375" y="4718050"/>
            <a:ext cx="150813" cy="3175"/>
          </a:xfrm>
          <a:prstGeom prst="straightConnector1">
            <a:avLst/>
          </a:prstGeom>
          <a:noFill/>
          <a:ln w="22225">
            <a:solidFill>
              <a:schemeClr val="bg1"/>
            </a:solidFill>
            <a:round/>
            <a:headEnd/>
            <a:tailEnd/>
          </a:ln>
        </p:spPr>
      </p:cxnSp>
      <p:cxnSp>
        <p:nvCxnSpPr>
          <p:cNvPr id="113678" name="AutoShape 347"/>
          <p:cNvCxnSpPr>
            <a:cxnSpLocks noChangeShapeType="1"/>
            <a:endCxn id="113669" idx="2"/>
          </p:cNvCxnSpPr>
          <p:nvPr/>
        </p:nvCxnSpPr>
        <p:spPr bwMode="auto">
          <a:xfrm flipV="1">
            <a:off x="4349750" y="5638800"/>
            <a:ext cx="85725" cy="1588"/>
          </a:xfrm>
          <a:prstGeom prst="straightConnector1">
            <a:avLst/>
          </a:prstGeom>
          <a:noFill/>
          <a:ln w="22225">
            <a:solidFill>
              <a:schemeClr val="bg1"/>
            </a:solidFill>
            <a:round/>
            <a:headEnd/>
            <a:tailEnd/>
          </a:ln>
        </p:spPr>
      </p:cxnSp>
      <p:cxnSp>
        <p:nvCxnSpPr>
          <p:cNvPr id="113679" name="AutoShape 348"/>
          <p:cNvCxnSpPr>
            <a:cxnSpLocks noChangeShapeType="1"/>
            <a:stCxn id="113669" idx="6"/>
          </p:cNvCxnSpPr>
          <p:nvPr/>
        </p:nvCxnSpPr>
        <p:spPr bwMode="auto">
          <a:xfrm>
            <a:off x="4637088" y="5638800"/>
            <a:ext cx="76200" cy="0"/>
          </a:xfrm>
          <a:prstGeom prst="straightConnector1">
            <a:avLst/>
          </a:prstGeom>
          <a:noFill/>
          <a:ln w="22225">
            <a:solidFill>
              <a:schemeClr val="bg1"/>
            </a:solidFill>
            <a:round/>
            <a:headEnd/>
            <a:tailEnd/>
          </a:ln>
        </p:spPr>
      </p:cxnSp>
      <p:sp>
        <p:nvSpPr>
          <p:cNvPr id="113680" name="Text Box 195"/>
          <p:cNvSpPr txBox="1">
            <a:spLocks noChangeArrowheads="1"/>
          </p:cNvSpPr>
          <p:nvPr/>
        </p:nvSpPr>
        <p:spPr bwMode="auto">
          <a:xfrm>
            <a:off x="2555875" y="404813"/>
            <a:ext cx="4103688" cy="336550"/>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a:solidFill>
                  <a:schemeClr val="bg1"/>
                </a:solidFill>
              </a:rPr>
              <a:t>Actualización de la planeación</a:t>
            </a:r>
            <a:endParaRPr lang="es-ES" sz="1400" b="1">
              <a:solidFill>
                <a:schemeClr val="bg1"/>
              </a:solidFill>
            </a:endParaRPr>
          </a:p>
        </p:txBody>
      </p:sp>
      <p:sp>
        <p:nvSpPr>
          <p:cNvPr id="113681" name="Text Box 198"/>
          <p:cNvSpPr txBox="1">
            <a:spLocks noChangeArrowheads="1"/>
          </p:cNvSpPr>
          <p:nvPr/>
        </p:nvSpPr>
        <p:spPr bwMode="auto">
          <a:xfrm>
            <a:off x="2555875" y="763588"/>
            <a:ext cx="1173163" cy="549275"/>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Objetivos </a:t>
            </a:r>
          </a:p>
          <a:p>
            <a:r>
              <a:rPr lang="es-MX" sz="1400">
                <a:solidFill>
                  <a:schemeClr val="bg1"/>
                </a:solidFill>
              </a:rPr>
              <a:t>estratégicos</a:t>
            </a:r>
            <a:endParaRPr lang="es-ES" sz="1400">
              <a:solidFill>
                <a:schemeClr val="bg1"/>
              </a:solidFill>
            </a:endParaRPr>
          </a:p>
        </p:txBody>
      </p:sp>
      <p:sp>
        <p:nvSpPr>
          <p:cNvPr id="113682" name="Text Box 199"/>
          <p:cNvSpPr txBox="1">
            <a:spLocks noChangeArrowheads="1"/>
          </p:cNvSpPr>
          <p:nvPr/>
        </p:nvSpPr>
        <p:spPr bwMode="auto">
          <a:xfrm>
            <a:off x="3949700" y="873125"/>
            <a:ext cx="1292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spAutoFit/>
          </a:bodyPr>
          <a:lstStyle/>
          <a:p>
            <a:pPr algn="ctr"/>
            <a:r>
              <a:rPr lang="es-MX" sz="1400">
                <a:solidFill>
                  <a:schemeClr val="bg1"/>
                </a:solidFill>
              </a:rPr>
              <a:t>Estrategias</a:t>
            </a:r>
            <a:endParaRPr lang="es-ES" sz="1400">
              <a:solidFill>
                <a:schemeClr val="bg1"/>
              </a:solidFill>
            </a:endParaRPr>
          </a:p>
        </p:txBody>
      </p:sp>
      <p:sp>
        <p:nvSpPr>
          <p:cNvPr id="113683" name="Text Box 200"/>
          <p:cNvSpPr txBox="1">
            <a:spLocks noChangeArrowheads="1"/>
          </p:cNvSpPr>
          <p:nvPr/>
        </p:nvSpPr>
        <p:spPr bwMode="auto">
          <a:xfrm>
            <a:off x="5438775" y="763588"/>
            <a:ext cx="1220788"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solidFill>
                  <a:schemeClr val="bg1"/>
                </a:solidFill>
              </a:rPr>
              <a:t>Metas </a:t>
            </a:r>
          </a:p>
          <a:p>
            <a:pPr algn="ctr"/>
            <a:r>
              <a:rPr lang="es-MX" sz="1400" dirty="0" err="1" smtClean="0">
                <a:solidFill>
                  <a:schemeClr val="bg1"/>
                </a:solidFill>
              </a:rPr>
              <a:t>ompromiso</a:t>
            </a:r>
            <a:endParaRPr lang="es-ES" sz="1400" dirty="0">
              <a:solidFill>
                <a:schemeClr val="bg1"/>
              </a:solidFill>
            </a:endParaRPr>
          </a:p>
        </p:txBody>
      </p:sp>
      <p:sp>
        <p:nvSpPr>
          <p:cNvPr id="113684" name="Text Box 201"/>
          <p:cNvSpPr txBox="1">
            <a:spLocks noChangeArrowheads="1"/>
          </p:cNvSpPr>
          <p:nvPr/>
        </p:nvSpPr>
        <p:spPr bwMode="auto">
          <a:xfrm>
            <a:off x="3824288" y="1414463"/>
            <a:ext cx="1546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r>
              <a:rPr lang="es-MX" sz="1400">
                <a:solidFill>
                  <a:schemeClr val="bg1"/>
                </a:solidFill>
              </a:rPr>
              <a:t>Proyecto integral</a:t>
            </a:r>
            <a:endParaRPr lang="es-ES" sz="1400">
              <a:solidFill>
                <a:schemeClr val="bg1"/>
              </a:solidFill>
            </a:endParaRPr>
          </a:p>
        </p:txBody>
      </p:sp>
      <p:sp>
        <p:nvSpPr>
          <p:cNvPr id="113685" name="Text Box 204"/>
          <p:cNvSpPr txBox="1">
            <a:spLocks noChangeArrowheads="1"/>
          </p:cNvSpPr>
          <p:nvPr/>
        </p:nvSpPr>
        <p:spPr bwMode="auto">
          <a:xfrm>
            <a:off x="6497638" y="3649663"/>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113686" name="Text Box 206"/>
          <p:cNvSpPr txBox="1">
            <a:spLocks noChangeArrowheads="1"/>
          </p:cNvSpPr>
          <p:nvPr/>
        </p:nvSpPr>
        <p:spPr bwMode="auto">
          <a:xfrm>
            <a:off x="6553200" y="444976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113687" name="Text Box 208"/>
          <p:cNvSpPr txBox="1">
            <a:spLocks noChangeArrowheads="1"/>
          </p:cNvSpPr>
          <p:nvPr/>
        </p:nvSpPr>
        <p:spPr bwMode="auto">
          <a:xfrm>
            <a:off x="6478588" y="5270500"/>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113688" name="Rectangle 210"/>
          <p:cNvSpPr>
            <a:spLocks noChangeArrowheads="1"/>
          </p:cNvSpPr>
          <p:nvPr/>
        </p:nvSpPr>
        <p:spPr bwMode="auto">
          <a:xfrm rot="-5400000">
            <a:off x="6013355" y="3060372"/>
            <a:ext cx="5462587" cy="748368"/>
          </a:xfrm>
          <a:prstGeom prst="rect">
            <a:avLst/>
          </a:prstGeom>
          <a:solidFill>
            <a:srgbClr val="002774">
              <a:alpha val="16862"/>
            </a:srgbClr>
          </a:solidFill>
          <a:ln w="9525">
            <a:solidFill>
              <a:schemeClr val="tx1"/>
            </a:solidFill>
            <a:miter lim="800000"/>
            <a:headEnd/>
            <a:tailEnd/>
          </a:ln>
        </p:spPr>
        <p:txBody>
          <a:bodyPr anchor="ctr"/>
          <a:lstStyle/>
          <a:p>
            <a:pPr algn="ctr"/>
            <a:r>
              <a:rPr lang="es-MX" sz="1400" dirty="0"/>
              <a:t>Resultados:</a:t>
            </a:r>
            <a:r>
              <a:rPr lang="es-MX" sz="1400" b="1" dirty="0"/>
              <a:t> </a:t>
            </a:r>
            <a:r>
              <a:rPr lang="es-MX" sz="1400" dirty="0"/>
              <a:t>Mejora de la </a:t>
            </a:r>
            <a:r>
              <a:rPr lang="es-MX" sz="1400" b="1" dirty="0"/>
              <a:t>capacidad y competitividad </a:t>
            </a:r>
            <a:r>
              <a:rPr lang="es-MX" sz="1400" dirty="0"/>
              <a:t>académicas e impulso a la</a:t>
            </a:r>
            <a:r>
              <a:rPr lang="es-MX" sz="1400" b="1" dirty="0"/>
              <a:t> innovación </a:t>
            </a:r>
            <a:r>
              <a:rPr lang="es-MX" sz="1400" b="1" dirty="0" smtClean="0"/>
              <a:t>educativa y atención y formación integral del estudiante</a:t>
            </a:r>
            <a:endParaRPr lang="es-ES" sz="1400" b="1" dirty="0"/>
          </a:p>
        </p:txBody>
      </p:sp>
      <p:cxnSp>
        <p:nvCxnSpPr>
          <p:cNvPr id="113689" name="AutoShape 211"/>
          <p:cNvCxnSpPr>
            <a:cxnSpLocks noChangeShapeType="1"/>
            <a:stCxn id="113681" idx="3"/>
            <a:endCxn id="113682" idx="1"/>
          </p:cNvCxnSpPr>
          <p:nvPr/>
        </p:nvCxnSpPr>
        <p:spPr bwMode="auto">
          <a:xfrm>
            <a:off x="3744913" y="1038225"/>
            <a:ext cx="188912" cy="3175"/>
          </a:xfrm>
          <a:prstGeom prst="straightConnector1">
            <a:avLst/>
          </a:prstGeom>
          <a:noFill/>
          <a:ln w="9525">
            <a:solidFill>
              <a:schemeClr val="tx1"/>
            </a:solidFill>
            <a:round/>
            <a:headEnd/>
            <a:tailEnd type="triangle" w="med" len="med"/>
          </a:ln>
        </p:spPr>
      </p:cxnSp>
      <p:cxnSp>
        <p:nvCxnSpPr>
          <p:cNvPr id="113690" name="AutoShape 212"/>
          <p:cNvCxnSpPr>
            <a:cxnSpLocks noChangeShapeType="1"/>
            <a:stCxn id="113682" idx="3"/>
            <a:endCxn id="113683" idx="1"/>
          </p:cNvCxnSpPr>
          <p:nvPr/>
        </p:nvCxnSpPr>
        <p:spPr bwMode="auto">
          <a:xfrm flipV="1">
            <a:off x="5241925" y="1025198"/>
            <a:ext cx="196850" cy="16202"/>
          </a:xfrm>
          <a:prstGeom prst="straightConnector1">
            <a:avLst/>
          </a:prstGeom>
          <a:noFill/>
          <a:ln w="9525">
            <a:solidFill>
              <a:schemeClr val="tx1"/>
            </a:solidFill>
            <a:round/>
            <a:headEnd/>
            <a:tailEnd type="triangle" w="med" len="med"/>
          </a:ln>
        </p:spPr>
      </p:cxnSp>
      <p:cxnSp>
        <p:nvCxnSpPr>
          <p:cNvPr id="113691" name="AutoShape 213"/>
          <p:cNvCxnSpPr>
            <a:cxnSpLocks noChangeShapeType="1"/>
            <a:stCxn id="113682" idx="2"/>
            <a:endCxn id="113684" idx="0"/>
          </p:cNvCxnSpPr>
          <p:nvPr/>
        </p:nvCxnSpPr>
        <p:spPr bwMode="auto">
          <a:xfrm>
            <a:off x="4595813" y="1225550"/>
            <a:ext cx="1587" cy="173038"/>
          </a:xfrm>
          <a:prstGeom prst="straightConnector1">
            <a:avLst/>
          </a:prstGeom>
          <a:noFill/>
          <a:ln w="9525">
            <a:solidFill>
              <a:schemeClr val="tx1"/>
            </a:solidFill>
            <a:round/>
            <a:headEnd/>
            <a:tailEnd type="triangle" w="med" len="med"/>
          </a:ln>
        </p:spPr>
      </p:cxnSp>
      <p:sp>
        <p:nvSpPr>
          <p:cNvPr id="113692" name="Text Box 216"/>
          <p:cNvSpPr txBox="1">
            <a:spLocks noChangeArrowheads="1"/>
          </p:cNvSpPr>
          <p:nvPr/>
        </p:nvSpPr>
        <p:spPr bwMode="auto">
          <a:xfrm>
            <a:off x="4716463" y="2636838"/>
            <a:ext cx="1295400" cy="792162"/>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lnSpc>
                <a:spcPct val="80000"/>
              </a:lnSpc>
            </a:pPr>
            <a:r>
              <a:rPr lang="es-MX" sz="1000" b="1" dirty="0" smtClean="0">
                <a:solidFill>
                  <a:schemeClr val="bg1"/>
                </a:solidFill>
              </a:rPr>
              <a:t>OP</a:t>
            </a:r>
          </a:p>
          <a:p>
            <a:pPr algn="ctr">
              <a:lnSpc>
                <a:spcPct val="80000"/>
              </a:lnSpc>
            </a:pPr>
            <a:r>
              <a:rPr lang="es-MX" sz="1000" b="1" dirty="0" smtClean="0">
                <a:solidFill>
                  <a:schemeClr val="bg1"/>
                </a:solidFill>
              </a:rPr>
              <a:t>Apoyo a los PE de posgrado reconocidos por el PNPC</a:t>
            </a:r>
            <a:endParaRPr lang="es-ES" sz="1000" b="1" dirty="0" smtClean="0">
              <a:solidFill>
                <a:schemeClr val="bg1"/>
              </a:solidFill>
            </a:endParaRPr>
          </a:p>
        </p:txBody>
      </p:sp>
      <p:sp>
        <p:nvSpPr>
          <p:cNvPr id="113693" name="Text Box 217"/>
          <p:cNvSpPr txBox="1">
            <a:spLocks noChangeArrowheads="1"/>
          </p:cNvSpPr>
          <p:nvPr/>
        </p:nvSpPr>
        <p:spPr bwMode="auto">
          <a:xfrm>
            <a:off x="4779963" y="3649663"/>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113694" name="Text Box 218"/>
          <p:cNvSpPr txBox="1">
            <a:spLocks noChangeArrowheads="1"/>
          </p:cNvSpPr>
          <p:nvPr/>
        </p:nvSpPr>
        <p:spPr bwMode="auto">
          <a:xfrm>
            <a:off x="4824413" y="445611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113695" name="Text Box 219"/>
          <p:cNvSpPr txBox="1">
            <a:spLocks noChangeArrowheads="1"/>
          </p:cNvSpPr>
          <p:nvPr/>
        </p:nvSpPr>
        <p:spPr bwMode="auto">
          <a:xfrm>
            <a:off x="4756150" y="5272088"/>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113696" name="AutoShape 221"/>
          <p:cNvCxnSpPr>
            <a:cxnSpLocks noChangeShapeType="1"/>
            <a:stCxn id="113692" idx="2"/>
            <a:endCxn id="113693" idx="0"/>
          </p:cNvCxnSpPr>
          <p:nvPr/>
        </p:nvCxnSpPr>
        <p:spPr bwMode="auto">
          <a:xfrm flipH="1">
            <a:off x="5360988" y="3444875"/>
            <a:ext cx="3175" cy="188913"/>
          </a:xfrm>
          <a:prstGeom prst="straightConnector1">
            <a:avLst/>
          </a:prstGeom>
          <a:noFill/>
          <a:ln w="12700">
            <a:solidFill>
              <a:schemeClr val="tx1"/>
            </a:solidFill>
            <a:round/>
            <a:headEnd/>
            <a:tailEnd type="triangle" w="med" len="med"/>
          </a:ln>
        </p:spPr>
      </p:cxnSp>
      <p:cxnSp>
        <p:nvCxnSpPr>
          <p:cNvPr id="113697" name="AutoShape 222"/>
          <p:cNvCxnSpPr>
            <a:cxnSpLocks noChangeShapeType="1"/>
            <a:stCxn id="113693" idx="2"/>
            <a:endCxn id="113694" idx="0"/>
          </p:cNvCxnSpPr>
          <p:nvPr/>
        </p:nvCxnSpPr>
        <p:spPr bwMode="auto">
          <a:xfrm>
            <a:off x="5360988" y="4214813"/>
            <a:ext cx="0" cy="225425"/>
          </a:xfrm>
          <a:prstGeom prst="straightConnector1">
            <a:avLst/>
          </a:prstGeom>
          <a:noFill/>
          <a:ln w="12700">
            <a:solidFill>
              <a:schemeClr val="tx1"/>
            </a:solidFill>
            <a:round/>
            <a:headEnd/>
            <a:tailEnd type="triangle" w="med" len="med"/>
          </a:ln>
        </p:spPr>
      </p:cxnSp>
      <p:cxnSp>
        <p:nvCxnSpPr>
          <p:cNvPr id="113698" name="AutoShape 223"/>
          <p:cNvCxnSpPr>
            <a:cxnSpLocks noChangeShapeType="1"/>
            <a:stCxn id="113695" idx="0"/>
            <a:endCxn id="113694" idx="2"/>
          </p:cNvCxnSpPr>
          <p:nvPr/>
        </p:nvCxnSpPr>
        <p:spPr bwMode="auto">
          <a:xfrm flipH="1" flipV="1">
            <a:off x="5360988" y="5021263"/>
            <a:ext cx="6350" cy="234950"/>
          </a:xfrm>
          <a:prstGeom prst="straightConnector1">
            <a:avLst/>
          </a:prstGeom>
          <a:noFill/>
          <a:ln w="12700">
            <a:solidFill>
              <a:schemeClr val="tx1"/>
            </a:solidFill>
            <a:round/>
            <a:headEnd/>
            <a:tailEnd type="triangle" w="med" len="med"/>
          </a:ln>
        </p:spPr>
      </p:cxnSp>
      <p:cxnSp>
        <p:nvCxnSpPr>
          <p:cNvPr id="113699" name="AutoShape 224"/>
          <p:cNvCxnSpPr>
            <a:cxnSpLocks noChangeShapeType="1"/>
            <a:stCxn id="113687" idx="0"/>
            <a:endCxn id="113686" idx="2"/>
          </p:cNvCxnSpPr>
          <p:nvPr/>
        </p:nvCxnSpPr>
        <p:spPr bwMode="auto">
          <a:xfrm flipV="1">
            <a:off x="7089775" y="5014913"/>
            <a:ext cx="0" cy="239712"/>
          </a:xfrm>
          <a:prstGeom prst="straightConnector1">
            <a:avLst/>
          </a:prstGeom>
          <a:noFill/>
          <a:ln w="12700">
            <a:solidFill>
              <a:schemeClr val="tx1"/>
            </a:solidFill>
            <a:round/>
            <a:headEnd/>
            <a:tailEnd type="triangle" w="med" len="med"/>
          </a:ln>
        </p:spPr>
      </p:cxnSp>
      <p:cxnSp>
        <p:nvCxnSpPr>
          <p:cNvPr id="113700" name="AutoShape 227"/>
          <p:cNvCxnSpPr>
            <a:cxnSpLocks noChangeShapeType="1"/>
            <a:stCxn id="113685" idx="2"/>
            <a:endCxn id="113686" idx="0"/>
          </p:cNvCxnSpPr>
          <p:nvPr/>
        </p:nvCxnSpPr>
        <p:spPr bwMode="auto">
          <a:xfrm>
            <a:off x="7078663" y="4214813"/>
            <a:ext cx="11112" cy="219075"/>
          </a:xfrm>
          <a:prstGeom prst="straightConnector1">
            <a:avLst/>
          </a:prstGeom>
          <a:noFill/>
          <a:ln w="12700">
            <a:solidFill>
              <a:schemeClr val="tx1"/>
            </a:solidFill>
            <a:round/>
            <a:headEnd/>
            <a:tailEnd type="triangle" w="med" len="med"/>
          </a:ln>
        </p:spPr>
      </p:cxnSp>
      <p:cxnSp>
        <p:nvCxnSpPr>
          <p:cNvPr id="113701" name="AutoShape 228"/>
          <p:cNvCxnSpPr>
            <a:cxnSpLocks noChangeShapeType="1"/>
            <a:stCxn id="113769" idx="2"/>
            <a:endCxn id="113685" idx="0"/>
          </p:cNvCxnSpPr>
          <p:nvPr/>
        </p:nvCxnSpPr>
        <p:spPr bwMode="auto">
          <a:xfrm flipH="1">
            <a:off x="7078663" y="3444875"/>
            <a:ext cx="4762" cy="188913"/>
          </a:xfrm>
          <a:prstGeom prst="straightConnector1">
            <a:avLst/>
          </a:prstGeom>
          <a:noFill/>
          <a:ln w="12700">
            <a:solidFill>
              <a:schemeClr val="tx1"/>
            </a:solidFill>
            <a:round/>
            <a:headEnd/>
            <a:tailEnd type="triangle" w="med" len="med"/>
          </a:ln>
        </p:spPr>
      </p:cxnSp>
      <p:sp>
        <p:nvSpPr>
          <p:cNvPr id="113702" name="Oval 233"/>
          <p:cNvSpPr>
            <a:spLocks noChangeArrowheads="1"/>
          </p:cNvSpPr>
          <p:nvPr/>
        </p:nvSpPr>
        <p:spPr bwMode="auto">
          <a:xfrm>
            <a:off x="6132513" y="29400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b="1">
                <a:solidFill>
                  <a:schemeClr val="bg1"/>
                </a:solidFill>
              </a:rPr>
              <a:t>+</a:t>
            </a:r>
            <a:endParaRPr lang="es-ES" sz="1400" b="1">
              <a:solidFill>
                <a:schemeClr val="bg1"/>
              </a:solidFill>
            </a:endParaRPr>
          </a:p>
        </p:txBody>
      </p:sp>
      <p:sp>
        <p:nvSpPr>
          <p:cNvPr id="113703" name="Oval 237"/>
          <p:cNvSpPr>
            <a:spLocks noChangeArrowheads="1"/>
          </p:cNvSpPr>
          <p:nvPr/>
        </p:nvSpPr>
        <p:spPr bwMode="auto">
          <a:xfrm>
            <a:off x="6116638" y="556101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704" name="Oval 238"/>
          <p:cNvSpPr>
            <a:spLocks noChangeArrowheads="1"/>
          </p:cNvSpPr>
          <p:nvPr/>
        </p:nvSpPr>
        <p:spPr bwMode="auto">
          <a:xfrm>
            <a:off x="6143625" y="4637088"/>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705" name="Oval 239"/>
          <p:cNvSpPr>
            <a:spLocks noChangeArrowheads="1"/>
          </p:cNvSpPr>
          <p:nvPr/>
        </p:nvSpPr>
        <p:spPr bwMode="auto">
          <a:xfrm>
            <a:off x="6132513" y="383381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113706" name="AutoShape 247"/>
          <p:cNvCxnSpPr>
            <a:cxnSpLocks noChangeShapeType="1"/>
            <a:stCxn id="113692" idx="3"/>
            <a:endCxn id="113702" idx="2"/>
          </p:cNvCxnSpPr>
          <p:nvPr/>
        </p:nvCxnSpPr>
        <p:spPr bwMode="auto">
          <a:xfrm flipV="1">
            <a:off x="6027738" y="3030538"/>
            <a:ext cx="93662" cy="3175"/>
          </a:xfrm>
          <a:prstGeom prst="straightConnector1">
            <a:avLst/>
          </a:prstGeom>
          <a:noFill/>
          <a:ln w="22225">
            <a:solidFill>
              <a:schemeClr val="bg1"/>
            </a:solidFill>
            <a:round/>
            <a:headEnd/>
            <a:tailEnd/>
          </a:ln>
        </p:spPr>
      </p:cxnSp>
      <p:cxnSp>
        <p:nvCxnSpPr>
          <p:cNvPr id="113707" name="AutoShape 248"/>
          <p:cNvCxnSpPr>
            <a:cxnSpLocks noChangeShapeType="1"/>
            <a:stCxn id="113702" idx="6"/>
            <a:endCxn id="113769" idx="1"/>
          </p:cNvCxnSpPr>
          <p:nvPr/>
        </p:nvCxnSpPr>
        <p:spPr bwMode="auto">
          <a:xfrm>
            <a:off x="6323013" y="3030538"/>
            <a:ext cx="160337" cy="3175"/>
          </a:xfrm>
          <a:prstGeom prst="straightConnector1">
            <a:avLst/>
          </a:prstGeom>
          <a:noFill/>
          <a:ln w="22225">
            <a:solidFill>
              <a:schemeClr val="bg1"/>
            </a:solidFill>
            <a:round/>
            <a:headEnd/>
            <a:tailEnd/>
          </a:ln>
        </p:spPr>
      </p:cxnSp>
      <p:cxnSp>
        <p:nvCxnSpPr>
          <p:cNvPr id="113708" name="AutoShape 251"/>
          <p:cNvCxnSpPr>
            <a:cxnSpLocks noChangeShapeType="1"/>
            <a:stCxn id="113693" idx="3"/>
            <a:endCxn id="113705" idx="2"/>
          </p:cNvCxnSpPr>
          <p:nvPr/>
        </p:nvCxnSpPr>
        <p:spPr bwMode="auto">
          <a:xfrm>
            <a:off x="5957888" y="3924300"/>
            <a:ext cx="163512" cy="0"/>
          </a:xfrm>
          <a:prstGeom prst="straightConnector1">
            <a:avLst/>
          </a:prstGeom>
          <a:noFill/>
          <a:ln w="22225">
            <a:solidFill>
              <a:schemeClr val="bg1"/>
            </a:solidFill>
            <a:round/>
            <a:headEnd/>
            <a:tailEnd/>
          </a:ln>
        </p:spPr>
      </p:cxnSp>
      <p:cxnSp>
        <p:nvCxnSpPr>
          <p:cNvPr id="113709" name="AutoShape 252"/>
          <p:cNvCxnSpPr>
            <a:cxnSpLocks noChangeShapeType="1"/>
            <a:stCxn id="113705" idx="6"/>
            <a:endCxn id="113685" idx="1"/>
          </p:cNvCxnSpPr>
          <p:nvPr/>
        </p:nvCxnSpPr>
        <p:spPr bwMode="auto">
          <a:xfrm>
            <a:off x="6323013" y="3924300"/>
            <a:ext cx="158750" cy="0"/>
          </a:xfrm>
          <a:prstGeom prst="straightConnector1">
            <a:avLst/>
          </a:prstGeom>
          <a:noFill/>
          <a:ln w="22225">
            <a:solidFill>
              <a:schemeClr val="bg1"/>
            </a:solidFill>
            <a:round/>
            <a:headEnd/>
            <a:tailEnd/>
          </a:ln>
        </p:spPr>
      </p:cxnSp>
      <p:cxnSp>
        <p:nvCxnSpPr>
          <p:cNvPr id="113710" name="AutoShape 253"/>
          <p:cNvCxnSpPr>
            <a:cxnSpLocks noChangeShapeType="1"/>
            <a:stCxn id="113694" idx="3"/>
            <a:endCxn id="113704" idx="2"/>
          </p:cNvCxnSpPr>
          <p:nvPr/>
        </p:nvCxnSpPr>
        <p:spPr bwMode="auto">
          <a:xfrm flipV="1">
            <a:off x="5913438" y="4727575"/>
            <a:ext cx="219075" cy="3175"/>
          </a:xfrm>
          <a:prstGeom prst="straightConnector1">
            <a:avLst/>
          </a:prstGeom>
          <a:noFill/>
          <a:ln w="22225">
            <a:solidFill>
              <a:schemeClr val="bg1"/>
            </a:solidFill>
            <a:round/>
            <a:headEnd/>
            <a:tailEnd/>
          </a:ln>
        </p:spPr>
      </p:cxnSp>
      <p:cxnSp>
        <p:nvCxnSpPr>
          <p:cNvPr id="113711" name="AutoShape 254"/>
          <p:cNvCxnSpPr>
            <a:cxnSpLocks noChangeShapeType="1"/>
            <a:stCxn id="113704" idx="6"/>
            <a:endCxn id="113686" idx="1"/>
          </p:cNvCxnSpPr>
          <p:nvPr/>
        </p:nvCxnSpPr>
        <p:spPr bwMode="auto">
          <a:xfrm flipV="1">
            <a:off x="6334125" y="4724400"/>
            <a:ext cx="203200" cy="3175"/>
          </a:xfrm>
          <a:prstGeom prst="straightConnector1">
            <a:avLst/>
          </a:prstGeom>
          <a:noFill/>
          <a:ln w="22225">
            <a:solidFill>
              <a:schemeClr val="bg1"/>
            </a:solidFill>
            <a:round/>
            <a:headEnd/>
            <a:tailEnd/>
          </a:ln>
        </p:spPr>
      </p:cxnSp>
      <p:cxnSp>
        <p:nvCxnSpPr>
          <p:cNvPr id="113712" name="AutoShape 255"/>
          <p:cNvCxnSpPr>
            <a:cxnSpLocks noChangeShapeType="1"/>
            <a:stCxn id="113695" idx="3"/>
            <a:endCxn id="113703" idx="2"/>
          </p:cNvCxnSpPr>
          <p:nvPr/>
        </p:nvCxnSpPr>
        <p:spPr bwMode="auto">
          <a:xfrm flipV="1">
            <a:off x="5992813" y="5651500"/>
            <a:ext cx="112712" cy="1588"/>
          </a:xfrm>
          <a:prstGeom prst="straightConnector1">
            <a:avLst/>
          </a:prstGeom>
          <a:noFill/>
          <a:ln w="22225">
            <a:solidFill>
              <a:schemeClr val="bg1"/>
            </a:solidFill>
            <a:round/>
            <a:headEnd/>
            <a:tailEnd/>
          </a:ln>
        </p:spPr>
      </p:cxnSp>
      <p:cxnSp>
        <p:nvCxnSpPr>
          <p:cNvPr id="113713" name="AutoShape 256"/>
          <p:cNvCxnSpPr>
            <a:cxnSpLocks noChangeShapeType="1"/>
            <a:stCxn id="113703" idx="6"/>
            <a:endCxn id="113687" idx="1"/>
          </p:cNvCxnSpPr>
          <p:nvPr/>
        </p:nvCxnSpPr>
        <p:spPr bwMode="auto">
          <a:xfrm>
            <a:off x="6307138" y="5651500"/>
            <a:ext cx="155575" cy="0"/>
          </a:xfrm>
          <a:prstGeom prst="straightConnector1">
            <a:avLst/>
          </a:prstGeom>
          <a:noFill/>
          <a:ln w="22225">
            <a:solidFill>
              <a:schemeClr val="bg1"/>
            </a:solidFill>
            <a:round/>
            <a:headEnd/>
            <a:tailEnd/>
          </a:ln>
        </p:spPr>
      </p:cxnSp>
      <p:grpSp>
        <p:nvGrpSpPr>
          <p:cNvPr id="2" name="Group 263"/>
          <p:cNvGrpSpPr>
            <a:grpSpLocks/>
          </p:cNvGrpSpPr>
          <p:nvPr/>
        </p:nvGrpSpPr>
        <p:grpSpPr bwMode="auto">
          <a:xfrm>
            <a:off x="6499225" y="2635250"/>
            <a:ext cx="1168400" cy="793750"/>
            <a:chOff x="3096" y="2231"/>
            <a:chExt cx="688" cy="347"/>
          </a:xfrm>
        </p:grpSpPr>
        <p:sp>
          <p:nvSpPr>
            <p:cNvPr id="113769" name="Text Box 264"/>
            <p:cNvSpPr txBox="1">
              <a:spLocks noChangeArrowheads="1"/>
            </p:cNvSpPr>
            <p:nvPr/>
          </p:nvSpPr>
          <p:spPr bwMode="auto">
            <a:xfrm>
              <a:off x="3096" y="2232"/>
              <a:ext cx="688" cy="34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lnSpc>
                  <a:spcPct val="80000"/>
                </a:lnSpc>
              </a:pPr>
              <a:r>
                <a:rPr lang="es-MX" sz="1400" b="1" dirty="0" smtClean="0">
                  <a:solidFill>
                    <a:schemeClr val="bg1"/>
                  </a:solidFill>
                </a:rPr>
                <a:t>OP</a:t>
              </a:r>
            </a:p>
            <a:p>
              <a:pPr algn="ctr">
                <a:lnSpc>
                  <a:spcPct val="80000"/>
                </a:lnSpc>
              </a:pPr>
              <a:r>
                <a:rPr lang="es-MX" sz="1100" b="1" dirty="0" smtClean="0">
                  <a:solidFill>
                    <a:schemeClr val="bg1"/>
                  </a:solidFill>
                </a:rPr>
                <a:t>Formación integral de los estudiantes</a:t>
              </a:r>
              <a:endParaRPr lang="es-MX" sz="1100" b="1" dirty="0">
                <a:solidFill>
                  <a:schemeClr val="bg1"/>
                </a:solidFill>
              </a:endParaRPr>
            </a:p>
          </p:txBody>
        </p:sp>
        <p:sp>
          <p:nvSpPr>
            <p:cNvPr id="113770" name="Rectangle 265"/>
            <p:cNvSpPr>
              <a:spLocks noChangeArrowheads="1"/>
            </p:cNvSpPr>
            <p:nvPr/>
          </p:nvSpPr>
          <p:spPr bwMode="auto">
            <a:xfrm>
              <a:off x="3427" y="2231"/>
              <a:ext cx="272" cy="46"/>
            </a:xfrm>
            <a:prstGeom prst="rect">
              <a:avLst/>
            </a:prstGeom>
            <a:noFill/>
            <a:ln w="31750" algn="ctr">
              <a:noFill/>
              <a:miter lim="800000"/>
              <a:headEnd/>
              <a:tailEnd/>
            </a:ln>
          </p:spPr>
          <p:txBody>
            <a:bodyPr/>
            <a:lstStyle/>
            <a:p>
              <a:pPr algn="ctr"/>
              <a:endParaRPr lang="es-ES_tradnl" sz="1400"/>
            </a:p>
          </p:txBody>
        </p:sp>
      </p:grpSp>
      <p:cxnSp>
        <p:nvCxnSpPr>
          <p:cNvPr id="113715" name="AutoShape 267"/>
          <p:cNvCxnSpPr>
            <a:cxnSpLocks noChangeShapeType="1"/>
          </p:cNvCxnSpPr>
          <p:nvPr/>
        </p:nvCxnSpPr>
        <p:spPr bwMode="auto">
          <a:xfrm>
            <a:off x="2124075" y="774700"/>
            <a:ext cx="396875" cy="0"/>
          </a:xfrm>
          <a:prstGeom prst="straightConnector1">
            <a:avLst/>
          </a:prstGeom>
          <a:noFill/>
          <a:ln w="12700">
            <a:solidFill>
              <a:schemeClr val="tx1"/>
            </a:solidFill>
            <a:round/>
            <a:headEnd/>
            <a:tailEnd type="triangle" w="med" len="med"/>
          </a:ln>
        </p:spPr>
      </p:cxnSp>
      <p:sp>
        <p:nvSpPr>
          <p:cNvPr id="113716" name="Rectangle 272"/>
          <p:cNvSpPr>
            <a:spLocks noChangeArrowheads="1"/>
          </p:cNvSpPr>
          <p:nvPr/>
        </p:nvSpPr>
        <p:spPr bwMode="auto">
          <a:xfrm>
            <a:off x="8502650" y="784225"/>
            <a:ext cx="250825" cy="503238"/>
          </a:xfrm>
          <a:prstGeom prst="rect">
            <a:avLst/>
          </a:prstGeom>
          <a:noFill/>
          <a:ln w="22225" algn="ctr">
            <a:noFill/>
            <a:miter lim="800000"/>
            <a:headEnd/>
            <a:tailEnd/>
          </a:ln>
        </p:spPr>
        <p:txBody>
          <a:bodyPr wrap="none" anchor="ctr"/>
          <a:lstStyle/>
          <a:p>
            <a:pPr algn="ctr"/>
            <a:endParaRPr lang="es-ES_tradnl" sz="1400"/>
          </a:p>
        </p:txBody>
      </p:sp>
      <p:cxnSp>
        <p:nvCxnSpPr>
          <p:cNvPr id="113717" name="AutoShape 276"/>
          <p:cNvCxnSpPr>
            <a:cxnSpLocks noChangeShapeType="1"/>
            <a:stCxn id="113683" idx="3"/>
            <a:endCxn id="113716" idx="1"/>
          </p:cNvCxnSpPr>
          <p:nvPr/>
        </p:nvCxnSpPr>
        <p:spPr bwMode="auto">
          <a:xfrm>
            <a:off x="6659563" y="1025198"/>
            <a:ext cx="1843087" cy="10646"/>
          </a:xfrm>
          <a:prstGeom prst="straightConnector1">
            <a:avLst/>
          </a:prstGeom>
          <a:noFill/>
          <a:ln w="12700">
            <a:solidFill>
              <a:schemeClr val="tx1"/>
            </a:solidFill>
            <a:round/>
            <a:headEnd/>
            <a:tailEnd type="triangle" w="med" len="med"/>
          </a:ln>
        </p:spPr>
      </p:cxnSp>
      <p:sp>
        <p:nvSpPr>
          <p:cNvPr id="113718" name="Text Box 277"/>
          <p:cNvSpPr txBox="1">
            <a:spLocks noChangeArrowheads="1"/>
          </p:cNvSpPr>
          <p:nvPr/>
        </p:nvSpPr>
        <p:spPr bwMode="auto">
          <a:xfrm>
            <a:off x="0" y="0"/>
            <a:ext cx="9144000" cy="336550"/>
          </a:xfrm>
          <a:prstGeom prst="rect">
            <a:avLst/>
          </a:prstGeom>
          <a:noFill/>
          <a:ln w="12700" algn="ctr">
            <a:noFill/>
            <a:miter lim="800000"/>
            <a:headEnd/>
            <a:tailEnd/>
          </a:ln>
        </p:spPr>
        <p:txBody>
          <a:bodyPr>
            <a:spAutoFit/>
          </a:bodyPr>
          <a:lstStyle/>
          <a:p>
            <a:pPr algn="ctr">
              <a:spcBef>
                <a:spcPct val="50000"/>
              </a:spcBef>
            </a:pPr>
            <a:r>
              <a:rPr lang="es-MX" sz="1600" b="1" dirty="0"/>
              <a:t>Diagrama del proyecto integral de una DES</a:t>
            </a:r>
            <a:endParaRPr lang="es-ES" sz="1600" b="1" dirty="0"/>
          </a:p>
        </p:txBody>
      </p:sp>
      <p:sp>
        <p:nvSpPr>
          <p:cNvPr id="113719" name="Text Box 292"/>
          <p:cNvSpPr txBox="1">
            <a:spLocks noChangeArrowheads="1"/>
          </p:cNvSpPr>
          <p:nvPr/>
        </p:nvSpPr>
        <p:spPr bwMode="auto">
          <a:xfrm>
            <a:off x="3165475" y="3662363"/>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113720" name="Text Box 293"/>
          <p:cNvSpPr txBox="1">
            <a:spLocks noChangeArrowheads="1"/>
          </p:cNvSpPr>
          <p:nvPr/>
        </p:nvSpPr>
        <p:spPr bwMode="auto">
          <a:xfrm>
            <a:off x="3209925" y="446881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113721" name="Text Box 294"/>
          <p:cNvSpPr txBox="1">
            <a:spLocks noChangeArrowheads="1"/>
          </p:cNvSpPr>
          <p:nvPr/>
        </p:nvSpPr>
        <p:spPr bwMode="auto">
          <a:xfrm>
            <a:off x="3135313" y="5283200"/>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113722" name="Text Box 295"/>
          <p:cNvSpPr txBox="1">
            <a:spLocks noChangeArrowheads="1"/>
          </p:cNvSpPr>
          <p:nvPr/>
        </p:nvSpPr>
        <p:spPr bwMode="auto">
          <a:xfrm>
            <a:off x="1258888" y="2643188"/>
            <a:ext cx="1495425" cy="792162"/>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b="1">
                <a:solidFill>
                  <a:schemeClr val="bg1"/>
                </a:solidFill>
              </a:rPr>
              <a:t>OP</a:t>
            </a:r>
            <a:r>
              <a:rPr lang="es-MX" b="1">
                <a:solidFill>
                  <a:schemeClr val="bg1"/>
                </a:solidFill>
              </a:rPr>
              <a:t> </a:t>
            </a:r>
            <a:r>
              <a:rPr lang="es-MX" sz="1400">
                <a:solidFill>
                  <a:schemeClr val="bg1"/>
                </a:solidFill>
              </a:rPr>
              <a:t>*</a:t>
            </a:r>
            <a:endParaRPr lang="es-MX" b="1">
              <a:solidFill>
                <a:schemeClr val="bg1"/>
              </a:solidFill>
            </a:endParaRPr>
          </a:p>
          <a:p>
            <a:pPr algn="ctr"/>
            <a:r>
              <a:rPr lang="es-MX" sz="1000" b="1">
                <a:solidFill>
                  <a:schemeClr val="bg1"/>
                </a:solidFill>
              </a:rPr>
              <a:t>Desarrollo de los CA y Fortalecimiento de la planta académica</a:t>
            </a:r>
            <a:endParaRPr lang="es-ES" sz="1000" b="1">
              <a:solidFill>
                <a:schemeClr val="bg1"/>
              </a:solidFill>
            </a:endParaRPr>
          </a:p>
        </p:txBody>
      </p:sp>
      <p:sp>
        <p:nvSpPr>
          <p:cNvPr id="113723" name="Text Box 296"/>
          <p:cNvSpPr txBox="1">
            <a:spLocks noChangeArrowheads="1"/>
          </p:cNvSpPr>
          <p:nvPr/>
        </p:nvSpPr>
        <p:spPr bwMode="auto">
          <a:xfrm>
            <a:off x="1420813" y="3662363"/>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113724" name="Text Box 297"/>
          <p:cNvSpPr txBox="1">
            <a:spLocks noChangeArrowheads="1"/>
          </p:cNvSpPr>
          <p:nvPr/>
        </p:nvSpPr>
        <p:spPr bwMode="auto">
          <a:xfrm>
            <a:off x="1458913" y="446881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113725" name="Text Box 298"/>
          <p:cNvSpPr txBox="1">
            <a:spLocks noChangeArrowheads="1"/>
          </p:cNvSpPr>
          <p:nvPr/>
        </p:nvSpPr>
        <p:spPr bwMode="auto">
          <a:xfrm>
            <a:off x="1376363" y="5284788"/>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113726" name="AutoShape 299"/>
          <p:cNvCxnSpPr>
            <a:cxnSpLocks noChangeShapeType="1"/>
            <a:stCxn id="113722" idx="2"/>
            <a:endCxn id="113723" idx="0"/>
          </p:cNvCxnSpPr>
          <p:nvPr/>
        </p:nvCxnSpPr>
        <p:spPr bwMode="auto">
          <a:xfrm flipH="1">
            <a:off x="2001838" y="3451225"/>
            <a:ext cx="4762" cy="195263"/>
          </a:xfrm>
          <a:prstGeom prst="straightConnector1">
            <a:avLst/>
          </a:prstGeom>
          <a:noFill/>
          <a:ln w="12700">
            <a:solidFill>
              <a:schemeClr val="tx1"/>
            </a:solidFill>
            <a:round/>
            <a:headEnd/>
            <a:tailEnd type="triangle" w="med" len="med"/>
          </a:ln>
        </p:spPr>
      </p:cxnSp>
      <p:cxnSp>
        <p:nvCxnSpPr>
          <p:cNvPr id="113727" name="AutoShape 300"/>
          <p:cNvCxnSpPr>
            <a:cxnSpLocks noChangeShapeType="1"/>
            <a:stCxn id="113723" idx="2"/>
            <a:endCxn id="113724" idx="0"/>
          </p:cNvCxnSpPr>
          <p:nvPr/>
        </p:nvCxnSpPr>
        <p:spPr bwMode="auto">
          <a:xfrm flipH="1">
            <a:off x="1995488" y="4227513"/>
            <a:ext cx="6350" cy="225425"/>
          </a:xfrm>
          <a:prstGeom prst="straightConnector1">
            <a:avLst/>
          </a:prstGeom>
          <a:noFill/>
          <a:ln w="12700">
            <a:solidFill>
              <a:schemeClr val="tx1"/>
            </a:solidFill>
            <a:round/>
            <a:headEnd/>
            <a:tailEnd type="triangle" w="med" len="med"/>
          </a:ln>
        </p:spPr>
      </p:cxnSp>
      <p:cxnSp>
        <p:nvCxnSpPr>
          <p:cNvPr id="113728" name="AutoShape 301"/>
          <p:cNvCxnSpPr>
            <a:cxnSpLocks noChangeShapeType="1"/>
            <a:stCxn id="113725" idx="0"/>
            <a:endCxn id="113724" idx="2"/>
          </p:cNvCxnSpPr>
          <p:nvPr/>
        </p:nvCxnSpPr>
        <p:spPr bwMode="auto">
          <a:xfrm flipV="1">
            <a:off x="1987550" y="5033963"/>
            <a:ext cx="7938" cy="234950"/>
          </a:xfrm>
          <a:prstGeom prst="straightConnector1">
            <a:avLst/>
          </a:prstGeom>
          <a:noFill/>
          <a:ln w="12700">
            <a:solidFill>
              <a:schemeClr val="tx1"/>
            </a:solidFill>
            <a:round/>
            <a:headEnd/>
            <a:tailEnd type="triangle" w="med" len="med"/>
          </a:ln>
        </p:spPr>
      </p:cxnSp>
      <p:cxnSp>
        <p:nvCxnSpPr>
          <p:cNvPr id="113729" name="AutoShape 302"/>
          <p:cNvCxnSpPr>
            <a:cxnSpLocks noChangeShapeType="1"/>
            <a:stCxn id="113721" idx="0"/>
            <a:endCxn id="113720" idx="2"/>
          </p:cNvCxnSpPr>
          <p:nvPr/>
        </p:nvCxnSpPr>
        <p:spPr bwMode="auto">
          <a:xfrm flipV="1">
            <a:off x="3746500" y="5033963"/>
            <a:ext cx="0" cy="233362"/>
          </a:xfrm>
          <a:prstGeom prst="straightConnector1">
            <a:avLst/>
          </a:prstGeom>
          <a:noFill/>
          <a:ln w="12700">
            <a:solidFill>
              <a:schemeClr val="tx1"/>
            </a:solidFill>
            <a:round/>
            <a:headEnd/>
            <a:tailEnd type="triangle" w="med" len="med"/>
          </a:ln>
        </p:spPr>
      </p:cxnSp>
      <p:cxnSp>
        <p:nvCxnSpPr>
          <p:cNvPr id="113730" name="AutoShape 303"/>
          <p:cNvCxnSpPr>
            <a:cxnSpLocks noChangeShapeType="1"/>
            <a:stCxn id="113719" idx="2"/>
            <a:endCxn id="113720" idx="0"/>
          </p:cNvCxnSpPr>
          <p:nvPr/>
        </p:nvCxnSpPr>
        <p:spPr bwMode="auto">
          <a:xfrm>
            <a:off x="3746500" y="4227513"/>
            <a:ext cx="0" cy="225425"/>
          </a:xfrm>
          <a:prstGeom prst="straightConnector1">
            <a:avLst/>
          </a:prstGeom>
          <a:noFill/>
          <a:ln w="12700">
            <a:solidFill>
              <a:schemeClr val="tx1"/>
            </a:solidFill>
            <a:round/>
            <a:headEnd/>
            <a:tailEnd type="triangle" w="med" len="med"/>
          </a:ln>
        </p:spPr>
      </p:cxnSp>
      <p:cxnSp>
        <p:nvCxnSpPr>
          <p:cNvPr id="113731" name="AutoShape 304"/>
          <p:cNvCxnSpPr>
            <a:cxnSpLocks noChangeShapeType="1"/>
            <a:stCxn id="113767" idx="2"/>
            <a:endCxn id="113719" idx="0"/>
          </p:cNvCxnSpPr>
          <p:nvPr/>
        </p:nvCxnSpPr>
        <p:spPr bwMode="auto">
          <a:xfrm rot="5400000">
            <a:off x="3667126" y="3579813"/>
            <a:ext cx="161925" cy="3175"/>
          </a:xfrm>
          <a:prstGeom prst="straightConnector1">
            <a:avLst/>
          </a:prstGeom>
          <a:noFill/>
          <a:ln w="12700">
            <a:solidFill>
              <a:schemeClr val="tx1"/>
            </a:solidFill>
            <a:round/>
            <a:headEnd/>
            <a:tailEnd type="triangle" w="med" len="med"/>
          </a:ln>
        </p:spPr>
      </p:cxnSp>
      <p:sp>
        <p:nvSpPr>
          <p:cNvPr id="113732" name="Oval 308"/>
          <p:cNvSpPr>
            <a:spLocks noChangeArrowheads="1"/>
          </p:cNvSpPr>
          <p:nvPr/>
        </p:nvSpPr>
        <p:spPr bwMode="auto">
          <a:xfrm>
            <a:off x="2878138" y="2949575"/>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b="1">
                <a:solidFill>
                  <a:schemeClr val="bg1"/>
                </a:solidFill>
              </a:rPr>
              <a:t>+</a:t>
            </a:r>
            <a:endParaRPr lang="es-ES" sz="1400" b="1">
              <a:solidFill>
                <a:schemeClr val="bg1"/>
              </a:solidFill>
            </a:endParaRPr>
          </a:p>
        </p:txBody>
      </p:sp>
      <p:sp>
        <p:nvSpPr>
          <p:cNvPr id="113733" name="Oval 312"/>
          <p:cNvSpPr>
            <a:spLocks noChangeArrowheads="1"/>
          </p:cNvSpPr>
          <p:nvPr/>
        </p:nvSpPr>
        <p:spPr bwMode="auto">
          <a:xfrm>
            <a:off x="2743200" y="5589588"/>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734" name="Oval 313"/>
          <p:cNvSpPr>
            <a:spLocks noChangeArrowheads="1"/>
          </p:cNvSpPr>
          <p:nvPr/>
        </p:nvSpPr>
        <p:spPr bwMode="auto">
          <a:xfrm>
            <a:off x="2776538" y="465613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113735" name="Oval 314"/>
          <p:cNvSpPr>
            <a:spLocks noChangeArrowheads="1"/>
          </p:cNvSpPr>
          <p:nvPr/>
        </p:nvSpPr>
        <p:spPr bwMode="auto">
          <a:xfrm>
            <a:off x="2776538" y="384651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113736" name="AutoShape 321"/>
          <p:cNvCxnSpPr>
            <a:cxnSpLocks noChangeShapeType="1"/>
            <a:stCxn id="113722" idx="3"/>
            <a:endCxn id="113732" idx="2"/>
          </p:cNvCxnSpPr>
          <p:nvPr/>
        </p:nvCxnSpPr>
        <p:spPr bwMode="auto">
          <a:xfrm>
            <a:off x="2770188" y="3040063"/>
            <a:ext cx="96837" cy="0"/>
          </a:xfrm>
          <a:prstGeom prst="straightConnector1">
            <a:avLst/>
          </a:prstGeom>
          <a:noFill/>
          <a:ln w="22225">
            <a:solidFill>
              <a:schemeClr val="bg1"/>
            </a:solidFill>
            <a:round/>
            <a:headEnd/>
            <a:tailEnd/>
          </a:ln>
        </p:spPr>
      </p:cxnSp>
      <p:cxnSp>
        <p:nvCxnSpPr>
          <p:cNvPr id="113737" name="AutoShape 322"/>
          <p:cNvCxnSpPr>
            <a:cxnSpLocks noChangeShapeType="1"/>
            <a:stCxn id="113732" idx="6"/>
            <a:endCxn id="113767" idx="1"/>
          </p:cNvCxnSpPr>
          <p:nvPr/>
        </p:nvCxnSpPr>
        <p:spPr bwMode="auto">
          <a:xfrm>
            <a:off x="3057525" y="3039269"/>
            <a:ext cx="146050" cy="32894"/>
          </a:xfrm>
          <a:prstGeom prst="straightConnector1">
            <a:avLst/>
          </a:prstGeom>
          <a:noFill/>
          <a:ln w="22225">
            <a:solidFill>
              <a:schemeClr val="bg1"/>
            </a:solidFill>
            <a:round/>
            <a:headEnd/>
            <a:tailEnd/>
          </a:ln>
        </p:spPr>
      </p:cxnSp>
      <p:cxnSp>
        <p:nvCxnSpPr>
          <p:cNvPr id="113738" name="AutoShape 324"/>
          <p:cNvCxnSpPr>
            <a:cxnSpLocks noChangeShapeType="1"/>
            <a:stCxn id="113723" idx="3"/>
            <a:endCxn id="113735" idx="2"/>
          </p:cNvCxnSpPr>
          <p:nvPr/>
        </p:nvCxnSpPr>
        <p:spPr bwMode="auto">
          <a:xfrm>
            <a:off x="2598738" y="3937000"/>
            <a:ext cx="166687" cy="0"/>
          </a:xfrm>
          <a:prstGeom prst="straightConnector1">
            <a:avLst/>
          </a:prstGeom>
          <a:noFill/>
          <a:ln w="22225">
            <a:solidFill>
              <a:schemeClr val="bg1"/>
            </a:solidFill>
            <a:round/>
            <a:headEnd/>
            <a:tailEnd/>
          </a:ln>
        </p:spPr>
      </p:cxnSp>
      <p:cxnSp>
        <p:nvCxnSpPr>
          <p:cNvPr id="113739" name="AutoShape 325"/>
          <p:cNvCxnSpPr>
            <a:cxnSpLocks noChangeShapeType="1"/>
            <a:stCxn id="113735" idx="6"/>
            <a:endCxn id="113719" idx="1"/>
          </p:cNvCxnSpPr>
          <p:nvPr/>
        </p:nvCxnSpPr>
        <p:spPr bwMode="auto">
          <a:xfrm>
            <a:off x="2967038" y="3937000"/>
            <a:ext cx="182562" cy="0"/>
          </a:xfrm>
          <a:prstGeom prst="straightConnector1">
            <a:avLst/>
          </a:prstGeom>
          <a:noFill/>
          <a:ln w="22225">
            <a:solidFill>
              <a:schemeClr val="bg1"/>
            </a:solidFill>
            <a:round/>
            <a:headEnd/>
            <a:tailEnd/>
          </a:ln>
        </p:spPr>
      </p:cxnSp>
      <p:cxnSp>
        <p:nvCxnSpPr>
          <p:cNvPr id="113740" name="AutoShape 326"/>
          <p:cNvCxnSpPr>
            <a:cxnSpLocks noChangeShapeType="1"/>
            <a:stCxn id="113724" idx="3"/>
            <a:endCxn id="113734" idx="2"/>
          </p:cNvCxnSpPr>
          <p:nvPr/>
        </p:nvCxnSpPr>
        <p:spPr bwMode="auto">
          <a:xfrm>
            <a:off x="2547938" y="4743450"/>
            <a:ext cx="217487" cy="3175"/>
          </a:xfrm>
          <a:prstGeom prst="straightConnector1">
            <a:avLst/>
          </a:prstGeom>
          <a:noFill/>
          <a:ln w="22225">
            <a:solidFill>
              <a:schemeClr val="bg1"/>
            </a:solidFill>
            <a:round/>
            <a:headEnd/>
            <a:tailEnd/>
          </a:ln>
        </p:spPr>
      </p:cxnSp>
      <p:cxnSp>
        <p:nvCxnSpPr>
          <p:cNvPr id="113741" name="AutoShape 327"/>
          <p:cNvCxnSpPr>
            <a:cxnSpLocks noChangeShapeType="1"/>
            <a:stCxn id="113734" idx="6"/>
            <a:endCxn id="113720" idx="1"/>
          </p:cNvCxnSpPr>
          <p:nvPr/>
        </p:nvCxnSpPr>
        <p:spPr bwMode="auto">
          <a:xfrm flipV="1">
            <a:off x="2967038" y="4743450"/>
            <a:ext cx="227012" cy="3175"/>
          </a:xfrm>
          <a:prstGeom prst="straightConnector1">
            <a:avLst/>
          </a:prstGeom>
          <a:noFill/>
          <a:ln w="22225">
            <a:solidFill>
              <a:schemeClr val="bg1"/>
            </a:solidFill>
            <a:round/>
            <a:headEnd/>
            <a:tailEnd/>
          </a:ln>
        </p:spPr>
      </p:cxnSp>
      <p:cxnSp>
        <p:nvCxnSpPr>
          <p:cNvPr id="113742" name="AutoShape 328"/>
          <p:cNvCxnSpPr>
            <a:cxnSpLocks noChangeShapeType="1"/>
            <a:stCxn id="113725" idx="3"/>
            <a:endCxn id="113733" idx="2"/>
          </p:cNvCxnSpPr>
          <p:nvPr/>
        </p:nvCxnSpPr>
        <p:spPr bwMode="auto">
          <a:xfrm>
            <a:off x="2613025" y="5665788"/>
            <a:ext cx="119063" cy="14287"/>
          </a:xfrm>
          <a:prstGeom prst="straightConnector1">
            <a:avLst/>
          </a:prstGeom>
          <a:noFill/>
          <a:ln w="22225">
            <a:solidFill>
              <a:schemeClr val="bg1"/>
            </a:solidFill>
            <a:round/>
            <a:headEnd/>
            <a:tailEnd/>
          </a:ln>
        </p:spPr>
      </p:cxnSp>
      <p:cxnSp>
        <p:nvCxnSpPr>
          <p:cNvPr id="113743" name="AutoShape 329"/>
          <p:cNvCxnSpPr>
            <a:cxnSpLocks noChangeShapeType="1"/>
            <a:stCxn id="113733" idx="6"/>
            <a:endCxn id="113721" idx="1"/>
          </p:cNvCxnSpPr>
          <p:nvPr/>
        </p:nvCxnSpPr>
        <p:spPr bwMode="auto">
          <a:xfrm flipV="1">
            <a:off x="2933700" y="5664200"/>
            <a:ext cx="185738" cy="15875"/>
          </a:xfrm>
          <a:prstGeom prst="straightConnector1">
            <a:avLst/>
          </a:prstGeom>
          <a:noFill/>
          <a:ln w="22225">
            <a:solidFill>
              <a:schemeClr val="bg1"/>
            </a:solidFill>
            <a:round/>
            <a:headEnd/>
            <a:tailEnd/>
          </a:ln>
        </p:spPr>
      </p:cxnSp>
      <p:grpSp>
        <p:nvGrpSpPr>
          <p:cNvPr id="3" name="Group 334"/>
          <p:cNvGrpSpPr>
            <a:grpSpLocks/>
          </p:cNvGrpSpPr>
          <p:nvPr/>
        </p:nvGrpSpPr>
        <p:grpSpPr bwMode="auto">
          <a:xfrm>
            <a:off x="3203575" y="2641600"/>
            <a:ext cx="1092200" cy="857799"/>
            <a:chOff x="3096" y="2231"/>
            <a:chExt cx="688" cy="375"/>
          </a:xfrm>
        </p:grpSpPr>
        <p:sp>
          <p:nvSpPr>
            <p:cNvPr id="113767" name="Text Box 335"/>
            <p:cNvSpPr txBox="1">
              <a:spLocks noChangeArrowheads="1"/>
            </p:cNvSpPr>
            <p:nvPr/>
          </p:nvSpPr>
          <p:spPr bwMode="auto">
            <a:xfrm>
              <a:off x="3096" y="2232"/>
              <a:ext cx="688" cy="374"/>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lnSpc>
                  <a:spcPct val="80000"/>
                </a:lnSpc>
              </a:pPr>
              <a:r>
                <a:rPr lang="es-MX" sz="1400" b="1" dirty="0" smtClean="0">
                  <a:solidFill>
                    <a:schemeClr val="bg1"/>
                  </a:solidFill>
                </a:rPr>
                <a:t>OP</a:t>
              </a:r>
            </a:p>
            <a:p>
              <a:pPr algn="ctr">
                <a:lnSpc>
                  <a:spcPct val="80000"/>
                </a:lnSpc>
              </a:pPr>
              <a:r>
                <a:rPr lang="es-MX" sz="900" b="1" dirty="0" smtClean="0">
                  <a:solidFill>
                    <a:schemeClr val="bg1"/>
                  </a:solidFill>
                </a:rPr>
                <a:t>Incremento de la competitividad de los PE de TSU y LIC</a:t>
              </a:r>
              <a:endParaRPr lang="es-ES" sz="900" b="1" dirty="0">
                <a:solidFill>
                  <a:schemeClr val="bg1"/>
                </a:solidFill>
              </a:endParaRPr>
            </a:p>
          </p:txBody>
        </p:sp>
        <p:sp>
          <p:nvSpPr>
            <p:cNvPr id="113768" name="Rectangle 336"/>
            <p:cNvSpPr>
              <a:spLocks noChangeArrowheads="1"/>
            </p:cNvSpPr>
            <p:nvPr/>
          </p:nvSpPr>
          <p:spPr bwMode="auto">
            <a:xfrm>
              <a:off x="3427" y="2231"/>
              <a:ext cx="272" cy="46"/>
            </a:xfrm>
            <a:prstGeom prst="rect">
              <a:avLst/>
            </a:prstGeom>
            <a:noFill/>
            <a:ln w="31750" algn="ctr">
              <a:noFill/>
              <a:miter lim="800000"/>
              <a:headEnd/>
              <a:tailEnd/>
            </a:ln>
          </p:spPr>
          <p:txBody>
            <a:bodyPr/>
            <a:lstStyle/>
            <a:p>
              <a:pPr algn="ctr"/>
              <a:endParaRPr lang="es-ES_tradnl" sz="1400"/>
            </a:p>
          </p:txBody>
        </p:sp>
      </p:grpSp>
      <p:sp>
        <p:nvSpPr>
          <p:cNvPr id="113745" name="Line 350"/>
          <p:cNvSpPr>
            <a:spLocks noChangeShapeType="1"/>
          </p:cNvSpPr>
          <p:nvPr/>
        </p:nvSpPr>
        <p:spPr bwMode="auto">
          <a:xfrm>
            <a:off x="3860800" y="2413000"/>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113746" name="Line 351"/>
          <p:cNvSpPr>
            <a:spLocks noChangeShapeType="1"/>
          </p:cNvSpPr>
          <p:nvPr/>
        </p:nvSpPr>
        <p:spPr bwMode="auto">
          <a:xfrm>
            <a:off x="5397500" y="2411413"/>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113747" name="Line 352"/>
          <p:cNvSpPr>
            <a:spLocks noChangeShapeType="1"/>
          </p:cNvSpPr>
          <p:nvPr/>
        </p:nvSpPr>
        <p:spPr bwMode="auto">
          <a:xfrm>
            <a:off x="6913563" y="2413000"/>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113748" name="Line 354"/>
          <p:cNvSpPr>
            <a:spLocks noChangeShapeType="1"/>
          </p:cNvSpPr>
          <p:nvPr/>
        </p:nvSpPr>
        <p:spPr bwMode="auto">
          <a:xfrm>
            <a:off x="1992313" y="2406650"/>
            <a:ext cx="4894262" cy="0"/>
          </a:xfrm>
          <a:prstGeom prst="line">
            <a:avLst/>
          </a:prstGeom>
          <a:noFill/>
          <a:ln w="19050">
            <a:solidFill>
              <a:schemeClr val="tx1"/>
            </a:solidFill>
            <a:round/>
            <a:headEnd/>
            <a:tailEnd/>
          </a:ln>
        </p:spPr>
        <p:txBody>
          <a:bodyPr tIns="90000" anchor="ctr"/>
          <a:lstStyle/>
          <a:p>
            <a:endParaRPr lang="es-MX"/>
          </a:p>
        </p:txBody>
      </p:sp>
      <p:sp>
        <p:nvSpPr>
          <p:cNvPr id="113749" name="Line 355"/>
          <p:cNvSpPr>
            <a:spLocks noChangeShapeType="1"/>
          </p:cNvSpPr>
          <p:nvPr/>
        </p:nvSpPr>
        <p:spPr bwMode="auto">
          <a:xfrm>
            <a:off x="2001838" y="2416175"/>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113750" name="Line 357"/>
          <p:cNvSpPr>
            <a:spLocks noChangeShapeType="1"/>
          </p:cNvSpPr>
          <p:nvPr/>
        </p:nvSpPr>
        <p:spPr bwMode="auto">
          <a:xfrm>
            <a:off x="4619625" y="2185988"/>
            <a:ext cx="0" cy="215900"/>
          </a:xfrm>
          <a:prstGeom prst="line">
            <a:avLst/>
          </a:prstGeom>
          <a:noFill/>
          <a:ln w="19050">
            <a:solidFill>
              <a:schemeClr val="tx1"/>
            </a:solidFill>
            <a:round/>
            <a:headEnd/>
            <a:tailEnd/>
          </a:ln>
        </p:spPr>
        <p:txBody>
          <a:bodyPr wrap="none" tIns="90000" anchor="ctr"/>
          <a:lstStyle/>
          <a:p>
            <a:endParaRPr lang="es-MX"/>
          </a:p>
        </p:txBody>
      </p:sp>
      <p:sp>
        <p:nvSpPr>
          <p:cNvPr id="113751" name="Text Box 202"/>
          <p:cNvSpPr txBox="1">
            <a:spLocks noChangeArrowheads="1"/>
          </p:cNvSpPr>
          <p:nvPr/>
        </p:nvSpPr>
        <p:spPr bwMode="auto">
          <a:xfrm>
            <a:off x="3856038" y="1851025"/>
            <a:ext cx="1506537" cy="33655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r>
              <a:rPr lang="es-MX" sz="1400">
                <a:solidFill>
                  <a:schemeClr val="bg1"/>
                </a:solidFill>
              </a:rPr>
              <a:t>Objetivo general</a:t>
            </a:r>
            <a:endParaRPr lang="es-ES" sz="1400">
              <a:solidFill>
                <a:schemeClr val="bg1"/>
              </a:solidFill>
            </a:endParaRPr>
          </a:p>
        </p:txBody>
      </p:sp>
      <p:sp>
        <p:nvSpPr>
          <p:cNvPr id="113752" name="Text Box 194"/>
          <p:cNvSpPr txBox="1">
            <a:spLocks noChangeArrowheads="1"/>
          </p:cNvSpPr>
          <p:nvPr/>
        </p:nvSpPr>
        <p:spPr bwMode="auto">
          <a:xfrm>
            <a:off x="85725" y="423863"/>
            <a:ext cx="2182813"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b="1">
                <a:solidFill>
                  <a:schemeClr val="bg1"/>
                </a:solidFill>
              </a:rPr>
              <a:t>Autoevaluación</a:t>
            </a:r>
            <a:endParaRPr lang="es-ES" sz="1400" b="1">
              <a:solidFill>
                <a:schemeClr val="bg1"/>
              </a:solidFill>
            </a:endParaRPr>
          </a:p>
        </p:txBody>
      </p:sp>
      <p:sp>
        <p:nvSpPr>
          <p:cNvPr id="113753" name="Text Box 196"/>
          <p:cNvSpPr txBox="1">
            <a:spLocks noChangeArrowheads="1"/>
          </p:cNvSpPr>
          <p:nvPr/>
        </p:nvSpPr>
        <p:spPr bwMode="auto">
          <a:xfrm>
            <a:off x="82550" y="788988"/>
            <a:ext cx="1104900"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Fortalezas</a:t>
            </a:r>
            <a:endParaRPr lang="es-ES" sz="1400">
              <a:solidFill>
                <a:schemeClr val="bg1"/>
              </a:solidFill>
            </a:endParaRPr>
          </a:p>
        </p:txBody>
      </p:sp>
      <p:sp>
        <p:nvSpPr>
          <p:cNvPr id="113754" name="Text Box 197"/>
          <p:cNvSpPr txBox="1">
            <a:spLocks noChangeArrowheads="1"/>
          </p:cNvSpPr>
          <p:nvPr/>
        </p:nvSpPr>
        <p:spPr bwMode="auto">
          <a:xfrm>
            <a:off x="1201738" y="788988"/>
            <a:ext cx="1066800"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r>
              <a:rPr lang="es-MX" sz="1400">
                <a:solidFill>
                  <a:schemeClr val="bg1"/>
                </a:solidFill>
              </a:rPr>
              <a:t>Problemas</a:t>
            </a:r>
            <a:endParaRPr lang="es-ES" sz="1400">
              <a:solidFill>
                <a:schemeClr val="bg1"/>
              </a:solidFill>
            </a:endParaRPr>
          </a:p>
        </p:txBody>
      </p:sp>
      <p:sp>
        <p:nvSpPr>
          <p:cNvPr id="113755" name="Text Box 360"/>
          <p:cNvSpPr txBox="1">
            <a:spLocks noChangeArrowheads="1"/>
          </p:cNvSpPr>
          <p:nvPr/>
        </p:nvSpPr>
        <p:spPr bwMode="auto">
          <a:xfrm>
            <a:off x="857250" y="6005513"/>
            <a:ext cx="2376488" cy="365125"/>
          </a:xfrm>
          <a:prstGeom prst="rect">
            <a:avLst/>
          </a:prstGeom>
          <a:noFill/>
          <a:ln w="3175" algn="ctr">
            <a:noFill/>
            <a:miter lim="800000"/>
            <a:headEnd/>
            <a:tailEnd/>
          </a:ln>
        </p:spPr>
        <p:txBody>
          <a:bodyPr tIns="90000">
            <a:spAutoFit/>
          </a:bodyPr>
          <a:lstStyle/>
          <a:p>
            <a:pPr>
              <a:tabLst>
                <a:tab pos="180975" algn="l"/>
                <a:tab pos="447675" algn="l"/>
              </a:tabLst>
            </a:pPr>
            <a:r>
              <a:rPr lang="es-MX" sz="1500"/>
              <a:t>*</a:t>
            </a:r>
            <a:r>
              <a:rPr lang="es-MX" sz="1100"/>
              <a:t> OP = Objetivo Particular</a:t>
            </a:r>
          </a:p>
        </p:txBody>
      </p:sp>
      <p:cxnSp>
        <p:nvCxnSpPr>
          <p:cNvPr id="113756" name="AutoShape 371"/>
          <p:cNvCxnSpPr>
            <a:cxnSpLocks noChangeShapeType="1"/>
          </p:cNvCxnSpPr>
          <p:nvPr/>
        </p:nvCxnSpPr>
        <p:spPr bwMode="auto">
          <a:xfrm flipV="1">
            <a:off x="7680325" y="3049588"/>
            <a:ext cx="684000" cy="1587"/>
          </a:xfrm>
          <a:prstGeom prst="straightConnector1">
            <a:avLst/>
          </a:prstGeom>
          <a:noFill/>
          <a:ln w="3175">
            <a:solidFill>
              <a:schemeClr val="tx1"/>
            </a:solidFill>
            <a:round/>
            <a:headEnd/>
            <a:tailEnd type="triangle" w="med" len="med"/>
          </a:ln>
        </p:spPr>
      </p:cxnSp>
      <p:cxnSp>
        <p:nvCxnSpPr>
          <p:cNvPr id="113757" name="AutoShape 372"/>
          <p:cNvCxnSpPr>
            <a:cxnSpLocks noChangeShapeType="1"/>
          </p:cNvCxnSpPr>
          <p:nvPr/>
        </p:nvCxnSpPr>
        <p:spPr bwMode="auto">
          <a:xfrm flipV="1">
            <a:off x="7685088" y="3932238"/>
            <a:ext cx="684000" cy="1587"/>
          </a:xfrm>
          <a:prstGeom prst="straightConnector1">
            <a:avLst/>
          </a:prstGeom>
          <a:noFill/>
          <a:ln w="3175">
            <a:solidFill>
              <a:schemeClr val="tx1"/>
            </a:solidFill>
            <a:round/>
            <a:headEnd/>
            <a:tailEnd type="triangle" w="med" len="med"/>
          </a:ln>
        </p:spPr>
      </p:cxnSp>
      <p:cxnSp>
        <p:nvCxnSpPr>
          <p:cNvPr id="113758" name="AutoShape 373"/>
          <p:cNvCxnSpPr>
            <a:cxnSpLocks noChangeShapeType="1"/>
          </p:cNvCxnSpPr>
          <p:nvPr/>
        </p:nvCxnSpPr>
        <p:spPr bwMode="auto">
          <a:xfrm flipV="1">
            <a:off x="7683500" y="4724400"/>
            <a:ext cx="684000" cy="1588"/>
          </a:xfrm>
          <a:prstGeom prst="straightConnector1">
            <a:avLst/>
          </a:prstGeom>
          <a:noFill/>
          <a:ln w="3175">
            <a:solidFill>
              <a:schemeClr val="tx1"/>
            </a:solidFill>
            <a:round/>
            <a:headEnd/>
            <a:tailEnd type="triangle" w="med" len="med"/>
          </a:ln>
        </p:spPr>
      </p:cxnSp>
      <p:cxnSp>
        <p:nvCxnSpPr>
          <p:cNvPr id="113759" name="AutoShape 374"/>
          <p:cNvCxnSpPr>
            <a:cxnSpLocks noChangeShapeType="1"/>
          </p:cNvCxnSpPr>
          <p:nvPr/>
        </p:nvCxnSpPr>
        <p:spPr bwMode="auto">
          <a:xfrm flipV="1">
            <a:off x="7683500" y="5589588"/>
            <a:ext cx="684000" cy="1587"/>
          </a:xfrm>
          <a:prstGeom prst="straightConnector1">
            <a:avLst/>
          </a:prstGeom>
          <a:noFill/>
          <a:ln w="3175">
            <a:solidFill>
              <a:schemeClr val="tx1"/>
            </a:solidFill>
            <a:round/>
            <a:headEnd/>
            <a:tailEnd type="triangle" w="med" len="med"/>
          </a:ln>
        </p:spPr>
      </p:cxnSp>
      <p:sp>
        <p:nvSpPr>
          <p:cNvPr id="107" name="106 Rectángulo">
            <a:hlinkClick r:id="" action="ppaction://hlinkshowjump?jump=previousslide"/>
          </p:cNvPr>
          <p:cNvSpPr/>
          <p:nvPr/>
        </p:nvSpPr>
        <p:spPr bwMode="auto">
          <a:xfrm>
            <a:off x="-2328" y="-214338"/>
            <a:ext cx="9146328" cy="7072338"/>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3761" name="AutoShape 369">
            <a:hlinkClick r:id="rId3" action="ppaction://hlinksldjump"/>
          </p:cNvPr>
          <p:cNvSpPr>
            <a:spLocks noChangeArrowheads="1"/>
          </p:cNvSpPr>
          <p:nvPr/>
        </p:nvSpPr>
        <p:spPr bwMode="auto">
          <a:xfrm>
            <a:off x="671513" y="6345238"/>
            <a:ext cx="1797050" cy="468312"/>
          </a:xfrm>
          <a:prstGeom prst="actionButtonBlank">
            <a:avLst/>
          </a:prstGeom>
          <a:solidFill>
            <a:srgbClr val="6699FF">
              <a:alpha val="23921"/>
            </a:srgbClr>
          </a:solidFill>
          <a:ln w="3175" algn="ctr">
            <a:solidFill>
              <a:schemeClr val="tx1"/>
            </a:solidFill>
            <a:miter lim="800000"/>
            <a:headEnd/>
            <a:tailEnd/>
          </a:ln>
        </p:spPr>
        <p:txBody>
          <a:bodyPr tIns="90000" anchor="ctr"/>
          <a:lstStyle/>
          <a:p>
            <a:pPr algn="ctr">
              <a:tabLst>
                <a:tab pos="180975" algn="l"/>
                <a:tab pos="447675" algn="l"/>
              </a:tabLst>
            </a:pPr>
            <a:r>
              <a:rPr lang="es-MX" b="1" dirty="0">
                <a:latin typeface="Arial Narrow" pitchFamily="34" charset="0"/>
              </a:rPr>
              <a:t>Especificaciones para los objetivos particulares</a:t>
            </a:r>
            <a:endParaRPr lang="es-ES" b="1" dirty="0">
              <a:latin typeface="Arial Narrow" pitchFamily="34" charset="0"/>
            </a:endParaRPr>
          </a:p>
        </p:txBody>
      </p:sp>
      <p:sp>
        <p:nvSpPr>
          <p:cNvPr id="113762" name="AutoShape 368"/>
          <p:cNvSpPr>
            <a:spLocks noChangeArrowheads="1"/>
          </p:cNvSpPr>
          <p:nvPr/>
        </p:nvSpPr>
        <p:spPr bwMode="auto">
          <a:xfrm>
            <a:off x="2508250" y="6345238"/>
            <a:ext cx="2062163" cy="468312"/>
          </a:xfrm>
          <a:prstGeom prst="actionButtonBlank">
            <a:avLst/>
          </a:prstGeom>
          <a:solidFill>
            <a:srgbClr val="6699FF">
              <a:alpha val="23921"/>
            </a:srgbClr>
          </a:solidFill>
          <a:ln w="3175" algn="ctr">
            <a:solidFill>
              <a:schemeClr val="tx1"/>
            </a:solidFill>
            <a:miter lim="800000"/>
            <a:headEnd/>
            <a:tailEnd/>
          </a:ln>
        </p:spPr>
        <p:txBody>
          <a:bodyPr tIns="90000" anchor="ctr"/>
          <a:lstStyle/>
          <a:p>
            <a:pPr algn="ctr">
              <a:tabLst>
                <a:tab pos="180975" algn="l"/>
                <a:tab pos="447675" algn="l"/>
              </a:tabLst>
            </a:pPr>
            <a:r>
              <a:rPr lang="es-MX" b="1" dirty="0">
                <a:latin typeface="Arial Narrow" pitchFamily="34" charset="0"/>
              </a:rPr>
              <a:t>Orientaciones para especificar recursos</a:t>
            </a:r>
            <a:endParaRPr lang="es-ES" b="1" dirty="0">
              <a:latin typeface="Arial Narrow" pitchFamily="34" charset="0"/>
            </a:endParaRPr>
          </a:p>
        </p:txBody>
      </p:sp>
      <p:sp>
        <p:nvSpPr>
          <p:cNvPr id="113763" name="AutoShape 366">
            <a:hlinkClick r:id="rId4" action="ppaction://hlinksldjump"/>
          </p:cNvPr>
          <p:cNvSpPr>
            <a:spLocks noChangeArrowheads="1"/>
          </p:cNvSpPr>
          <p:nvPr/>
        </p:nvSpPr>
        <p:spPr bwMode="auto">
          <a:xfrm>
            <a:off x="4610100" y="6345238"/>
            <a:ext cx="1803400" cy="468312"/>
          </a:xfrm>
          <a:prstGeom prst="actionButtonBlank">
            <a:avLst/>
          </a:prstGeom>
          <a:solidFill>
            <a:srgbClr val="6699FF">
              <a:alpha val="23921"/>
            </a:srgbClr>
          </a:solidFill>
          <a:ln w="3175" algn="ctr">
            <a:solidFill>
              <a:schemeClr val="tx1"/>
            </a:solidFill>
            <a:miter lim="800000"/>
            <a:headEnd/>
            <a:tailEnd/>
          </a:ln>
        </p:spPr>
        <p:txBody>
          <a:bodyPr tIns="90000" anchor="ctr"/>
          <a:lstStyle/>
          <a:p>
            <a:pPr algn="ctr">
              <a:tabLst>
                <a:tab pos="180975" algn="l"/>
                <a:tab pos="447675" algn="l"/>
              </a:tabLst>
            </a:pPr>
            <a:r>
              <a:rPr lang="es-MX" b="1">
                <a:latin typeface="Arial Narrow" pitchFamily="34" charset="0"/>
              </a:rPr>
              <a:t>Estructura de un proyecto integral</a:t>
            </a:r>
            <a:endParaRPr lang="es-ES" b="1">
              <a:latin typeface="Arial Narrow" pitchFamily="34" charset="0"/>
            </a:endParaRPr>
          </a:p>
        </p:txBody>
      </p:sp>
      <p:sp>
        <p:nvSpPr>
          <p:cNvPr id="113764" name="AutoShape 370">
            <a:hlinkClick r:id="rId5" action="ppaction://hlinksldjump"/>
          </p:cNvPr>
          <p:cNvSpPr>
            <a:spLocks noChangeArrowheads="1"/>
          </p:cNvSpPr>
          <p:nvPr/>
        </p:nvSpPr>
        <p:spPr bwMode="auto">
          <a:xfrm>
            <a:off x="6453188" y="6345238"/>
            <a:ext cx="2092325" cy="468312"/>
          </a:xfrm>
          <a:prstGeom prst="actionButtonBlank">
            <a:avLst/>
          </a:prstGeom>
          <a:solidFill>
            <a:srgbClr val="6699FF">
              <a:alpha val="23921"/>
            </a:srgbClr>
          </a:solidFill>
          <a:ln w="3175" algn="ctr">
            <a:solidFill>
              <a:schemeClr val="tx1"/>
            </a:solidFill>
            <a:miter lim="800000"/>
            <a:headEnd/>
            <a:tailEnd/>
          </a:ln>
        </p:spPr>
        <p:txBody>
          <a:bodyPr tIns="90000" anchor="ctr"/>
          <a:lstStyle/>
          <a:p>
            <a:pPr algn="ctr">
              <a:tabLst>
                <a:tab pos="180975" algn="l"/>
                <a:tab pos="447675" algn="l"/>
              </a:tabLst>
            </a:pPr>
            <a:r>
              <a:rPr lang="es-MX" b="1" dirty="0">
                <a:latin typeface="Arial Narrow" pitchFamily="34" charset="0"/>
              </a:rPr>
              <a:t>Captura e integración de proyectos</a:t>
            </a:r>
            <a:endParaRPr lang="es-ES" b="1" dirty="0">
              <a:latin typeface="Arial Narrow" pitchFamily="34" charset="0"/>
            </a:endParaRPr>
          </a:p>
        </p:txBody>
      </p:sp>
      <p:sp>
        <p:nvSpPr>
          <p:cNvPr id="113765" name="AutoShape 278">
            <a:hlinkClick r:id="rId6" action="ppaction://hlinksldjump"/>
          </p:cNvPr>
          <p:cNvSpPr>
            <a:spLocks noChangeArrowheads="1"/>
          </p:cNvSpPr>
          <p:nvPr/>
        </p:nvSpPr>
        <p:spPr bwMode="auto">
          <a:xfrm>
            <a:off x="8616950" y="19367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3766" name="AutoShape 279">
            <a:hlinkClick r:id="" action="ppaction://hlinkshowjump?jump=previousslide"/>
          </p:cNvPr>
          <p:cNvSpPr>
            <a:spLocks noChangeArrowheads="1"/>
          </p:cNvSpPr>
          <p:nvPr/>
        </p:nvSpPr>
        <p:spPr bwMode="auto">
          <a:xfrm flipH="1">
            <a:off x="8277225" y="1952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0"/>
            <a:ext cx="9144000" cy="664371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14691" name="Rectangle 3"/>
          <p:cNvSpPr>
            <a:spLocks noGrp="1" noChangeArrowheads="1"/>
          </p:cNvSpPr>
          <p:nvPr>
            <p:ph type="body" idx="1"/>
          </p:nvPr>
        </p:nvSpPr>
        <p:spPr bwMode="auto">
          <a:xfrm>
            <a:off x="4794" y="-24"/>
            <a:ext cx="9144000" cy="6858024"/>
          </a:xfrm>
          <a:solidFill>
            <a:schemeClr val="bg1">
              <a:alpha val="10196"/>
            </a:schemeClr>
          </a:solidFill>
          <a:ln w="3175" algn="ctr">
            <a:miter lim="800000"/>
            <a:headEnd/>
            <a:tailEnd/>
          </a:ln>
        </p:spPr>
        <p:txBody>
          <a:bodyPr vert="horz" wrap="square" lIns="91440" tIns="45720" rIns="91440" bIns="45720" numCol="1" anchor="t" anchorCtr="0" compatLnSpc="1">
            <a:prstTxWarp prst="textNoShape">
              <a:avLst/>
            </a:prstTxWarp>
            <a:noAutofit/>
          </a:bodyPr>
          <a:lstStyle/>
          <a:p>
            <a:pPr marL="0" indent="0" algn="ctr" eaLnBrk="1" hangingPunct="1">
              <a:lnSpc>
                <a:spcPct val="120000"/>
              </a:lnSpc>
              <a:buFontTx/>
              <a:buNone/>
              <a:tabLst>
                <a:tab pos="180975" algn="l"/>
                <a:tab pos="447675" algn="l"/>
              </a:tabLst>
            </a:pPr>
            <a:endParaRPr lang="es-MX" sz="500" b="1" dirty="0" smtClean="0"/>
          </a:p>
          <a:p>
            <a:pPr marL="0" indent="0" algn="ctr" eaLnBrk="1" hangingPunct="1">
              <a:lnSpc>
                <a:spcPct val="120000"/>
              </a:lnSpc>
              <a:buFontTx/>
              <a:buNone/>
              <a:tabLst>
                <a:tab pos="180975" algn="l"/>
                <a:tab pos="447675" algn="l"/>
              </a:tabLst>
            </a:pPr>
            <a:r>
              <a:rPr lang="es-MX" sz="1400" b="1" dirty="0" smtClean="0"/>
              <a:t>Especificaciones para los objetivos particulares de un proyecto integral para una DES.</a:t>
            </a:r>
          </a:p>
          <a:p>
            <a:pPr marL="0" indent="0" algn="ctr" eaLnBrk="1" hangingPunct="1">
              <a:lnSpc>
                <a:spcPct val="120000"/>
              </a:lnSpc>
              <a:spcBef>
                <a:spcPts val="0"/>
              </a:spcBef>
              <a:buFontTx/>
              <a:buNone/>
              <a:tabLst>
                <a:tab pos="180975" algn="l"/>
                <a:tab pos="447675" algn="l"/>
              </a:tabLst>
            </a:pPr>
            <a:endParaRPr lang="es-MX" sz="1400" b="1" dirty="0" smtClean="0"/>
          </a:p>
          <a:p>
            <a:pPr marL="0" indent="0" algn="just" eaLnBrk="1" hangingPunct="1">
              <a:lnSpc>
                <a:spcPct val="120000"/>
              </a:lnSpc>
              <a:spcBef>
                <a:spcPts val="0"/>
              </a:spcBef>
              <a:buFontTx/>
              <a:buNone/>
              <a:tabLst>
                <a:tab pos="180975" algn="l"/>
                <a:tab pos="447675" algn="l"/>
              </a:tabLst>
            </a:pPr>
            <a:r>
              <a:rPr lang="es-MX" sz="1400" dirty="0" smtClean="0"/>
              <a:t>El proyecto integral debe contener un objetivo general que busque mejorar la capacidad y competitividad de la DES y derivado de él, máximo cuatro objetivos particulares que incidan eficazmente en: </a:t>
            </a:r>
          </a:p>
          <a:p>
            <a:pPr marL="0" indent="0" algn="just" eaLnBrk="1" hangingPunct="1">
              <a:lnSpc>
                <a:spcPct val="120000"/>
              </a:lnSpc>
              <a:buFontTx/>
              <a:buNone/>
              <a:tabLst>
                <a:tab pos="180975" algn="l"/>
                <a:tab pos="447675" algn="l"/>
              </a:tabLst>
            </a:pPr>
            <a:endParaRPr lang="es-MX" sz="1400" b="1" i="1" dirty="0" smtClean="0"/>
          </a:p>
        </p:txBody>
      </p:sp>
      <p:sp>
        <p:nvSpPr>
          <p:cNvPr id="8" name="7 Rectángulo redondeado"/>
          <p:cNvSpPr/>
          <p:nvPr/>
        </p:nvSpPr>
        <p:spPr>
          <a:xfrm>
            <a:off x="117677" y="2215796"/>
            <a:ext cx="2004002" cy="107157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300" b="1" i="1" dirty="0" smtClean="0"/>
              <a:t>Desarrollo de los cuerpos académicos y fortalecimiento de la planta académica</a:t>
            </a:r>
            <a:endParaRPr lang="es-MX" sz="1300" dirty="0"/>
          </a:p>
        </p:txBody>
      </p:sp>
      <p:sp>
        <p:nvSpPr>
          <p:cNvPr id="10" name="9 Rectángulo"/>
          <p:cNvSpPr/>
          <p:nvPr/>
        </p:nvSpPr>
        <p:spPr>
          <a:xfrm>
            <a:off x="3054472" y="1214422"/>
            <a:ext cx="5803807"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Consolidación de los CA</a:t>
            </a:r>
          </a:p>
        </p:txBody>
      </p:sp>
      <p:sp>
        <p:nvSpPr>
          <p:cNvPr id="11" name="10 Rectángulo"/>
          <p:cNvSpPr/>
          <p:nvPr/>
        </p:nvSpPr>
        <p:spPr>
          <a:xfrm>
            <a:off x="3050146" y="1537342"/>
            <a:ext cx="5803807"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Atención a la infraestructura básica para el desarrollo del trabajo de los CA</a:t>
            </a:r>
          </a:p>
        </p:txBody>
      </p:sp>
      <p:sp>
        <p:nvSpPr>
          <p:cNvPr id="12" name="11 Rectángulo"/>
          <p:cNvSpPr/>
          <p:nvPr/>
        </p:nvSpPr>
        <p:spPr>
          <a:xfrm>
            <a:off x="3050146" y="1857364"/>
            <a:ext cx="5803807"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smtClean="0">
                <a:solidFill>
                  <a:schemeClr val="tx1"/>
                </a:solidFill>
                <a:latin typeface="Arial" pitchFamily="34" charset="0"/>
                <a:cs typeface="Arial" pitchFamily="34" charset="0"/>
              </a:rPr>
              <a:t> Incremento del número de profesores con perfil deseable y los adscritos al SNI</a:t>
            </a:r>
          </a:p>
        </p:txBody>
      </p:sp>
      <p:sp>
        <p:nvSpPr>
          <p:cNvPr id="13" name="12 Rectángulo"/>
          <p:cNvSpPr/>
          <p:nvPr/>
        </p:nvSpPr>
        <p:spPr>
          <a:xfrm>
            <a:off x="3050146" y="2168282"/>
            <a:ext cx="5803807" cy="34067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100" b="1" dirty="0" smtClean="0">
                <a:solidFill>
                  <a:schemeClr val="tx1"/>
                </a:solidFill>
                <a:latin typeface="Arial" pitchFamily="34" charset="0"/>
                <a:cs typeface="Arial" pitchFamily="34" charset="0"/>
              </a:rPr>
              <a:t> Proyectos de vinculación ligados a las LGAC establecidas por los cuerpos académicos</a:t>
            </a:r>
            <a:endParaRPr lang="es-MX" sz="1100" b="1" dirty="0">
              <a:solidFill>
                <a:schemeClr val="tx1"/>
              </a:solidFill>
              <a:latin typeface="Arial" pitchFamily="34" charset="0"/>
              <a:cs typeface="Arial" pitchFamily="34" charset="0"/>
            </a:endParaRPr>
          </a:p>
        </p:txBody>
      </p:sp>
      <p:sp>
        <p:nvSpPr>
          <p:cNvPr id="14" name="13 Rectángulo"/>
          <p:cNvSpPr/>
          <p:nvPr/>
        </p:nvSpPr>
        <p:spPr>
          <a:xfrm>
            <a:off x="3041757" y="2556903"/>
            <a:ext cx="5803807"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Movilidad del profesorado en estancias cortas de investigación</a:t>
            </a:r>
          </a:p>
        </p:txBody>
      </p:sp>
      <p:sp>
        <p:nvSpPr>
          <p:cNvPr id="15" name="14 Rectángulo"/>
          <p:cNvSpPr/>
          <p:nvPr/>
        </p:nvSpPr>
        <p:spPr>
          <a:xfrm>
            <a:off x="3050146" y="2871196"/>
            <a:ext cx="5803807" cy="35887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Redes de investigación con cuerpos académicos de otras IES nacionales y extranjeras</a:t>
            </a:r>
          </a:p>
        </p:txBody>
      </p:sp>
      <p:cxnSp>
        <p:nvCxnSpPr>
          <p:cNvPr id="16" name="15 Conector recto"/>
          <p:cNvCxnSpPr>
            <a:stCxn id="8" idx="3"/>
          </p:cNvCxnSpPr>
          <p:nvPr/>
        </p:nvCxnSpPr>
        <p:spPr>
          <a:xfrm flipV="1">
            <a:off x="2121679" y="1340422"/>
            <a:ext cx="928468" cy="14111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8" idx="3"/>
            <a:endCxn id="11" idx="1"/>
          </p:cNvCxnSpPr>
          <p:nvPr/>
        </p:nvCxnSpPr>
        <p:spPr>
          <a:xfrm flipV="1">
            <a:off x="2121679" y="1663342"/>
            <a:ext cx="928467" cy="1088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8" idx="3"/>
            <a:endCxn id="12" idx="1"/>
          </p:cNvCxnSpPr>
          <p:nvPr/>
        </p:nvCxnSpPr>
        <p:spPr>
          <a:xfrm flipV="1">
            <a:off x="2121679" y="1983364"/>
            <a:ext cx="928467" cy="7682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a:stCxn id="8" idx="3"/>
            <a:endCxn id="13" idx="1"/>
          </p:cNvCxnSpPr>
          <p:nvPr/>
        </p:nvCxnSpPr>
        <p:spPr>
          <a:xfrm flipV="1">
            <a:off x="2121679" y="2338620"/>
            <a:ext cx="928467" cy="4129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8" idx="3"/>
            <a:endCxn id="14" idx="1"/>
          </p:cNvCxnSpPr>
          <p:nvPr/>
        </p:nvCxnSpPr>
        <p:spPr>
          <a:xfrm flipV="1">
            <a:off x="2121679" y="2682903"/>
            <a:ext cx="920078" cy="686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a:stCxn id="8" idx="3"/>
            <a:endCxn id="15" idx="1"/>
          </p:cNvCxnSpPr>
          <p:nvPr/>
        </p:nvCxnSpPr>
        <p:spPr>
          <a:xfrm>
            <a:off x="2121679" y="2751581"/>
            <a:ext cx="928467" cy="299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3039794" y="3294776"/>
            <a:ext cx="5803807" cy="35887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Capacitación y actualización de los docentes en los procesos de enseñanza aprendizaje</a:t>
            </a:r>
          </a:p>
        </p:txBody>
      </p:sp>
      <p:sp>
        <p:nvSpPr>
          <p:cNvPr id="23" name="22 Rectángulo"/>
          <p:cNvSpPr/>
          <p:nvPr/>
        </p:nvSpPr>
        <p:spPr>
          <a:xfrm>
            <a:off x="3046634" y="3719988"/>
            <a:ext cx="5803807"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Otros aspectos</a:t>
            </a:r>
          </a:p>
        </p:txBody>
      </p:sp>
      <p:cxnSp>
        <p:nvCxnSpPr>
          <p:cNvPr id="24" name="23 Conector recto"/>
          <p:cNvCxnSpPr>
            <a:stCxn id="8" idx="3"/>
            <a:endCxn id="22" idx="1"/>
          </p:cNvCxnSpPr>
          <p:nvPr/>
        </p:nvCxnSpPr>
        <p:spPr>
          <a:xfrm>
            <a:off x="2121679" y="2751581"/>
            <a:ext cx="918115" cy="722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8" idx="3"/>
            <a:endCxn id="23" idx="1"/>
          </p:cNvCxnSpPr>
          <p:nvPr/>
        </p:nvCxnSpPr>
        <p:spPr>
          <a:xfrm>
            <a:off x="2121679" y="2751581"/>
            <a:ext cx="924955" cy="10764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336054" y="4571933"/>
            <a:ext cx="1707898" cy="1008112"/>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300" b="1" dirty="0" smtClean="0">
                <a:solidFill>
                  <a:schemeClr val="bg1">
                    <a:lumMod val="95000"/>
                  </a:schemeClr>
                </a:solidFill>
              </a:rPr>
              <a:t>Incremento de la competitividad académica de los PE de TSU y Lic.</a:t>
            </a:r>
            <a:endParaRPr lang="es-MX" sz="1300" b="1" dirty="0">
              <a:solidFill>
                <a:schemeClr val="bg1">
                  <a:lumMod val="95000"/>
                </a:schemeClr>
              </a:solidFill>
            </a:endParaRPr>
          </a:p>
        </p:txBody>
      </p:sp>
      <p:sp>
        <p:nvSpPr>
          <p:cNvPr id="27" name="26 Rectángulo"/>
          <p:cNvSpPr/>
          <p:nvPr/>
        </p:nvSpPr>
        <p:spPr>
          <a:xfrm>
            <a:off x="3037244" y="4080331"/>
            <a:ext cx="5821036" cy="35719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Atención a las recomendaciones de los CIEES y los organismos reconocidos por el COPAES.</a:t>
            </a:r>
            <a:endParaRPr lang="es-MX" sz="1100" b="1" dirty="0">
              <a:solidFill>
                <a:schemeClr val="tx1"/>
              </a:solidFill>
              <a:latin typeface="Arial" pitchFamily="34" charset="0"/>
              <a:cs typeface="Arial" pitchFamily="34" charset="0"/>
            </a:endParaRPr>
          </a:p>
        </p:txBody>
      </p:sp>
      <p:sp>
        <p:nvSpPr>
          <p:cNvPr id="28" name="27 Rectángulo"/>
          <p:cNvSpPr/>
          <p:nvPr/>
        </p:nvSpPr>
        <p:spPr>
          <a:xfrm>
            <a:off x="3037244" y="4488697"/>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Mejorar los resultados del EGEL.</a:t>
            </a:r>
            <a:endParaRPr lang="es-MX" sz="1100" b="1" dirty="0">
              <a:solidFill>
                <a:schemeClr val="tx1"/>
              </a:solidFill>
              <a:latin typeface="Arial" pitchFamily="34" charset="0"/>
              <a:cs typeface="Arial" pitchFamily="34" charset="0"/>
            </a:endParaRPr>
          </a:p>
        </p:txBody>
      </p:sp>
      <p:sp>
        <p:nvSpPr>
          <p:cNvPr id="29" name="28 Rectángulo"/>
          <p:cNvSpPr/>
          <p:nvPr/>
        </p:nvSpPr>
        <p:spPr>
          <a:xfrm>
            <a:off x="3037244" y="4760449"/>
            <a:ext cx="5821036" cy="38464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Garantizar la pertinencia de los PE incorporando los estudios de seguimiento de egresados y empleadores.</a:t>
            </a:r>
            <a:endParaRPr lang="es-MX" sz="1100" b="1" dirty="0">
              <a:solidFill>
                <a:schemeClr val="tx1"/>
              </a:solidFill>
              <a:latin typeface="Arial" pitchFamily="34" charset="0"/>
              <a:cs typeface="Arial" pitchFamily="34" charset="0"/>
            </a:endParaRPr>
          </a:p>
        </p:txBody>
      </p:sp>
      <p:sp>
        <p:nvSpPr>
          <p:cNvPr id="30" name="29 Rectángulo"/>
          <p:cNvSpPr/>
          <p:nvPr/>
        </p:nvSpPr>
        <p:spPr>
          <a:xfrm>
            <a:off x="3037244" y="5197119"/>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Impulsar la innovación.</a:t>
            </a:r>
            <a:endParaRPr lang="es-MX" sz="1100" b="1" dirty="0">
              <a:solidFill>
                <a:schemeClr val="tx1"/>
              </a:solidFill>
              <a:latin typeface="Arial" pitchFamily="34" charset="0"/>
              <a:cs typeface="Arial" pitchFamily="34" charset="0"/>
            </a:endParaRPr>
          </a:p>
        </p:txBody>
      </p:sp>
      <p:sp>
        <p:nvSpPr>
          <p:cNvPr id="31" name="30 Rectángulo"/>
          <p:cNvSpPr/>
          <p:nvPr/>
        </p:nvSpPr>
        <p:spPr>
          <a:xfrm>
            <a:off x="3037244" y="5465529"/>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Fortalecer la vinculación con los sectores sociales.</a:t>
            </a:r>
            <a:endParaRPr lang="es-MX" sz="1100" b="1" dirty="0">
              <a:solidFill>
                <a:schemeClr val="tx1"/>
              </a:solidFill>
              <a:latin typeface="Arial" pitchFamily="34" charset="0"/>
              <a:cs typeface="Arial" pitchFamily="34" charset="0"/>
            </a:endParaRPr>
          </a:p>
        </p:txBody>
      </p:sp>
      <p:sp>
        <p:nvSpPr>
          <p:cNvPr id="32" name="31 Rectángulo"/>
          <p:cNvSpPr/>
          <p:nvPr/>
        </p:nvSpPr>
        <p:spPr>
          <a:xfrm>
            <a:off x="3037244" y="5738953"/>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Impulsar la movilidad estudiantil nacional e internacional.</a:t>
            </a:r>
            <a:endParaRPr lang="es-MX" sz="1100" b="1" dirty="0">
              <a:solidFill>
                <a:schemeClr val="tx1"/>
              </a:solidFill>
              <a:latin typeface="Arial" pitchFamily="34" charset="0"/>
              <a:cs typeface="Arial" pitchFamily="34" charset="0"/>
            </a:endParaRPr>
          </a:p>
        </p:txBody>
      </p:sp>
      <p:sp>
        <p:nvSpPr>
          <p:cNvPr id="33" name="32 Rectángulo"/>
          <p:cNvSpPr/>
          <p:nvPr/>
        </p:nvSpPr>
        <p:spPr>
          <a:xfrm>
            <a:off x="3037244" y="6009157"/>
            <a:ext cx="5821036"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Incrementar la tasas de egreso y titulación.</a:t>
            </a:r>
            <a:endParaRPr lang="es-MX" sz="1100" b="1" dirty="0">
              <a:solidFill>
                <a:schemeClr val="tx1"/>
              </a:solidFill>
              <a:latin typeface="Arial" pitchFamily="34" charset="0"/>
              <a:cs typeface="Arial" pitchFamily="34" charset="0"/>
            </a:endParaRPr>
          </a:p>
        </p:txBody>
      </p:sp>
      <p:cxnSp>
        <p:nvCxnSpPr>
          <p:cNvPr id="34" name="33 Conector recto"/>
          <p:cNvCxnSpPr>
            <a:stCxn id="26" idx="3"/>
            <a:endCxn id="27" idx="1"/>
          </p:cNvCxnSpPr>
          <p:nvPr/>
        </p:nvCxnSpPr>
        <p:spPr>
          <a:xfrm flipV="1">
            <a:off x="2043952" y="4258926"/>
            <a:ext cx="993292" cy="817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a:stCxn id="26" idx="3"/>
            <a:endCxn id="28" idx="1"/>
          </p:cNvCxnSpPr>
          <p:nvPr/>
        </p:nvCxnSpPr>
        <p:spPr>
          <a:xfrm flipV="1">
            <a:off x="2043952" y="4596697"/>
            <a:ext cx="993292" cy="479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a:stCxn id="26" idx="3"/>
            <a:endCxn id="29" idx="1"/>
          </p:cNvCxnSpPr>
          <p:nvPr/>
        </p:nvCxnSpPr>
        <p:spPr>
          <a:xfrm flipV="1">
            <a:off x="2043952" y="4952771"/>
            <a:ext cx="993292" cy="1232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a:stCxn id="26" idx="3"/>
            <a:endCxn id="30" idx="1"/>
          </p:cNvCxnSpPr>
          <p:nvPr/>
        </p:nvCxnSpPr>
        <p:spPr>
          <a:xfrm>
            <a:off x="2043952" y="5075989"/>
            <a:ext cx="993292" cy="2291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a:stCxn id="26" idx="3"/>
            <a:endCxn id="31" idx="1"/>
          </p:cNvCxnSpPr>
          <p:nvPr/>
        </p:nvCxnSpPr>
        <p:spPr>
          <a:xfrm>
            <a:off x="2043952" y="5075989"/>
            <a:ext cx="993292" cy="4975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26" idx="3"/>
            <a:endCxn id="32" idx="1"/>
          </p:cNvCxnSpPr>
          <p:nvPr/>
        </p:nvCxnSpPr>
        <p:spPr>
          <a:xfrm>
            <a:off x="2043952" y="5075989"/>
            <a:ext cx="993292" cy="77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a:stCxn id="26" idx="3"/>
            <a:endCxn id="33" idx="1"/>
          </p:cNvCxnSpPr>
          <p:nvPr/>
        </p:nvCxnSpPr>
        <p:spPr>
          <a:xfrm>
            <a:off x="2043952" y="5075989"/>
            <a:ext cx="993292" cy="10411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8 Rectángulo">
            <a:hlinkClick r:id="rId3" action="ppaction://hlinksldjump"/>
          </p:cNvPr>
          <p:cNvSpPr/>
          <p:nvPr/>
        </p:nvSpPr>
        <p:spPr bwMode="auto">
          <a:xfrm flipH="1">
            <a:off x="-1" y="0"/>
            <a:ext cx="9153589"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AutoShape 15">
            <a:hlinkClick r:id="rId4" action="ppaction://hlinksldjump"/>
          </p:cNvPr>
          <p:cNvSpPr>
            <a:spLocks noChangeArrowheads="1"/>
          </p:cNvSpPr>
          <p:nvPr/>
        </p:nvSpPr>
        <p:spPr bwMode="auto">
          <a:xfrm>
            <a:off x="8959850" y="428604"/>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32" y="561954"/>
            <a:ext cx="9144000" cy="6296045"/>
          </a:xfrm>
          <a:prstGeom prst="rect">
            <a:avLst/>
          </a:prstGeom>
          <a:solidFill>
            <a:schemeClr val="bg1">
              <a:alpha val="10196"/>
            </a:schemeClr>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spcBef>
                <a:spcPts val="0"/>
              </a:spcBef>
            </a:pPr>
            <a:r>
              <a:rPr lang="es-MX" sz="1400" b="1" dirty="0" smtClean="0"/>
              <a:t>Análisis </a:t>
            </a:r>
            <a:r>
              <a:rPr lang="es-MX" sz="1400" b="1" dirty="0"/>
              <a:t>de la evaluación global del PIFI </a:t>
            </a:r>
            <a:r>
              <a:rPr lang="es-MX" sz="1400" b="1" dirty="0" smtClean="0"/>
              <a:t>2012-2013.</a:t>
            </a:r>
            <a:endParaRPr lang="es-MX" sz="1400" b="1" dirty="0"/>
          </a:p>
          <a:p>
            <a:pPr algn="just">
              <a:spcBef>
                <a:spcPts val="0"/>
              </a:spcBef>
            </a:pPr>
            <a:endParaRPr lang="es-MX" sz="800" dirty="0" smtClean="0"/>
          </a:p>
          <a:p>
            <a:pPr algn="just">
              <a:spcBef>
                <a:spcPts val="0"/>
              </a:spcBef>
            </a:pPr>
            <a:r>
              <a:rPr lang="es-MX" sz="1300" dirty="0" smtClean="0"/>
              <a:t>Para </a:t>
            </a:r>
            <a:r>
              <a:rPr lang="es-MX" sz="1300" dirty="0"/>
              <a:t>continuar avanzando en el proceso de mejora y fortalecimiento </a:t>
            </a:r>
            <a:r>
              <a:rPr lang="es-MX" sz="1300" dirty="0" smtClean="0"/>
              <a:t>continuo </a:t>
            </a:r>
            <a:r>
              <a:rPr lang="es-MX" sz="1300" dirty="0"/>
              <a:t>de la capacidad y competitividad académicas, así como de la gestión institucional, mediante la actualización y enriquecimiento del proceso de planeación que dé lugar a la formulación del PIFI </a:t>
            </a:r>
            <a:r>
              <a:rPr lang="es-MX" sz="1300" dirty="0" smtClean="0"/>
              <a:t>2014-2015, </a:t>
            </a:r>
            <a:r>
              <a:rPr lang="es-MX" sz="1300" dirty="0"/>
              <a:t>se sugiere analizar los </a:t>
            </a:r>
            <a:r>
              <a:rPr lang="es-MX" sz="1300" dirty="0" smtClean="0"/>
              <a:t>resultados </a:t>
            </a:r>
            <a:r>
              <a:rPr lang="es-MX" sz="1300" dirty="0"/>
              <a:t>de la evaluación realizada por </a:t>
            </a:r>
            <a:r>
              <a:rPr lang="es-MX" sz="1300" dirty="0" smtClean="0"/>
              <a:t>los Comités de Evaluación </a:t>
            </a:r>
            <a:r>
              <a:rPr lang="es-MX" sz="1300" dirty="0"/>
              <a:t>del PIFI </a:t>
            </a:r>
            <a:r>
              <a:rPr lang="es-MX" sz="1300" dirty="0" smtClean="0"/>
              <a:t>2012-2013, </a:t>
            </a:r>
            <a:r>
              <a:rPr lang="es-MX" sz="1300" dirty="0"/>
              <a:t>sus </a:t>
            </a:r>
            <a:r>
              <a:rPr lang="es-MX" sz="1300" dirty="0" smtClean="0"/>
              <a:t>ProDES</a:t>
            </a:r>
            <a:r>
              <a:rPr lang="es-MX" sz="1300" dirty="0"/>
              <a:t>, </a:t>
            </a:r>
            <a:r>
              <a:rPr lang="es-MX" sz="1300" dirty="0" smtClean="0"/>
              <a:t>ProGES </a:t>
            </a:r>
            <a:r>
              <a:rPr lang="es-MX" sz="1300" dirty="0"/>
              <a:t>y proyectos </a:t>
            </a:r>
            <a:r>
              <a:rPr lang="es-MX" sz="1300" dirty="0" smtClean="0"/>
              <a:t>asociados (</a:t>
            </a:r>
            <a:r>
              <a:rPr lang="es-MX" sz="1300" b="1" dirty="0" smtClean="0"/>
              <a:t>Ver </a:t>
            </a:r>
            <a:r>
              <a:rPr lang="es-MX" sz="1300" b="1" u="sng" dirty="0" smtClean="0"/>
              <a:t>Anexo II A</a:t>
            </a:r>
            <a:r>
              <a:rPr lang="es-MX" sz="1300" dirty="0" smtClean="0"/>
              <a:t>), </a:t>
            </a:r>
            <a:r>
              <a:rPr lang="es-MX" sz="1300" dirty="0"/>
              <a:t>así como </a:t>
            </a:r>
            <a:r>
              <a:rPr lang="es-MX" sz="1300" dirty="0" smtClean="0"/>
              <a:t>el resultado de la Visita “In-Situ” 2013 (</a:t>
            </a:r>
            <a:r>
              <a:rPr lang="es-MX" sz="1300" b="1" dirty="0" smtClean="0"/>
              <a:t>Ver </a:t>
            </a:r>
            <a:r>
              <a:rPr lang="es-MX" sz="1300" b="1" u="sng" dirty="0" smtClean="0"/>
              <a:t>Anexo II B</a:t>
            </a:r>
            <a:r>
              <a:rPr lang="es-MX" sz="1300" dirty="0" smtClean="0"/>
              <a:t>).</a:t>
            </a:r>
          </a:p>
          <a:p>
            <a:pPr algn="just">
              <a:spcBef>
                <a:spcPts val="0"/>
              </a:spcBef>
            </a:pPr>
            <a:endParaRPr lang="es-MX" sz="800" dirty="0" smtClean="0"/>
          </a:p>
          <a:p>
            <a:pPr algn="just">
              <a:spcBef>
                <a:spcPts val="0"/>
              </a:spcBef>
            </a:pPr>
            <a:r>
              <a:rPr lang="es-MX" sz="1300" b="1" dirty="0" smtClean="0"/>
              <a:t>Análisis de la evaluación global de los </a:t>
            </a:r>
            <a:r>
              <a:rPr lang="es-MX" sz="1300" b="1" dirty="0" err="1" smtClean="0"/>
              <a:t>ProDES</a:t>
            </a:r>
            <a:r>
              <a:rPr lang="es-MX" sz="1300" dirty="0" smtClean="0"/>
              <a:t>. </a:t>
            </a:r>
          </a:p>
          <a:p>
            <a:pPr algn="just">
              <a:spcBef>
                <a:spcPts val="0"/>
              </a:spcBef>
            </a:pPr>
            <a:endParaRPr lang="es-MX" sz="800" dirty="0" smtClean="0"/>
          </a:p>
          <a:p>
            <a:pPr algn="just">
              <a:spcBef>
                <a:spcPts val="0"/>
              </a:spcBef>
            </a:pPr>
            <a:r>
              <a:rPr lang="es-MX" sz="1300" dirty="0" smtClean="0"/>
              <a:t>A partir de los resultados de la evaluación global de los ProDES (</a:t>
            </a:r>
            <a:r>
              <a:rPr lang="es-MX" sz="1300" b="1" dirty="0" smtClean="0"/>
              <a:t>Ver </a:t>
            </a:r>
            <a:r>
              <a:rPr lang="es-MX" sz="1300" b="1" u="sng" dirty="0" smtClean="0"/>
              <a:t>Anexo II A</a:t>
            </a:r>
            <a:r>
              <a:rPr lang="es-MX" sz="1300" dirty="0" smtClean="0"/>
              <a:t>), y en su caso el resultado de la Visita “In-Situ” 2013 (</a:t>
            </a:r>
            <a:r>
              <a:rPr lang="es-MX" sz="1300" b="1" dirty="0" smtClean="0"/>
              <a:t>Ver </a:t>
            </a:r>
            <a:r>
              <a:rPr lang="es-MX" sz="1300" b="1" u="sng" dirty="0" smtClean="0"/>
              <a:t>Anexo II B</a:t>
            </a:r>
            <a:r>
              <a:rPr lang="es-MX" sz="1300" dirty="0" smtClean="0"/>
              <a:t>), es conveniente realizar un análisis del conjunto de los mismos e identificar a las DES que han alcanzado los mejores resultados, las fortalezas y aprendizajes que se deben aprovechar y compartir, así como las conclusiones más importantes, con la intención de mejorar el proceso de actualización de la planeación y asegurar el logro de las metas compromiso establecidas en el PIFI 2012-2013, para la institución y sus DES y así abatir brechas entre ellas.</a:t>
            </a:r>
          </a:p>
          <a:p>
            <a:pPr algn="just">
              <a:spcBef>
                <a:spcPts val="0"/>
              </a:spcBef>
            </a:pPr>
            <a:endParaRPr lang="es-MX" sz="800" dirty="0" smtClean="0"/>
          </a:p>
          <a:p>
            <a:pPr marL="177800" indent="-177800" algn="just">
              <a:spcBef>
                <a:spcPts val="0"/>
              </a:spcBef>
            </a:pPr>
            <a:r>
              <a:rPr lang="es-MX" sz="1300" b="1" dirty="0" smtClean="0"/>
              <a:t>* Analizar los resultados de la evaluación global del PIFI en cuanto a :</a:t>
            </a:r>
          </a:p>
          <a:p>
            <a:pPr marL="177800" indent="-177800" algn="just">
              <a:spcBef>
                <a:spcPts val="0"/>
              </a:spcBef>
            </a:pPr>
            <a:endParaRPr lang="es-MX" sz="800" b="1" dirty="0" smtClean="0"/>
          </a:p>
          <a:p>
            <a:pPr marL="635000" lvl="1" indent="-177800" algn="just">
              <a:spcBef>
                <a:spcPts val="0"/>
              </a:spcBef>
              <a:buFontTx/>
              <a:buChar char="•"/>
            </a:pPr>
            <a:r>
              <a:rPr lang="es-MX" sz="1300" dirty="0" smtClean="0"/>
              <a:t>Identificación de fortalezas y debilidades del PIFI 2012-2013, ProGES y sus </a:t>
            </a:r>
            <a:r>
              <a:rPr lang="es-MX" sz="1300" dirty="0" err="1" smtClean="0"/>
              <a:t>ProDES</a:t>
            </a:r>
            <a:r>
              <a:rPr lang="es-MX" sz="1300" dirty="0" smtClean="0"/>
              <a:t>.</a:t>
            </a:r>
          </a:p>
          <a:p>
            <a:pPr marL="635000" lvl="1" indent="-177800" algn="just">
              <a:spcBef>
                <a:spcPts val="0"/>
              </a:spcBef>
            </a:pPr>
            <a:endParaRPr lang="es-MX" sz="800" dirty="0" smtClean="0"/>
          </a:p>
          <a:p>
            <a:pPr marL="635000" lvl="1" indent="-177800" algn="just">
              <a:spcBef>
                <a:spcPts val="0"/>
              </a:spcBef>
              <a:buFontTx/>
              <a:buChar char="•"/>
            </a:pPr>
            <a:r>
              <a:rPr lang="es-MX" sz="1300" dirty="0" smtClean="0"/>
              <a:t>Aspectos con evaluación similar y diferentes en los PRODES.</a:t>
            </a:r>
          </a:p>
          <a:p>
            <a:pPr marL="635000" lvl="1" indent="-177800" algn="just">
              <a:spcBef>
                <a:spcPts val="0"/>
              </a:spcBef>
              <a:buFontTx/>
              <a:buChar char="•"/>
            </a:pPr>
            <a:endParaRPr lang="es-MX" sz="800" dirty="0" smtClean="0"/>
          </a:p>
          <a:p>
            <a:pPr marL="635000" lvl="1" indent="-177800" algn="just">
              <a:spcBef>
                <a:spcPts val="0"/>
              </a:spcBef>
              <a:buFontTx/>
              <a:buChar char="•"/>
            </a:pPr>
            <a:r>
              <a:rPr lang="es-MX" sz="1300" dirty="0" smtClean="0"/>
              <a:t>DES con indicadores sobresalientes.</a:t>
            </a:r>
          </a:p>
          <a:p>
            <a:pPr marL="635000" lvl="1" indent="-177800" algn="just">
              <a:spcBef>
                <a:spcPts val="0"/>
              </a:spcBef>
              <a:buFontTx/>
              <a:buChar char="•"/>
            </a:pPr>
            <a:endParaRPr lang="es-MX" sz="800" dirty="0" smtClean="0"/>
          </a:p>
          <a:p>
            <a:pPr marL="635000" lvl="1" indent="-177800" algn="just">
              <a:spcBef>
                <a:spcPts val="0"/>
              </a:spcBef>
              <a:buFontTx/>
              <a:buChar char="•"/>
            </a:pPr>
            <a:r>
              <a:rPr lang="es-MX" sz="1300" dirty="0" smtClean="0"/>
              <a:t>Atención a las áreas débiles y a las recomendaciones del comité de pares de la evaluación del PIFI 2012-2013.</a:t>
            </a:r>
          </a:p>
          <a:p>
            <a:pPr marL="635000" lvl="1" indent="-177800" algn="just">
              <a:spcBef>
                <a:spcPts val="0"/>
              </a:spcBef>
              <a:buFontTx/>
              <a:buChar char="•"/>
            </a:pPr>
            <a:endParaRPr lang="es-MX" sz="800" dirty="0" smtClean="0"/>
          </a:p>
          <a:p>
            <a:pPr marL="635000" lvl="1" indent="-177800" algn="just">
              <a:spcBef>
                <a:spcPts val="0"/>
              </a:spcBef>
              <a:buFontTx/>
              <a:buChar char="•"/>
            </a:pPr>
            <a:r>
              <a:rPr lang="es-MX" sz="1300" dirty="0" smtClean="0"/>
              <a:t>Principales conclusiones sobre:</a:t>
            </a:r>
          </a:p>
          <a:p>
            <a:pPr marL="635000" lvl="1" indent="-177800" algn="just">
              <a:spcBef>
                <a:spcPts val="0"/>
              </a:spcBef>
              <a:buFontTx/>
              <a:buChar char="•"/>
            </a:pPr>
            <a:endParaRPr lang="es-MX" sz="800" dirty="0" smtClean="0"/>
          </a:p>
          <a:p>
            <a:pPr marL="814388" lvl="2" indent="265113" algn="just">
              <a:spcBef>
                <a:spcPts val="0"/>
              </a:spcBef>
              <a:buFont typeface="Wingdings" pitchFamily="2" charset="2"/>
              <a:buChar char="Ø"/>
            </a:pPr>
            <a:r>
              <a:rPr lang="es-MX" sz="1300" dirty="0" smtClean="0"/>
              <a:t>Políticas,</a:t>
            </a:r>
          </a:p>
          <a:p>
            <a:pPr marL="814388" lvl="2" indent="265113" algn="just">
              <a:spcBef>
                <a:spcPts val="0"/>
              </a:spcBef>
              <a:buFont typeface="Wingdings" pitchFamily="2" charset="2"/>
              <a:buChar char="Ø"/>
            </a:pPr>
            <a:endParaRPr lang="es-MX" sz="800" dirty="0" smtClean="0"/>
          </a:p>
          <a:p>
            <a:pPr marL="814388" lvl="2" indent="265113" algn="just">
              <a:spcBef>
                <a:spcPts val="0"/>
              </a:spcBef>
              <a:buFont typeface="Wingdings" pitchFamily="2" charset="2"/>
              <a:buChar char="Ø"/>
            </a:pPr>
            <a:r>
              <a:rPr lang="es-MX" sz="1300" dirty="0" smtClean="0"/>
              <a:t>Objetivos, </a:t>
            </a:r>
          </a:p>
          <a:p>
            <a:pPr marL="814388" lvl="2" indent="265113" algn="just">
              <a:spcBef>
                <a:spcPts val="0"/>
              </a:spcBef>
              <a:buFont typeface="Wingdings" pitchFamily="2" charset="2"/>
              <a:buChar char="Ø"/>
            </a:pPr>
            <a:endParaRPr lang="es-MX" sz="800" dirty="0" smtClean="0"/>
          </a:p>
          <a:p>
            <a:pPr marL="814388" lvl="2" indent="265113" algn="just">
              <a:spcBef>
                <a:spcPts val="0"/>
              </a:spcBef>
              <a:buFont typeface="Wingdings" pitchFamily="2" charset="2"/>
              <a:buChar char="Ø"/>
            </a:pPr>
            <a:r>
              <a:rPr lang="es-MX" sz="1300" dirty="0" smtClean="0"/>
              <a:t>Estrategias y</a:t>
            </a:r>
          </a:p>
          <a:p>
            <a:pPr marL="814388" lvl="2" indent="265113" algn="just">
              <a:spcBef>
                <a:spcPts val="0"/>
              </a:spcBef>
              <a:buFont typeface="Wingdings" pitchFamily="2" charset="2"/>
              <a:buChar char="Ø"/>
            </a:pPr>
            <a:endParaRPr lang="es-MX" sz="800" dirty="0" smtClean="0"/>
          </a:p>
          <a:p>
            <a:pPr marL="814388" lvl="2" indent="265113" algn="just">
              <a:spcBef>
                <a:spcPts val="0"/>
              </a:spcBef>
              <a:buFont typeface="Wingdings" pitchFamily="2" charset="2"/>
              <a:buChar char="Ø"/>
            </a:pPr>
            <a:r>
              <a:rPr lang="es-MX" sz="1300" dirty="0" smtClean="0"/>
              <a:t>Resultados.</a:t>
            </a:r>
            <a:endParaRPr lang="es-ES" sz="1300" dirty="0"/>
          </a:p>
        </p:txBody>
      </p:sp>
      <p:sp>
        <p:nvSpPr>
          <p:cNvPr id="6" name="5 Rectángulo">
            <a:hlinkClick r:id="rId3" action="ppaction://hlinksldjump"/>
          </p:cNvPr>
          <p:cNvSpPr/>
          <p:nvPr/>
        </p:nvSpPr>
        <p:spPr bwMode="auto">
          <a:xfrm>
            <a:off x="0" y="-24"/>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6 Rectángulo">
            <a:hlinkClick r:id="rId4" action="ppaction://hlinkfile"/>
          </p:cNvPr>
          <p:cNvSpPr>
            <a:spLocks/>
          </p:cNvSpPr>
          <p:nvPr/>
        </p:nvSpPr>
        <p:spPr bwMode="auto">
          <a:xfrm>
            <a:off x="4958978" y="2437980"/>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8" name="7 Rectángulo">
            <a:hlinkClick r:id="rId4" action="ppaction://hlinkfile"/>
          </p:cNvPr>
          <p:cNvSpPr>
            <a:spLocks/>
          </p:cNvSpPr>
          <p:nvPr/>
        </p:nvSpPr>
        <p:spPr bwMode="auto">
          <a:xfrm>
            <a:off x="6846819" y="1594616"/>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9" name="8 Rectángulo">
            <a:hlinkClick r:id="rId5" action="ppaction://hlinkfile"/>
          </p:cNvPr>
          <p:cNvSpPr>
            <a:spLocks/>
          </p:cNvSpPr>
          <p:nvPr/>
        </p:nvSpPr>
        <p:spPr bwMode="auto">
          <a:xfrm>
            <a:off x="2692353" y="1791748"/>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0" name="9 Rectángulo">
            <a:hlinkClick r:id="rId5" action="ppaction://hlinkfile"/>
          </p:cNvPr>
          <p:cNvSpPr>
            <a:spLocks/>
          </p:cNvSpPr>
          <p:nvPr/>
        </p:nvSpPr>
        <p:spPr bwMode="auto">
          <a:xfrm>
            <a:off x="1131442" y="2630206"/>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0"/>
            <a:ext cx="9144000" cy="664371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14691" name="Rectangle 3"/>
          <p:cNvSpPr>
            <a:spLocks noGrp="1" noChangeArrowheads="1"/>
          </p:cNvSpPr>
          <p:nvPr>
            <p:ph type="body" idx="1"/>
          </p:nvPr>
        </p:nvSpPr>
        <p:spPr bwMode="auto">
          <a:xfrm>
            <a:off x="0" y="14264"/>
            <a:ext cx="9144000" cy="6843736"/>
          </a:xfrm>
          <a:solidFill>
            <a:schemeClr val="bg1">
              <a:alpha val="10196"/>
            </a:schemeClr>
          </a:solidFill>
          <a:ln w="3175" algn="ctr">
            <a:miter lim="800000"/>
            <a:headEnd/>
            <a:tailEnd/>
          </a:ln>
        </p:spPr>
        <p:txBody>
          <a:bodyPr vert="horz" wrap="square" lIns="91440" tIns="45720" rIns="91440" bIns="45720" numCol="1" anchor="t" anchorCtr="0" compatLnSpc="1">
            <a:prstTxWarp prst="textNoShape">
              <a:avLst/>
            </a:prstTxWarp>
            <a:noAutofit/>
          </a:bodyPr>
          <a:lstStyle/>
          <a:p>
            <a:pPr marL="0" indent="0" algn="ctr" eaLnBrk="1" hangingPunct="1">
              <a:lnSpc>
                <a:spcPct val="120000"/>
              </a:lnSpc>
              <a:buFontTx/>
              <a:buNone/>
              <a:tabLst>
                <a:tab pos="180975" algn="l"/>
                <a:tab pos="447675" algn="l"/>
              </a:tabLst>
            </a:pPr>
            <a:endParaRPr lang="es-MX" sz="500" b="1" dirty="0" smtClean="0"/>
          </a:p>
          <a:p>
            <a:pPr marL="0" indent="0" algn="ctr" eaLnBrk="1" hangingPunct="1">
              <a:lnSpc>
                <a:spcPct val="120000"/>
              </a:lnSpc>
              <a:buFontTx/>
              <a:buNone/>
              <a:tabLst>
                <a:tab pos="180975" algn="l"/>
                <a:tab pos="447675" algn="l"/>
              </a:tabLst>
            </a:pPr>
            <a:r>
              <a:rPr lang="es-MX" sz="1400" b="1" dirty="0" smtClean="0"/>
              <a:t>Especificaciones para los objetivos particulares de un proyecto integral para una DES.</a:t>
            </a:r>
          </a:p>
          <a:p>
            <a:pPr marL="0" indent="0" algn="ctr" eaLnBrk="1" hangingPunct="1">
              <a:lnSpc>
                <a:spcPct val="120000"/>
              </a:lnSpc>
              <a:spcBef>
                <a:spcPts val="0"/>
              </a:spcBef>
              <a:buFontTx/>
              <a:buNone/>
              <a:tabLst>
                <a:tab pos="180975" algn="l"/>
                <a:tab pos="447675" algn="l"/>
              </a:tabLst>
            </a:pPr>
            <a:endParaRPr lang="es-MX" sz="1400" b="1" dirty="0" smtClean="0"/>
          </a:p>
          <a:p>
            <a:pPr marL="0" indent="0" algn="just" eaLnBrk="1" hangingPunct="1">
              <a:lnSpc>
                <a:spcPct val="120000"/>
              </a:lnSpc>
              <a:spcBef>
                <a:spcPts val="0"/>
              </a:spcBef>
              <a:buFontTx/>
              <a:buNone/>
              <a:tabLst>
                <a:tab pos="180975" algn="l"/>
                <a:tab pos="447675" algn="l"/>
              </a:tabLst>
            </a:pPr>
            <a:r>
              <a:rPr lang="es-MX" sz="1400" dirty="0" smtClean="0"/>
              <a:t>El proyecto integral debe contener un objetivo general que busque mejorar la capacidad y competitividad de la DES y derivado de él, máximo cuatro objetivos particulares que incidan eficazmente en: </a:t>
            </a:r>
          </a:p>
          <a:p>
            <a:pPr marL="0" indent="0" algn="just" eaLnBrk="1" hangingPunct="1">
              <a:lnSpc>
                <a:spcPct val="120000"/>
              </a:lnSpc>
              <a:buFontTx/>
              <a:buNone/>
              <a:tabLst>
                <a:tab pos="180975" algn="l"/>
                <a:tab pos="447675" algn="l"/>
              </a:tabLst>
            </a:pPr>
            <a:endParaRPr lang="es-MX" sz="1400" b="1" i="1" dirty="0" smtClean="0"/>
          </a:p>
        </p:txBody>
      </p:sp>
      <p:sp>
        <p:nvSpPr>
          <p:cNvPr id="5" name="AutoShape 20">
            <a:hlinkClick r:id="rId3" action="ppaction://hlinksldjump"/>
          </p:cNvPr>
          <p:cNvSpPr>
            <a:spLocks noChangeArrowheads="1"/>
          </p:cNvSpPr>
          <p:nvPr/>
        </p:nvSpPr>
        <p:spPr bwMode="auto">
          <a:xfrm flipH="1">
            <a:off x="8748713" y="428604"/>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23" name="22 Rectángulo redondeado"/>
          <p:cNvSpPr/>
          <p:nvPr/>
        </p:nvSpPr>
        <p:spPr>
          <a:xfrm>
            <a:off x="571472" y="1470726"/>
            <a:ext cx="2289754" cy="1526832"/>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300" b="1" i="1" dirty="0" smtClean="0">
                <a:solidFill>
                  <a:schemeClr val="bg1"/>
                </a:solidFill>
              </a:rPr>
              <a:t>Apoyo a los PE de Posgrados reconocidos por el Programa Nacional de Posgrado de Calidad, PNPC, (PNP SEP-CONACYT y PFC) </a:t>
            </a:r>
            <a:endParaRPr lang="es-MX" sz="1300" dirty="0">
              <a:solidFill>
                <a:schemeClr val="bg1"/>
              </a:solidFill>
            </a:endParaRPr>
          </a:p>
        </p:txBody>
      </p:sp>
      <p:sp>
        <p:nvSpPr>
          <p:cNvPr id="24" name="23 Rectángulo"/>
          <p:cNvSpPr/>
          <p:nvPr/>
        </p:nvSpPr>
        <p:spPr>
          <a:xfrm>
            <a:off x="3432504" y="1248466"/>
            <a:ext cx="5568652" cy="52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Atención a las recomendaciones de le evaluación de los CIEES y de la Evaluación Externa del Programa Nacional de Posgrado de Calidad.</a:t>
            </a:r>
          </a:p>
        </p:txBody>
      </p:sp>
      <p:sp>
        <p:nvSpPr>
          <p:cNvPr id="25" name="24 Rectángulo"/>
          <p:cNvSpPr/>
          <p:nvPr/>
        </p:nvSpPr>
        <p:spPr>
          <a:xfrm>
            <a:off x="3432504" y="1815778"/>
            <a:ext cx="5568652" cy="37913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Garantizar la pertinencia de los PE incorporando los estudios de egresados y empleadores. </a:t>
            </a:r>
          </a:p>
        </p:txBody>
      </p:sp>
      <p:sp>
        <p:nvSpPr>
          <p:cNvPr id="26" name="25 Rectángulo"/>
          <p:cNvSpPr/>
          <p:nvPr/>
        </p:nvSpPr>
        <p:spPr>
          <a:xfrm>
            <a:off x="3432504" y="2248080"/>
            <a:ext cx="5568652" cy="2071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100" b="1" dirty="0" smtClean="0">
                <a:solidFill>
                  <a:schemeClr val="tx1"/>
                </a:solidFill>
                <a:latin typeface="Arial" pitchFamily="34" charset="0"/>
                <a:cs typeface="Arial" pitchFamily="34" charset="0"/>
              </a:rPr>
              <a:t>Impulsar la innovación.</a:t>
            </a:r>
            <a:endParaRPr lang="es-MX" sz="1100" b="1" dirty="0">
              <a:solidFill>
                <a:schemeClr val="tx1"/>
              </a:solidFill>
              <a:latin typeface="Arial" pitchFamily="34" charset="0"/>
              <a:cs typeface="Arial" pitchFamily="34" charset="0"/>
            </a:endParaRPr>
          </a:p>
        </p:txBody>
      </p:sp>
      <p:sp>
        <p:nvSpPr>
          <p:cNvPr id="27" name="26 Rectángulo"/>
          <p:cNvSpPr/>
          <p:nvPr/>
        </p:nvSpPr>
        <p:spPr>
          <a:xfrm>
            <a:off x="3432504" y="2517392"/>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Fortalecer la vinculación con los sectores sociales.</a:t>
            </a:r>
          </a:p>
        </p:txBody>
      </p:sp>
      <p:sp>
        <p:nvSpPr>
          <p:cNvPr id="28" name="27 Rectángulo"/>
          <p:cNvSpPr/>
          <p:nvPr/>
        </p:nvSpPr>
        <p:spPr>
          <a:xfrm>
            <a:off x="3432504" y="2799694"/>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Impulsar la movilidad estudiantil nacional e internacional.</a:t>
            </a:r>
            <a:endParaRPr lang="es-MX" sz="1100" b="1" dirty="0">
              <a:solidFill>
                <a:schemeClr val="tx1"/>
              </a:solidFill>
              <a:latin typeface="Arial" pitchFamily="34" charset="0"/>
              <a:cs typeface="Arial" pitchFamily="34" charset="0"/>
            </a:endParaRPr>
          </a:p>
        </p:txBody>
      </p:sp>
      <p:sp>
        <p:nvSpPr>
          <p:cNvPr id="29" name="28 Rectángulo"/>
          <p:cNvSpPr/>
          <p:nvPr/>
        </p:nvSpPr>
        <p:spPr>
          <a:xfrm>
            <a:off x="3432504" y="3078776"/>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b="1" dirty="0" smtClean="0">
                <a:solidFill>
                  <a:schemeClr val="tx1"/>
                </a:solidFill>
                <a:latin typeface="Arial" pitchFamily="34" charset="0"/>
                <a:cs typeface="Arial" pitchFamily="34" charset="0"/>
              </a:rPr>
              <a:t>Incrementar las tasas de graduación.</a:t>
            </a:r>
            <a:endParaRPr lang="es-MX" sz="1100" b="1" dirty="0">
              <a:solidFill>
                <a:schemeClr val="tx1"/>
              </a:solidFill>
              <a:latin typeface="Arial" pitchFamily="34" charset="0"/>
              <a:cs typeface="Arial" pitchFamily="34" charset="0"/>
            </a:endParaRPr>
          </a:p>
        </p:txBody>
      </p:sp>
      <p:cxnSp>
        <p:nvCxnSpPr>
          <p:cNvPr id="30" name="29 Conector recto"/>
          <p:cNvCxnSpPr>
            <a:stCxn id="23" idx="3"/>
            <a:endCxn id="24" idx="1"/>
          </p:cNvCxnSpPr>
          <p:nvPr/>
        </p:nvCxnSpPr>
        <p:spPr>
          <a:xfrm flipV="1">
            <a:off x="2861226" y="1509466"/>
            <a:ext cx="571278" cy="724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23" idx="3"/>
            <a:endCxn id="25" idx="1"/>
          </p:cNvCxnSpPr>
          <p:nvPr/>
        </p:nvCxnSpPr>
        <p:spPr>
          <a:xfrm flipV="1">
            <a:off x="2861226" y="2005347"/>
            <a:ext cx="571278" cy="228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23" idx="3"/>
            <a:endCxn id="26" idx="1"/>
          </p:cNvCxnSpPr>
          <p:nvPr/>
        </p:nvCxnSpPr>
        <p:spPr>
          <a:xfrm>
            <a:off x="2861226" y="2234142"/>
            <a:ext cx="571278" cy="1175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a:stCxn id="23" idx="3"/>
            <a:endCxn id="27" idx="1"/>
          </p:cNvCxnSpPr>
          <p:nvPr/>
        </p:nvCxnSpPr>
        <p:spPr>
          <a:xfrm>
            <a:off x="2861226" y="2234142"/>
            <a:ext cx="571278" cy="391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23" idx="3"/>
            <a:endCxn id="28" idx="1"/>
          </p:cNvCxnSpPr>
          <p:nvPr/>
        </p:nvCxnSpPr>
        <p:spPr>
          <a:xfrm>
            <a:off x="2861226" y="2234142"/>
            <a:ext cx="571278" cy="6735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a:stCxn id="23" idx="3"/>
            <a:endCxn id="29" idx="1"/>
          </p:cNvCxnSpPr>
          <p:nvPr/>
        </p:nvCxnSpPr>
        <p:spPr>
          <a:xfrm>
            <a:off x="2861226" y="2234142"/>
            <a:ext cx="571278" cy="952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59 Rectángulo redondeado"/>
          <p:cNvSpPr/>
          <p:nvPr/>
        </p:nvSpPr>
        <p:spPr>
          <a:xfrm>
            <a:off x="489682" y="4496771"/>
            <a:ext cx="2004002" cy="802332"/>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400" b="1" i="1" dirty="0" smtClean="0">
                <a:latin typeface="Arial" pitchFamily="34" charset="0"/>
                <a:cs typeface="Arial" pitchFamily="34" charset="0"/>
              </a:rPr>
              <a:t>Atención a los estudiantes</a:t>
            </a:r>
            <a:endParaRPr lang="es-MX" sz="1400" dirty="0">
              <a:latin typeface="Arial" pitchFamily="34" charset="0"/>
              <a:cs typeface="Arial" pitchFamily="34" charset="0"/>
            </a:endParaRPr>
          </a:p>
        </p:txBody>
      </p:sp>
      <p:sp>
        <p:nvSpPr>
          <p:cNvPr id="61" name="60 Rectángulo"/>
          <p:cNvSpPr/>
          <p:nvPr/>
        </p:nvSpPr>
        <p:spPr>
          <a:xfrm>
            <a:off x="3422152" y="349539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Estudios de trayectoria estudiantil.</a:t>
            </a:r>
          </a:p>
        </p:txBody>
      </p:sp>
      <p:sp>
        <p:nvSpPr>
          <p:cNvPr id="62" name="61 Rectángulo"/>
          <p:cNvSpPr/>
          <p:nvPr/>
        </p:nvSpPr>
        <p:spPr>
          <a:xfrm>
            <a:off x="3422152" y="381831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Implementación de programas de tutoría.</a:t>
            </a:r>
          </a:p>
        </p:txBody>
      </p:sp>
      <p:sp>
        <p:nvSpPr>
          <p:cNvPr id="63" name="62 Rectángulo"/>
          <p:cNvSpPr/>
          <p:nvPr/>
        </p:nvSpPr>
        <p:spPr>
          <a:xfrm>
            <a:off x="3422152" y="4138339"/>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smtClean="0">
                <a:solidFill>
                  <a:schemeClr val="tx1"/>
                </a:solidFill>
                <a:latin typeface="Arial" pitchFamily="34" charset="0"/>
                <a:cs typeface="Arial" pitchFamily="34" charset="0"/>
              </a:rPr>
              <a:t>  Incremento de las tasas de egreso y titulación.</a:t>
            </a:r>
          </a:p>
        </p:txBody>
      </p:sp>
      <p:sp>
        <p:nvSpPr>
          <p:cNvPr id="64" name="63 Rectángulo"/>
          <p:cNvSpPr/>
          <p:nvPr/>
        </p:nvSpPr>
        <p:spPr>
          <a:xfrm>
            <a:off x="3422152" y="446208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100" b="1" dirty="0" smtClean="0">
                <a:solidFill>
                  <a:schemeClr val="tx1"/>
                </a:solidFill>
                <a:latin typeface="Arial" pitchFamily="34" charset="0"/>
                <a:cs typeface="Arial" pitchFamily="34" charset="0"/>
              </a:rPr>
              <a:t> Movilidad nacional o internacional.</a:t>
            </a:r>
          </a:p>
        </p:txBody>
      </p:sp>
      <p:sp>
        <p:nvSpPr>
          <p:cNvPr id="65" name="64 Rectángulo"/>
          <p:cNvSpPr/>
          <p:nvPr/>
        </p:nvSpPr>
        <p:spPr>
          <a:xfrm>
            <a:off x="3422152" y="479903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Fomento a la educación en valores. </a:t>
            </a:r>
          </a:p>
        </p:txBody>
      </p:sp>
      <p:sp>
        <p:nvSpPr>
          <p:cNvPr id="66" name="65 Rectángulo"/>
          <p:cNvSpPr/>
          <p:nvPr/>
        </p:nvSpPr>
        <p:spPr>
          <a:xfrm>
            <a:off x="3422152" y="5120715"/>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Servicio social.</a:t>
            </a:r>
          </a:p>
        </p:txBody>
      </p:sp>
      <p:cxnSp>
        <p:nvCxnSpPr>
          <p:cNvPr id="67" name="66 Conector recto"/>
          <p:cNvCxnSpPr>
            <a:stCxn id="60" idx="3"/>
            <a:endCxn id="61" idx="1"/>
          </p:cNvCxnSpPr>
          <p:nvPr/>
        </p:nvCxnSpPr>
        <p:spPr>
          <a:xfrm flipV="1">
            <a:off x="2493684" y="3621397"/>
            <a:ext cx="928468" cy="12765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a:stCxn id="60" idx="3"/>
            <a:endCxn id="62" idx="1"/>
          </p:cNvCxnSpPr>
          <p:nvPr/>
        </p:nvCxnSpPr>
        <p:spPr>
          <a:xfrm flipV="1">
            <a:off x="2493684" y="3944317"/>
            <a:ext cx="928468" cy="9536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Conector recto"/>
          <p:cNvCxnSpPr>
            <a:stCxn id="60" idx="3"/>
            <a:endCxn id="63" idx="1"/>
          </p:cNvCxnSpPr>
          <p:nvPr/>
        </p:nvCxnSpPr>
        <p:spPr>
          <a:xfrm flipV="1">
            <a:off x="2493684" y="4264339"/>
            <a:ext cx="928468" cy="633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a:stCxn id="60" idx="3"/>
            <a:endCxn id="64" idx="1"/>
          </p:cNvCxnSpPr>
          <p:nvPr/>
        </p:nvCxnSpPr>
        <p:spPr>
          <a:xfrm flipV="1">
            <a:off x="2493684" y="4588087"/>
            <a:ext cx="928468" cy="3098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a:stCxn id="60" idx="3"/>
            <a:endCxn id="65" idx="1"/>
          </p:cNvCxnSpPr>
          <p:nvPr/>
        </p:nvCxnSpPr>
        <p:spPr>
          <a:xfrm>
            <a:off x="2493684" y="4897937"/>
            <a:ext cx="928468" cy="27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a:stCxn id="60" idx="3"/>
            <a:endCxn id="66" idx="1"/>
          </p:cNvCxnSpPr>
          <p:nvPr/>
        </p:nvCxnSpPr>
        <p:spPr>
          <a:xfrm>
            <a:off x="2493684" y="4897937"/>
            <a:ext cx="928468" cy="3487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72 Rectángulo"/>
          <p:cNvSpPr/>
          <p:nvPr/>
        </p:nvSpPr>
        <p:spPr>
          <a:xfrm>
            <a:off x="3422152" y="5430927"/>
            <a:ext cx="5568652" cy="25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Práctica profesional y normativa estudiantil.</a:t>
            </a:r>
          </a:p>
        </p:txBody>
      </p:sp>
      <p:sp>
        <p:nvSpPr>
          <p:cNvPr id="74" name="73 Rectángulo"/>
          <p:cNvSpPr/>
          <p:nvPr/>
        </p:nvSpPr>
        <p:spPr>
          <a:xfrm>
            <a:off x="3422152" y="5736609"/>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Apoyo para el EGEL y el examen de trayectoria “a medio camino”.</a:t>
            </a:r>
          </a:p>
        </p:txBody>
      </p:sp>
      <p:cxnSp>
        <p:nvCxnSpPr>
          <p:cNvPr id="75" name="74 Conector recto"/>
          <p:cNvCxnSpPr>
            <a:stCxn id="60" idx="3"/>
            <a:endCxn id="73" idx="1"/>
          </p:cNvCxnSpPr>
          <p:nvPr/>
        </p:nvCxnSpPr>
        <p:spPr>
          <a:xfrm>
            <a:off x="2493684" y="4897937"/>
            <a:ext cx="928468" cy="658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a:stCxn id="60" idx="3"/>
            <a:endCxn id="74" idx="1"/>
          </p:cNvCxnSpPr>
          <p:nvPr/>
        </p:nvCxnSpPr>
        <p:spPr>
          <a:xfrm>
            <a:off x="2493684" y="4897937"/>
            <a:ext cx="928468" cy="9466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76 Rectángulo"/>
          <p:cNvSpPr/>
          <p:nvPr/>
        </p:nvSpPr>
        <p:spPr>
          <a:xfrm>
            <a:off x="3422152" y="6038845"/>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Fomento a las actividades culturales y deportivas.</a:t>
            </a:r>
          </a:p>
        </p:txBody>
      </p:sp>
      <p:sp>
        <p:nvSpPr>
          <p:cNvPr id="78" name="77 Rectángulo"/>
          <p:cNvSpPr/>
          <p:nvPr/>
        </p:nvSpPr>
        <p:spPr>
          <a:xfrm>
            <a:off x="3422152" y="6306427"/>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 Fomento de la educación ambiental y  cuidado de la salud.</a:t>
            </a:r>
          </a:p>
        </p:txBody>
      </p:sp>
      <p:sp>
        <p:nvSpPr>
          <p:cNvPr id="79" name="78 Rectángulo"/>
          <p:cNvSpPr/>
          <p:nvPr/>
        </p:nvSpPr>
        <p:spPr>
          <a:xfrm>
            <a:off x="3422152" y="6583301"/>
            <a:ext cx="5568652" cy="21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latin typeface="Arial" pitchFamily="34" charset="0"/>
                <a:cs typeface="Arial" pitchFamily="34" charset="0"/>
              </a:rPr>
              <a:t>Atención y prevención de las adicciones.</a:t>
            </a:r>
          </a:p>
        </p:txBody>
      </p:sp>
      <p:cxnSp>
        <p:nvCxnSpPr>
          <p:cNvPr id="80" name="79 Conector recto"/>
          <p:cNvCxnSpPr>
            <a:stCxn id="60" idx="3"/>
            <a:endCxn id="77" idx="1"/>
          </p:cNvCxnSpPr>
          <p:nvPr/>
        </p:nvCxnSpPr>
        <p:spPr>
          <a:xfrm>
            <a:off x="2493684" y="4897937"/>
            <a:ext cx="928468" cy="12489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a:stCxn id="60" idx="3"/>
            <a:endCxn id="78" idx="1"/>
          </p:cNvCxnSpPr>
          <p:nvPr/>
        </p:nvCxnSpPr>
        <p:spPr>
          <a:xfrm>
            <a:off x="2493684" y="4897937"/>
            <a:ext cx="928468" cy="15164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a:stCxn id="60" idx="3"/>
            <a:endCxn id="79" idx="1"/>
          </p:cNvCxnSpPr>
          <p:nvPr/>
        </p:nvCxnSpPr>
        <p:spPr>
          <a:xfrm>
            <a:off x="2493684" y="4897937"/>
            <a:ext cx="928468" cy="1793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bwMode="auto">
          <a:xfrm>
            <a:off x="0" y="0"/>
            <a:ext cx="9144000" cy="6858000"/>
          </a:xfrm>
          <a:prstGeom prst="rect">
            <a:avLst/>
          </a:prstGeom>
          <a:solidFill>
            <a:schemeClr val="bg1"/>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3" name="Rectangle 5"/>
          <p:cNvSpPr>
            <a:spLocks noChangeArrowheads="1"/>
          </p:cNvSpPr>
          <p:nvPr/>
        </p:nvSpPr>
        <p:spPr bwMode="auto">
          <a:xfrm>
            <a:off x="26988" y="3200400"/>
            <a:ext cx="1008062" cy="1100138"/>
          </a:xfrm>
          <a:prstGeom prst="rect">
            <a:avLst/>
          </a:prstGeom>
          <a:solidFill>
            <a:srgbClr val="92D050"/>
          </a:solidFill>
          <a:ln w="3175" algn="ctr">
            <a:solidFill>
              <a:schemeClr val="tx1"/>
            </a:solidFill>
            <a:miter lim="800000"/>
            <a:headEnd/>
            <a:tailEnd/>
          </a:ln>
        </p:spPr>
        <p:txBody>
          <a:bodyPr tIns="90000" anchor="ctr"/>
          <a:lstStyle/>
          <a:p>
            <a:pPr>
              <a:tabLst>
                <a:tab pos="180975" algn="l"/>
                <a:tab pos="447675" algn="l"/>
              </a:tabLst>
            </a:pPr>
            <a:r>
              <a:rPr lang="es-MX" sz="1400" b="1">
                <a:solidFill>
                  <a:schemeClr val="tx1"/>
                </a:solidFill>
              </a:rPr>
              <a:t>Proyecto integral</a:t>
            </a:r>
            <a:endParaRPr lang="es-ES" sz="1400" b="1">
              <a:solidFill>
                <a:schemeClr val="tx1"/>
              </a:solidFill>
            </a:endParaRPr>
          </a:p>
        </p:txBody>
      </p:sp>
      <p:sp>
        <p:nvSpPr>
          <p:cNvPr id="64" name="Rectangle 7"/>
          <p:cNvSpPr>
            <a:spLocks noChangeArrowheads="1"/>
          </p:cNvSpPr>
          <p:nvPr/>
        </p:nvSpPr>
        <p:spPr bwMode="auto">
          <a:xfrm>
            <a:off x="1155700" y="3540125"/>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Objetivo </a:t>
            </a:r>
          </a:p>
          <a:p>
            <a:pPr>
              <a:tabLst>
                <a:tab pos="180975" algn="l"/>
                <a:tab pos="447675" algn="l"/>
              </a:tabLst>
            </a:pPr>
            <a:r>
              <a:rPr lang="es-MX" sz="1400" b="1">
                <a:solidFill>
                  <a:schemeClr val="tx1"/>
                </a:solidFill>
              </a:rPr>
              <a:t>general</a:t>
            </a:r>
            <a:endParaRPr lang="es-ES" sz="1400" b="1">
              <a:solidFill>
                <a:schemeClr val="tx1"/>
              </a:solidFill>
            </a:endParaRPr>
          </a:p>
        </p:txBody>
      </p:sp>
      <p:sp>
        <p:nvSpPr>
          <p:cNvPr id="65" name="Rectangle 8"/>
          <p:cNvSpPr>
            <a:spLocks noChangeArrowheads="1"/>
          </p:cNvSpPr>
          <p:nvPr/>
        </p:nvSpPr>
        <p:spPr bwMode="auto">
          <a:xfrm>
            <a:off x="2336800" y="3556000"/>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dirty="0">
                <a:solidFill>
                  <a:schemeClr val="tx1"/>
                </a:solidFill>
              </a:rPr>
              <a:t>Objetivo </a:t>
            </a:r>
          </a:p>
          <a:p>
            <a:pPr>
              <a:tabLst>
                <a:tab pos="180975" algn="l"/>
                <a:tab pos="447675" algn="l"/>
              </a:tabLst>
            </a:pPr>
            <a:r>
              <a:rPr lang="es-MX" sz="1400" b="1" dirty="0">
                <a:solidFill>
                  <a:schemeClr val="tx1"/>
                </a:solidFill>
              </a:rPr>
              <a:t>particular 3</a:t>
            </a:r>
            <a:endParaRPr lang="es-ES" sz="1400" b="1" dirty="0">
              <a:solidFill>
                <a:schemeClr val="tx1"/>
              </a:solidFill>
            </a:endParaRPr>
          </a:p>
        </p:txBody>
      </p:sp>
      <p:sp>
        <p:nvSpPr>
          <p:cNvPr id="66" name="Rectangle 9"/>
          <p:cNvSpPr>
            <a:spLocks noChangeArrowheads="1"/>
          </p:cNvSpPr>
          <p:nvPr/>
        </p:nvSpPr>
        <p:spPr bwMode="auto">
          <a:xfrm>
            <a:off x="2330450" y="4635500"/>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Objetivo </a:t>
            </a:r>
          </a:p>
          <a:p>
            <a:pPr>
              <a:tabLst>
                <a:tab pos="180975" algn="l"/>
                <a:tab pos="447675" algn="l"/>
              </a:tabLst>
            </a:pPr>
            <a:r>
              <a:rPr lang="es-MX" sz="1400" b="1">
                <a:solidFill>
                  <a:schemeClr val="tx1"/>
                </a:solidFill>
              </a:rPr>
              <a:t>particular 4</a:t>
            </a:r>
            <a:endParaRPr lang="es-ES" sz="1400" b="1">
              <a:solidFill>
                <a:schemeClr val="tx1"/>
              </a:solidFill>
            </a:endParaRPr>
          </a:p>
        </p:txBody>
      </p:sp>
      <p:sp>
        <p:nvSpPr>
          <p:cNvPr id="67" name="Rectangle 11"/>
          <p:cNvSpPr>
            <a:spLocks noChangeArrowheads="1"/>
          </p:cNvSpPr>
          <p:nvPr/>
        </p:nvSpPr>
        <p:spPr bwMode="auto">
          <a:xfrm>
            <a:off x="2344738" y="1339850"/>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Objetivo </a:t>
            </a:r>
          </a:p>
          <a:p>
            <a:pPr>
              <a:tabLst>
                <a:tab pos="180975" algn="l"/>
                <a:tab pos="447675" algn="l"/>
              </a:tabLst>
            </a:pPr>
            <a:r>
              <a:rPr lang="es-MX" sz="1400" b="1">
                <a:solidFill>
                  <a:schemeClr val="tx1"/>
                </a:solidFill>
              </a:rPr>
              <a:t>particular 1</a:t>
            </a:r>
            <a:endParaRPr lang="es-ES" sz="1400" b="1">
              <a:solidFill>
                <a:schemeClr val="tx1"/>
              </a:solidFill>
            </a:endParaRPr>
          </a:p>
        </p:txBody>
      </p:sp>
      <p:sp>
        <p:nvSpPr>
          <p:cNvPr id="68" name="Rectangle 12"/>
          <p:cNvSpPr>
            <a:spLocks noChangeArrowheads="1"/>
          </p:cNvSpPr>
          <p:nvPr/>
        </p:nvSpPr>
        <p:spPr bwMode="auto">
          <a:xfrm>
            <a:off x="2351088" y="2476500"/>
            <a:ext cx="914400" cy="360363"/>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Objetivo </a:t>
            </a:r>
          </a:p>
          <a:p>
            <a:pPr>
              <a:tabLst>
                <a:tab pos="180975" algn="l"/>
                <a:tab pos="447675" algn="l"/>
              </a:tabLst>
            </a:pPr>
            <a:r>
              <a:rPr lang="es-MX" sz="1400" b="1">
                <a:solidFill>
                  <a:schemeClr val="tx1"/>
                </a:solidFill>
              </a:rPr>
              <a:t>particular 2</a:t>
            </a:r>
            <a:endParaRPr lang="es-ES" sz="1400" b="1">
              <a:solidFill>
                <a:schemeClr val="tx1"/>
              </a:solidFill>
            </a:endParaRPr>
          </a:p>
        </p:txBody>
      </p:sp>
      <p:sp>
        <p:nvSpPr>
          <p:cNvPr id="69" name="Line 13"/>
          <p:cNvSpPr>
            <a:spLocks noChangeShapeType="1"/>
          </p:cNvSpPr>
          <p:nvPr/>
        </p:nvSpPr>
        <p:spPr bwMode="auto">
          <a:xfrm>
            <a:off x="2171700" y="1524000"/>
            <a:ext cx="0" cy="328930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70" name="Line 14"/>
          <p:cNvSpPr>
            <a:spLocks noChangeShapeType="1"/>
          </p:cNvSpPr>
          <p:nvPr/>
        </p:nvSpPr>
        <p:spPr bwMode="auto">
          <a:xfrm>
            <a:off x="1816100" y="3756025"/>
            <a:ext cx="431800" cy="0"/>
          </a:xfrm>
          <a:prstGeom prst="line">
            <a:avLst/>
          </a:prstGeom>
          <a:noFill/>
          <a:ln w="3175">
            <a:solidFill>
              <a:schemeClr val="tx1"/>
            </a:solidFill>
            <a:round/>
            <a:headEnd/>
            <a:tailEnd type="oval" w="med" len="med"/>
          </a:ln>
        </p:spPr>
        <p:txBody>
          <a:bodyPr wrap="none" tIns="90000" anchor="ctr"/>
          <a:lstStyle/>
          <a:p>
            <a:endParaRPr lang="es-ES">
              <a:solidFill>
                <a:schemeClr val="tx1"/>
              </a:solidFill>
            </a:endParaRPr>
          </a:p>
        </p:txBody>
      </p:sp>
      <p:sp>
        <p:nvSpPr>
          <p:cNvPr id="71" name="Line 15"/>
          <p:cNvSpPr>
            <a:spLocks noChangeShapeType="1"/>
          </p:cNvSpPr>
          <p:nvPr/>
        </p:nvSpPr>
        <p:spPr bwMode="auto">
          <a:xfrm>
            <a:off x="2171700" y="4835525"/>
            <a:ext cx="215900" cy="0"/>
          </a:xfrm>
          <a:prstGeom prst="line">
            <a:avLst/>
          </a:prstGeom>
          <a:noFill/>
          <a:ln w="3175">
            <a:solidFill>
              <a:schemeClr val="tx1"/>
            </a:solidFill>
            <a:round/>
            <a:headEnd/>
            <a:tailEnd type="oval" w="med" len="med"/>
          </a:ln>
        </p:spPr>
        <p:txBody>
          <a:bodyPr wrap="none" tIns="90000" anchor="ctr"/>
          <a:lstStyle/>
          <a:p>
            <a:endParaRPr lang="es-ES">
              <a:solidFill>
                <a:schemeClr val="tx1"/>
              </a:solidFill>
            </a:endParaRPr>
          </a:p>
        </p:txBody>
      </p:sp>
      <p:sp>
        <p:nvSpPr>
          <p:cNvPr id="72" name="Line 17"/>
          <p:cNvSpPr>
            <a:spLocks noChangeShapeType="1"/>
          </p:cNvSpPr>
          <p:nvPr/>
        </p:nvSpPr>
        <p:spPr bwMode="auto">
          <a:xfrm>
            <a:off x="2171700" y="2676525"/>
            <a:ext cx="215900" cy="0"/>
          </a:xfrm>
          <a:prstGeom prst="line">
            <a:avLst/>
          </a:prstGeom>
          <a:noFill/>
          <a:ln w="3175">
            <a:solidFill>
              <a:schemeClr val="tx1"/>
            </a:solidFill>
            <a:round/>
            <a:headEnd/>
            <a:tailEnd type="oval" w="med" len="med"/>
          </a:ln>
        </p:spPr>
        <p:txBody>
          <a:bodyPr wrap="none" tIns="90000" anchor="ctr"/>
          <a:lstStyle/>
          <a:p>
            <a:endParaRPr lang="es-ES">
              <a:solidFill>
                <a:schemeClr val="tx1"/>
              </a:solidFill>
            </a:endParaRPr>
          </a:p>
        </p:txBody>
      </p:sp>
      <p:sp>
        <p:nvSpPr>
          <p:cNvPr id="73" name="Line 18"/>
          <p:cNvSpPr>
            <a:spLocks noChangeShapeType="1"/>
          </p:cNvSpPr>
          <p:nvPr/>
        </p:nvSpPr>
        <p:spPr bwMode="auto">
          <a:xfrm>
            <a:off x="2171700" y="1524000"/>
            <a:ext cx="215900" cy="0"/>
          </a:xfrm>
          <a:prstGeom prst="line">
            <a:avLst/>
          </a:prstGeom>
          <a:noFill/>
          <a:ln w="3175">
            <a:solidFill>
              <a:schemeClr val="tx1"/>
            </a:solidFill>
            <a:round/>
            <a:headEnd/>
            <a:tailEnd type="oval" w="med" len="med"/>
          </a:ln>
        </p:spPr>
        <p:txBody>
          <a:bodyPr wrap="none" tIns="90000" anchor="ctr"/>
          <a:lstStyle/>
          <a:p>
            <a:endParaRPr lang="es-ES">
              <a:solidFill>
                <a:schemeClr val="tx1"/>
              </a:solidFill>
            </a:endParaRPr>
          </a:p>
        </p:txBody>
      </p:sp>
      <p:sp>
        <p:nvSpPr>
          <p:cNvPr id="74" name="Line 19"/>
          <p:cNvSpPr>
            <a:spLocks noChangeShapeType="1"/>
          </p:cNvSpPr>
          <p:nvPr/>
        </p:nvSpPr>
        <p:spPr bwMode="auto">
          <a:xfrm>
            <a:off x="1062038" y="3756025"/>
            <a:ext cx="288925"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75" name="Rectangle 21"/>
          <p:cNvSpPr>
            <a:spLocks noChangeArrowheads="1"/>
          </p:cNvSpPr>
          <p:nvPr/>
        </p:nvSpPr>
        <p:spPr bwMode="auto">
          <a:xfrm>
            <a:off x="4146272" y="2825517"/>
            <a:ext cx="576263" cy="28733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Meta 3.1</a:t>
            </a:r>
            <a:endParaRPr lang="es-ES" sz="1400" b="1">
              <a:solidFill>
                <a:schemeClr val="tx1"/>
              </a:solidFill>
            </a:endParaRPr>
          </a:p>
        </p:txBody>
      </p:sp>
      <p:sp>
        <p:nvSpPr>
          <p:cNvPr id="76" name="Rectangle 22"/>
          <p:cNvSpPr>
            <a:spLocks noChangeArrowheads="1"/>
          </p:cNvSpPr>
          <p:nvPr/>
        </p:nvSpPr>
        <p:spPr bwMode="auto">
          <a:xfrm>
            <a:off x="4146272" y="3879617"/>
            <a:ext cx="512763" cy="28733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dirty="0">
                <a:solidFill>
                  <a:schemeClr val="tx1"/>
                </a:solidFill>
              </a:rPr>
              <a:t>Meta </a:t>
            </a:r>
            <a:r>
              <a:rPr lang="es-MX" sz="1400" b="1" dirty="0" smtClean="0">
                <a:solidFill>
                  <a:schemeClr val="tx1"/>
                </a:solidFill>
              </a:rPr>
              <a:t>3.3</a:t>
            </a:r>
            <a:endParaRPr lang="es-ES" sz="1400" b="1" dirty="0">
              <a:solidFill>
                <a:schemeClr val="tx1"/>
              </a:solidFill>
            </a:endParaRPr>
          </a:p>
        </p:txBody>
      </p:sp>
      <p:sp>
        <p:nvSpPr>
          <p:cNvPr id="77" name="Rectangle 23"/>
          <p:cNvSpPr>
            <a:spLocks noChangeArrowheads="1"/>
          </p:cNvSpPr>
          <p:nvPr/>
        </p:nvSpPr>
        <p:spPr bwMode="auto">
          <a:xfrm>
            <a:off x="4146272" y="3328755"/>
            <a:ext cx="576263" cy="287337"/>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dirty="0">
                <a:solidFill>
                  <a:schemeClr val="tx1"/>
                </a:solidFill>
              </a:rPr>
              <a:t>Meta </a:t>
            </a:r>
            <a:r>
              <a:rPr lang="es-MX" sz="1400" b="1" dirty="0" smtClean="0">
                <a:solidFill>
                  <a:schemeClr val="tx1"/>
                </a:solidFill>
              </a:rPr>
              <a:t>3.2</a:t>
            </a:r>
            <a:endParaRPr lang="es-ES" sz="1400" b="1" dirty="0">
              <a:solidFill>
                <a:schemeClr val="tx1"/>
              </a:solidFill>
            </a:endParaRPr>
          </a:p>
        </p:txBody>
      </p:sp>
      <p:sp>
        <p:nvSpPr>
          <p:cNvPr id="78" name="Rectangle 24"/>
          <p:cNvSpPr>
            <a:spLocks noChangeArrowheads="1"/>
          </p:cNvSpPr>
          <p:nvPr/>
        </p:nvSpPr>
        <p:spPr bwMode="auto">
          <a:xfrm>
            <a:off x="4146272" y="4386030"/>
            <a:ext cx="576263" cy="287337"/>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sz="1400" b="1">
                <a:solidFill>
                  <a:schemeClr val="tx1"/>
                </a:solidFill>
              </a:rPr>
              <a:t>Meta 3.4</a:t>
            </a:r>
            <a:endParaRPr lang="es-ES" sz="1400" b="1">
              <a:solidFill>
                <a:schemeClr val="tx1"/>
              </a:solidFill>
            </a:endParaRPr>
          </a:p>
        </p:txBody>
      </p:sp>
      <p:sp>
        <p:nvSpPr>
          <p:cNvPr id="79" name="Line 25"/>
          <p:cNvSpPr>
            <a:spLocks noChangeShapeType="1"/>
          </p:cNvSpPr>
          <p:nvPr/>
        </p:nvSpPr>
        <p:spPr bwMode="auto">
          <a:xfrm>
            <a:off x="3706332" y="2952750"/>
            <a:ext cx="0" cy="157480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80" name="Line 26"/>
          <p:cNvSpPr>
            <a:spLocks noChangeShapeType="1"/>
          </p:cNvSpPr>
          <p:nvPr/>
        </p:nvSpPr>
        <p:spPr bwMode="auto">
          <a:xfrm>
            <a:off x="3706332" y="2951163"/>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81" name="Line 27"/>
          <p:cNvSpPr>
            <a:spLocks noChangeShapeType="1"/>
          </p:cNvSpPr>
          <p:nvPr/>
        </p:nvSpPr>
        <p:spPr bwMode="auto">
          <a:xfrm>
            <a:off x="3706332" y="3467100"/>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82" name="Line 28"/>
          <p:cNvSpPr>
            <a:spLocks noChangeShapeType="1"/>
          </p:cNvSpPr>
          <p:nvPr/>
        </p:nvSpPr>
        <p:spPr bwMode="auto">
          <a:xfrm>
            <a:off x="3706332" y="4022725"/>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83" name="Line 29"/>
          <p:cNvSpPr>
            <a:spLocks noChangeShapeType="1"/>
          </p:cNvSpPr>
          <p:nvPr/>
        </p:nvSpPr>
        <p:spPr bwMode="auto">
          <a:xfrm>
            <a:off x="3706332" y="4535488"/>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84" name="Line 30"/>
          <p:cNvSpPr>
            <a:spLocks noChangeShapeType="1"/>
          </p:cNvSpPr>
          <p:nvPr/>
        </p:nvSpPr>
        <p:spPr bwMode="auto">
          <a:xfrm>
            <a:off x="3418995" y="3756025"/>
            <a:ext cx="287337"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85" name="Rectangle 31"/>
          <p:cNvSpPr>
            <a:spLocks noChangeArrowheads="1"/>
          </p:cNvSpPr>
          <p:nvPr/>
        </p:nvSpPr>
        <p:spPr bwMode="auto">
          <a:xfrm>
            <a:off x="5970684" y="3298825"/>
            <a:ext cx="576263" cy="28733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b="1" dirty="0">
                <a:solidFill>
                  <a:schemeClr val="tx1"/>
                </a:solidFill>
              </a:rPr>
              <a:t>Acción </a:t>
            </a:r>
            <a:r>
              <a:rPr lang="es-MX" b="1" dirty="0" smtClean="0">
                <a:solidFill>
                  <a:schemeClr val="tx1"/>
                </a:solidFill>
              </a:rPr>
              <a:t>3.1</a:t>
            </a:r>
            <a:endParaRPr lang="es-ES" b="1" dirty="0">
              <a:solidFill>
                <a:schemeClr val="tx1"/>
              </a:solidFill>
            </a:endParaRPr>
          </a:p>
        </p:txBody>
      </p:sp>
      <p:sp>
        <p:nvSpPr>
          <p:cNvPr id="86" name="Rectangle 32"/>
          <p:cNvSpPr>
            <a:spLocks noChangeArrowheads="1"/>
          </p:cNvSpPr>
          <p:nvPr/>
        </p:nvSpPr>
        <p:spPr bwMode="auto">
          <a:xfrm>
            <a:off x="6005609" y="4019550"/>
            <a:ext cx="512763" cy="28733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b="1" dirty="0">
                <a:solidFill>
                  <a:schemeClr val="tx1"/>
                </a:solidFill>
              </a:rPr>
              <a:t>Acción </a:t>
            </a:r>
            <a:r>
              <a:rPr lang="es-MX" b="1" dirty="0" smtClean="0">
                <a:solidFill>
                  <a:schemeClr val="tx1"/>
                </a:solidFill>
              </a:rPr>
              <a:t>3.3</a:t>
            </a:r>
            <a:endParaRPr lang="es-ES" b="1" dirty="0">
              <a:solidFill>
                <a:schemeClr val="tx1"/>
              </a:solidFill>
            </a:endParaRPr>
          </a:p>
        </p:txBody>
      </p:sp>
      <p:sp>
        <p:nvSpPr>
          <p:cNvPr id="87" name="Rectangle 33"/>
          <p:cNvSpPr>
            <a:spLocks noChangeArrowheads="1"/>
          </p:cNvSpPr>
          <p:nvPr/>
        </p:nvSpPr>
        <p:spPr bwMode="auto">
          <a:xfrm>
            <a:off x="5970684" y="3659188"/>
            <a:ext cx="576263" cy="287337"/>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b="1" dirty="0">
                <a:solidFill>
                  <a:schemeClr val="tx1"/>
                </a:solidFill>
              </a:rPr>
              <a:t>Acción </a:t>
            </a:r>
            <a:r>
              <a:rPr lang="es-MX" b="1" dirty="0" smtClean="0">
                <a:solidFill>
                  <a:schemeClr val="tx1"/>
                </a:solidFill>
              </a:rPr>
              <a:t>3.2</a:t>
            </a:r>
            <a:endParaRPr lang="es-ES" b="1" dirty="0">
              <a:solidFill>
                <a:schemeClr val="tx1"/>
              </a:solidFill>
            </a:endParaRPr>
          </a:p>
        </p:txBody>
      </p:sp>
      <p:sp>
        <p:nvSpPr>
          <p:cNvPr id="88" name="Rectangle 34"/>
          <p:cNvSpPr>
            <a:spLocks noChangeArrowheads="1"/>
          </p:cNvSpPr>
          <p:nvPr/>
        </p:nvSpPr>
        <p:spPr bwMode="auto">
          <a:xfrm>
            <a:off x="5967509" y="4408488"/>
            <a:ext cx="576263" cy="287337"/>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r>
              <a:rPr lang="es-MX" b="1" dirty="0">
                <a:solidFill>
                  <a:schemeClr val="tx1"/>
                </a:solidFill>
              </a:rPr>
              <a:t>Acción </a:t>
            </a:r>
            <a:r>
              <a:rPr lang="es-MX" b="1" dirty="0" smtClean="0">
                <a:solidFill>
                  <a:schemeClr val="tx1"/>
                </a:solidFill>
              </a:rPr>
              <a:t>3.4</a:t>
            </a:r>
            <a:endParaRPr lang="es-ES" b="1" dirty="0">
              <a:solidFill>
                <a:schemeClr val="tx1"/>
              </a:solidFill>
            </a:endParaRPr>
          </a:p>
        </p:txBody>
      </p:sp>
      <p:sp>
        <p:nvSpPr>
          <p:cNvPr id="89" name="Line 35"/>
          <p:cNvSpPr>
            <a:spLocks noChangeShapeType="1"/>
          </p:cNvSpPr>
          <p:nvPr/>
        </p:nvSpPr>
        <p:spPr bwMode="auto">
          <a:xfrm>
            <a:off x="5364338" y="3471863"/>
            <a:ext cx="0" cy="1065212"/>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90" name="Line 36"/>
          <p:cNvSpPr>
            <a:spLocks noChangeShapeType="1"/>
          </p:cNvSpPr>
          <p:nvPr/>
        </p:nvSpPr>
        <p:spPr bwMode="auto">
          <a:xfrm>
            <a:off x="5364338" y="3468688"/>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91" name="Line 37"/>
          <p:cNvSpPr>
            <a:spLocks noChangeShapeType="1"/>
          </p:cNvSpPr>
          <p:nvPr/>
        </p:nvSpPr>
        <p:spPr bwMode="auto">
          <a:xfrm>
            <a:off x="5364338" y="3817938"/>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92" name="Line 38"/>
          <p:cNvSpPr>
            <a:spLocks noChangeShapeType="1"/>
          </p:cNvSpPr>
          <p:nvPr/>
        </p:nvSpPr>
        <p:spPr bwMode="auto">
          <a:xfrm>
            <a:off x="5364338" y="4189413"/>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93" name="Line 39"/>
          <p:cNvSpPr>
            <a:spLocks noChangeShapeType="1"/>
          </p:cNvSpPr>
          <p:nvPr/>
        </p:nvSpPr>
        <p:spPr bwMode="auto">
          <a:xfrm>
            <a:off x="5364338" y="4543425"/>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94" name="Line 40"/>
          <p:cNvSpPr>
            <a:spLocks noChangeShapeType="1"/>
          </p:cNvSpPr>
          <p:nvPr/>
        </p:nvSpPr>
        <p:spPr bwMode="auto">
          <a:xfrm>
            <a:off x="5077000" y="4014788"/>
            <a:ext cx="287338"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95" name="Rectangle 41"/>
          <p:cNvSpPr>
            <a:spLocks noChangeArrowheads="1"/>
          </p:cNvSpPr>
          <p:nvPr/>
        </p:nvSpPr>
        <p:spPr bwMode="auto">
          <a:xfrm>
            <a:off x="7628311" y="3590241"/>
            <a:ext cx="1387475" cy="330200"/>
          </a:xfrm>
          <a:prstGeom prst="rect">
            <a:avLst/>
          </a:prstGeom>
          <a:solidFill>
            <a:schemeClr val="bg1"/>
          </a:solidFill>
          <a:ln w="3175" algn="ctr">
            <a:noFill/>
            <a:miter lim="800000"/>
            <a:headEnd/>
            <a:tailEnd/>
          </a:ln>
        </p:spPr>
        <p:txBody>
          <a:bodyPr wrap="none" tIns="90000" anchor="ctr"/>
          <a:lstStyle/>
          <a:p>
            <a:pPr algn="l">
              <a:tabLst>
                <a:tab pos="180975" algn="l"/>
                <a:tab pos="447675" algn="l"/>
              </a:tabLst>
            </a:pPr>
            <a:r>
              <a:rPr lang="es-MX" b="1" dirty="0">
                <a:solidFill>
                  <a:schemeClr val="tx1"/>
                </a:solidFill>
              </a:rPr>
              <a:t>Recursos </a:t>
            </a:r>
            <a:r>
              <a:rPr lang="es-MX" b="1" dirty="0" smtClean="0">
                <a:solidFill>
                  <a:schemeClr val="tx1"/>
                </a:solidFill>
              </a:rPr>
              <a:t>3.3.3.1</a:t>
            </a:r>
            <a:endParaRPr lang="es-ES" b="1" dirty="0">
              <a:solidFill>
                <a:schemeClr val="tx1"/>
              </a:solidFill>
            </a:endParaRPr>
          </a:p>
        </p:txBody>
      </p:sp>
      <p:sp>
        <p:nvSpPr>
          <p:cNvPr id="96" name="Rectangle 42"/>
          <p:cNvSpPr>
            <a:spLocks noChangeArrowheads="1"/>
          </p:cNvSpPr>
          <p:nvPr/>
        </p:nvSpPr>
        <p:spPr bwMode="auto">
          <a:xfrm>
            <a:off x="7628311" y="4176028"/>
            <a:ext cx="947738" cy="287338"/>
          </a:xfrm>
          <a:prstGeom prst="rect">
            <a:avLst/>
          </a:prstGeom>
          <a:solidFill>
            <a:schemeClr val="bg1"/>
          </a:solidFill>
          <a:ln w="3175" algn="ctr">
            <a:noFill/>
            <a:miter lim="800000"/>
            <a:headEnd/>
            <a:tailEnd/>
          </a:ln>
        </p:spPr>
        <p:txBody>
          <a:bodyPr wrap="none" tIns="90000" anchor="ctr"/>
          <a:lstStyle/>
          <a:p>
            <a:pPr algn="l">
              <a:tabLst>
                <a:tab pos="180975" algn="l"/>
                <a:tab pos="447675" algn="l"/>
              </a:tabLst>
            </a:pPr>
            <a:r>
              <a:rPr lang="es-MX" b="1" dirty="0">
                <a:solidFill>
                  <a:schemeClr val="tx1"/>
                </a:solidFill>
              </a:rPr>
              <a:t>Recursos </a:t>
            </a:r>
            <a:r>
              <a:rPr lang="es-MX" b="1" dirty="0" smtClean="0">
                <a:solidFill>
                  <a:schemeClr val="tx1"/>
                </a:solidFill>
              </a:rPr>
              <a:t>3.3.3.3</a:t>
            </a:r>
            <a:endParaRPr lang="es-ES" b="1" dirty="0">
              <a:solidFill>
                <a:schemeClr val="tx1"/>
              </a:solidFill>
            </a:endParaRPr>
          </a:p>
        </p:txBody>
      </p:sp>
      <p:sp>
        <p:nvSpPr>
          <p:cNvPr id="97" name="Rectangle 43"/>
          <p:cNvSpPr>
            <a:spLocks noChangeArrowheads="1"/>
          </p:cNvSpPr>
          <p:nvPr/>
        </p:nvSpPr>
        <p:spPr bwMode="auto">
          <a:xfrm>
            <a:off x="7628311" y="3904566"/>
            <a:ext cx="982663" cy="287337"/>
          </a:xfrm>
          <a:prstGeom prst="rect">
            <a:avLst/>
          </a:prstGeom>
          <a:solidFill>
            <a:schemeClr val="bg1"/>
          </a:solidFill>
          <a:ln w="3175" algn="ctr">
            <a:noFill/>
            <a:miter lim="800000"/>
            <a:headEnd/>
            <a:tailEnd/>
          </a:ln>
        </p:spPr>
        <p:txBody>
          <a:bodyPr wrap="none" tIns="90000" anchor="ctr"/>
          <a:lstStyle/>
          <a:p>
            <a:pPr algn="l">
              <a:tabLst>
                <a:tab pos="180975" algn="l"/>
                <a:tab pos="447675" algn="l"/>
              </a:tabLst>
            </a:pPr>
            <a:r>
              <a:rPr lang="es-MX" b="1" dirty="0">
                <a:solidFill>
                  <a:schemeClr val="tx1"/>
                </a:solidFill>
              </a:rPr>
              <a:t>Recursos </a:t>
            </a:r>
            <a:r>
              <a:rPr lang="es-MX" b="1" dirty="0" smtClean="0">
                <a:solidFill>
                  <a:schemeClr val="tx1"/>
                </a:solidFill>
              </a:rPr>
              <a:t>3.3.3.2</a:t>
            </a:r>
            <a:endParaRPr lang="es-ES" b="1" dirty="0">
              <a:solidFill>
                <a:schemeClr val="tx1"/>
              </a:solidFill>
            </a:endParaRPr>
          </a:p>
        </p:txBody>
      </p:sp>
      <p:sp>
        <p:nvSpPr>
          <p:cNvPr id="98" name="Rectangle 44"/>
          <p:cNvSpPr>
            <a:spLocks noChangeArrowheads="1"/>
          </p:cNvSpPr>
          <p:nvPr/>
        </p:nvSpPr>
        <p:spPr bwMode="auto">
          <a:xfrm>
            <a:off x="7628311" y="4412566"/>
            <a:ext cx="1241425" cy="328612"/>
          </a:xfrm>
          <a:prstGeom prst="rect">
            <a:avLst/>
          </a:prstGeom>
          <a:solidFill>
            <a:schemeClr val="bg1"/>
          </a:solidFill>
          <a:ln w="3175" algn="ctr">
            <a:noFill/>
            <a:miter lim="800000"/>
            <a:headEnd/>
            <a:tailEnd/>
          </a:ln>
        </p:spPr>
        <p:txBody>
          <a:bodyPr wrap="none" tIns="90000" anchor="ctr"/>
          <a:lstStyle/>
          <a:p>
            <a:pPr algn="l">
              <a:tabLst>
                <a:tab pos="180975" algn="l"/>
                <a:tab pos="447675" algn="l"/>
              </a:tabLst>
            </a:pPr>
            <a:r>
              <a:rPr lang="es-MX" b="1" dirty="0">
                <a:solidFill>
                  <a:schemeClr val="tx1"/>
                </a:solidFill>
              </a:rPr>
              <a:t>Recursos …</a:t>
            </a:r>
            <a:endParaRPr lang="es-ES" b="1" dirty="0">
              <a:solidFill>
                <a:schemeClr val="tx1"/>
              </a:solidFill>
            </a:endParaRPr>
          </a:p>
        </p:txBody>
      </p:sp>
      <p:sp>
        <p:nvSpPr>
          <p:cNvPr id="99" name="Line 46"/>
          <p:cNvSpPr>
            <a:spLocks noChangeShapeType="1"/>
          </p:cNvSpPr>
          <p:nvPr/>
        </p:nvSpPr>
        <p:spPr bwMode="auto">
          <a:xfrm>
            <a:off x="7256856" y="3779838"/>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100" name="Line 47"/>
          <p:cNvSpPr>
            <a:spLocks noChangeShapeType="1"/>
          </p:cNvSpPr>
          <p:nvPr/>
        </p:nvSpPr>
        <p:spPr bwMode="auto">
          <a:xfrm>
            <a:off x="7256856" y="4056063"/>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101" name="Line 48"/>
          <p:cNvSpPr>
            <a:spLocks noChangeShapeType="1"/>
          </p:cNvSpPr>
          <p:nvPr/>
        </p:nvSpPr>
        <p:spPr bwMode="auto">
          <a:xfrm>
            <a:off x="7256856" y="4327525"/>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102" name="Line 49"/>
          <p:cNvSpPr>
            <a:spLocks noChangeShapeType="1"/>
          </p:cNvSpPr>
          <p:nvPr/>
        </p:nvSpPr>
        <p:spPr bwMode="auto">
          <a:xfrm>
            <a:off x="7256856" y="4568825"/>
            <a:ext cx="215900" cy="0"/>
          </a:xfrm>
          <a:prstGeom prst="line">
            <a:avLst/>
          </a:prstGeom>
          <a:noFill/>
          <a:ln w="3175">
            <a:solidFill>
              <a:schemeClr val="tx1"/>
            </a:solidFill>
            <a:round/>
            <a:headEnd/>
            <a:tailEnd type="diamond" w="med" len="med"/>
          </a:ln>
        </p:spPr>
        <p:txBody>
          <a:bodyPr wrap="none" tIns="90000" anchor="ctr"/>
          <a:lstStyle/>
          <a:p>
            <a:endParaRPr lang="es-ES">
              <a:solidFill>
                <a:schemeClr val="tx1"/>
              </a:solidFill>
            </a:endParaRPr>
          </a:p>
        </p:txBody>
      </p:sp>
      <p:sp>
        <p:nvSpPr>
          <p:cNvPr id="103" name="Line 50"/>
          <p:cNvSpPr>
            <a:spLocks noChangeShapeType="1"/>
          </p:cNvSpPr>
          <p:nvPr/>
        </p:nvSpPr>
        <p:spPr bwMode="auto">
          <a:xfrm>
            <a:off x="6963169" y="4192588"/>
            <a:ext cx="287337"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04" name="Line 51"/>
          <p:cNvSpPr>
            <a:spLocks noChangeShapeType="1"/>
          </p:cNvSpPr>
          <p:nvPr/>
        </p:nvSpPr>
        <p:spPr bwMode="auto">
          <a:xfrm>
            <a:off x="7253681" y="3776663"/>
            <a:ext cx="0" cy="792162"/>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grpSp>
        <p:nvGrpSpPr>
          <p:cNvPr id="105" name="Group 64"/>
          <p:cNvGrpSpPr>
            <a:grpSpLocks/>
          </p:cNvGrpSpPr>
          <p:nvPr/>
        </p:nvGrpSpPr>
        <p:grpSpPr bwMode="auto">
          <a:xfrm>
            <a:off x="3412645" y="1339850"/>
            <a:ext cx="609600" cy="376238"/>
            <a:chOff x="2835" y="3828"/>
            <a:chExt cx="384" cy="237"/>
          </a:xfrm>
        </p:grpSpPr>
        <p:sp>
          <p:nvSpPr>
            <p:cNvPr id="106" name="Line 61"/>
            <p:cNvSpPr>
              <a:spLocks noChangeShapeType="1"/>
            </p:cNvSpPr>
            <p:nvPr/>
          </p:nvSpPr>
          <p:spPr bwMode="auto">
            <a:xfrm>
              <a:off x="2835" y="3974"/>
              <a:ext cx="181"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07" name="Line 62"/>
            <p:cNvSpPr>
              <a:spLocks noChangeShapeType="1"/>
            </p:cNvSpPr>
            <p:nvPr/>
          </p:nvSpPr>
          <p:spPr bwMode="auto">
            <a:xfrm>
              <a:off x="3016" y="3884"/>
              <a:ext cx="0" cy="181"/>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08" name="Text Box 63"/>
            <p:cNvSpPr txBox="1">
              <a:spLocks noChangeArrowheads="1"/>
            </p:cNvSpPr>
            <p:nvPr/>
          </p:nvSpPr>
          <p:spPr bwMode="auto">
            <a:xfrm>
              <a:off x="2991" y="3828"/>
              <a:ext cx="228" cy="193"/>
            </a:xfrm>
            <a:prstGeom prst="rect">
              <a:avLst/>
            </a:prstGeom>
            <a:noFill/>
            <a:ln w="3175" algn="ctr">
              <a:noFill/>
              <a:miter lim="800000"/>
              <a:headEnd/>
              <a:tailEnd/>
            </a:ln>
          </p:spPr>
          <p:txBody>
            <a:bodyPr tIns="90000">
              <a:spAutoFit/>
            </a:bodyPr>
            <a:lstStyle/>
            <a:p>
              <a:pPr>
                <a:tabLst>
                  <a:tab pos="180975" algn="l"/>
                  <a:tab pos="447675" algn="l"/>
                </a:tabLst>
              </a:pPr>
              <a:r>
                <a:rPr lang="es-MX">
                  <a:solidFill>
                    <a:schemeClr val="tx1"/>
                  </a:solidFill>
                </a:rPr>
                <a:t>…</a:t>
              </a:r>
              <a:endParaRPr lang="es-ES">
                <a:solidFill>
                  <a:schemeClr val="tx1"/>
                </a:solidFill>
              </a:endParaRPr>
            </a:p>
          </p:txBody>
        </p:sp>
      </p:grpSp>
      <p:grpSp>
        <p:nvGrpSpPr>
          <p:cNvPr id="109" name="Group 65"/>
          <p:cNvGrpSpPr>
            <a:grpSpLocks/>
          </p:cNvGrpSpPr>
          <p:nvPr/>
        </p:nvGrpSpPr>
        <p:grpSpPr bwMode="auto">
          <a:xfrm>
            <a:off x="3412645" y="2451100"/>
            <a:ext cx="609600" cy="376238"/>
            <a:chOff x="2835" y="3828"/>
            <a:chExt cx="384" cy="237"/>
          </a:xfrm>
        </p:grpSpPr>
        <p:sp>
          <p:nvSpPr>
            <p:cNvPr id="110" name="Line 66"/>
            <p:cNvSpPr>
              <a:spLocks noChangeShapeType="1"/>
            </p:cNvSpPr>
            <p:nvPr/>
          </p:nvSpPr>
          <p:spPr bwMode="auto">
            <a:xfrm>
              <a:off x="2835" y="3974"/>
              <a:ext cx="181"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11" name="Line 67"/>
            <p:cNvSpPr>
              <a:spLocks noChangeShapeType="1"/>
            </p:cNvSpPr>
            <p:nvPr/>
          </p:nvSpPr>
          <p:spPr bwMode="auto">
            <a:xfrm>
              <a:off x="3016" y="3884"/>
              <a:ext cx="0" cy="181"/>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12" name="Text Box 68"/>
            <p:cNvSpPr txBox="1">
              <a:spLocks noChangeArrowheads="1"/>
            </p:cNvSpPr>
            <p:nvPr/>
          </p:nvSpPr>
          <p:spPr bwMode="auto">
            <a:xfrm>
              <a:off x="2991" y="3828"/>
              <a:ext cx="228" cy="193"/>
            </a:xfrm>
            <a:prstGeom prst="rect">
              <a:avLst/>
            </a:prstGeom>
            <a:noFill/>
            <a:ln w="3175" algn="ctr">
              <a:noFill/>
              <a:miter lim="800000"/>
              <a:headEnd/>
              <a:tailEnd/>
            </a:ln>
          </p:spPr>
          <p:txBody>
            <a:bodyPr tIns="90000">
              <a:spAutoFit/>
            </a:bodyPr>
            <a:lstStyle/>
            <a:p>
              <a:pPr>
                <a:tabLst>
                  <a:tab pos="180975" algn="l"/>
                  <a:tab pos="447675" algn="l"/>
                </a:tabLst>
              </a:pPr>
              <a:r>
                <a:rPr lang="es-MX">
                  <a:solidFill>
                    <a:schemeClr val="tx1"/>
                  </a:solidFill>
                </a:rPr>
                <a:t>…</a:t>
              </a:r>
              <a:endParaRPr lang="es-ES">
                <a:solidFill>
                  <a:schemeClr val="tx1"/>
                </a:solidFill>
              </a:endParaRPr>
            </a:p>
          </p:txBody>
        </p:sp>
      </p:grpSp>
      <p:grpSp>
        <p:nvGrpSpPr>
          <p:cNvPr id="113" name="Group 69"/>
          <p:cNvGrpSpPr>
            <a:grpSpLocks/>
          </p:cNvGrpSpPr>
          <p:nvPr/>
        </p:nvGrpSpPr>
        <p:grpSpPr bwMode="auto">
          <a:xfrm>
            <a:off x="3412645" y="4649788"/>
            <a:ext cx="609600" cy="376237"/>
            <a:chOff x="2835" y="3828"/>
            <a:chExt cx="384" cy="237"/>
          </a:xfrm>
        </p:grpSpPr>
        <p:sp>
          <p:nvSpPr>
            <p:cNvPr id="114" name="Line 70"/>
            <p:cNvSpPr>
              <a:spLocks noChangeShapeType="1"/>
            </p:cNvSpPr>
            <p:nvPr/>
          </p:nvSpPr>
          <p:spPr bwMode="auto">
            <a:xfrm>
              <a:off x="2835" y="3974"/>
              <a:ext cx="181" cy="0"/>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15" name="Line 71"/>
            <p:cNvSpPr>
              <a:spLocks noChangeShapeType="1"/>
            </p:cNvSpPr>
            <p:nvPr/>
          </p:nvSpPr>
          <p:spPr bwMode="auto">
            <a:xfrm>
              <a:off x="3016" y="3884"/>
              <a:ext cx="0" cy="181"/>
            </a:xfrm>
            <a:prstGeom prst="line">
              <a:avLst/>
            </a:prstGeom>
            <a:noFill/>
            <a:ln w="3175">
              <a:solidFill>
                <a:schemeClr val="tx1"/>
              </a:solidFill>
              <a:round/>
              <a:headEnd/>
              <a:tailEnd/>
            </a:ln>
          </p:spPr>
          <p:txBody>
            <a:bodyPr wrap="none" tIns="90000" anchor="ctr"/>
            <a:lstStyle/>
            <a:p>
              <a:endParaRPr lang="es-ES">
                <a:solidFill>
                  <a:schemeClr val="tx1"/>
                </a:solidFill>
              </a:endParaRPr>
            </a:p>
          </p:txBody>
        </p:sp>
        <p:sp>
          <p:nvSpPr>
            <p:cNvPr id="116" name="Text Box 72"/>
            <p:cNvSpPr txBox="1">
              <a:spLocks noChangeArrowheads="1"/>
            </p:cNvSpPr>
            <p:nvPr/>
          </p:nvSpPr>
          <p:spPr bwMode="auto">
            <a:xfrm>
              <a:off x="2991" y="3828"/>
              <a:ext cx="228" cy="193"/>
            </a:xfrm>
            <a:prstGeom prst="rect">
              <a:avLst/>
            </a:prstGeom>
            <a:noFill/>
            <a:ln w="3175" algn="ctr">
              <a:noFill/>
              <a:miter lim="800000"/>
              <a:headEnd/>
              <a:tailEnd/>
            </a:ln>
          </p:spPr>
          <p:txBody>
            <a:bodyPr tIns="90000">
              <a:spAutoFit/>
            </a:bodyPr>
            <a:lstStyle/>
            <a:p>
              <a:pPr>
                <a:tabLst>
                  <a:tab pos="180975" algn="l"/>
                  <a:tab pos="447675" algn="l"/>
                </a:tabLst>
              </a:pPr>
              <a:r>
                <a:rPr lang="es-MX">
                  <a:solidFill>
                    <a:schemeClr val="tx1"/>
                  </a:solidFill>
                </a:rPr>
                <a:t>…</a:t>
              </a:r>
              <a:endParaRPr lang="es-ES">
                <a:solidFill>
                  <a:schemeClr val="tx1"/>
                </a:solidFill>
              </a:endParaRPr>
            </a:p>
          </p:txBody>
        </p:sp>
      </p:grpSp>
      <p:sp>
        <p:nvSpPr>
          <p:cNvPr id="116780" name="Rectangle 52"/>
          <p:cNvSpPr>
            <a:spLocks noChangeArrowheads="1"/>
          </p:cNvSpPr>
          <p:nvPr/>
        </p:nvSpPr>
        <p:spPr bwMode="auto">
          <a:xfrm>
            <a:off x="1724023" y="404813"/>
            <a:ext cx="5903912" cy="503237"/>
          </a:xfrm>
          <a:prstGeom prst="rect">
            <a:avLst/>
          </a:prstGeom>
          <a:solidFill>
            <a:schemeClr val="bg1"/>
          </a:solidFill>
          <a:ln w="3175" algn="ctr">
            <a:noFill/>
            <a:miter lim="800000"/>
            <a:headEnd/>
            <a:tailEnd/>
          </a:ln>
        </p:spPr>
        <p:txBody>
          <a:bodyPr wrap="none" tIns="90000" anchor="ctr"/>
          <a:lstStyle/>
          <a:p>
            <a:pPr algn="ctr">
              <a:tabLst>
                <a:tab pos="180975" algn="l"/>
                <a:tab pos="447675" algn="l"/>
              </a:tabLst>
            </a:pPr>
            <a:r>
              <a:rPr lang="es-MX" sz="2800" b="1" dirty="0"/>
              <a:t>Estructura de un proyecto integral</a:t>
            </a:r>
            <a:endParaRPr lang="es-ES" sz="2800" b="1" dirty="0"/>
          </a:p>
        </p:txBody>
      </p:sp>
      <p:sp>
        <p:nvSpPr>
          <p:cNvPr id="116784" name="Text Box 73"/>
          <p:cNvSpPr txBox="1">
            <a:spLocks noChangeArrowheads="1"/>
          </p:cNvSpPr>
          <p:nvPr/>
        </p:nvSpPr>
        <p:spPr bwMode="auto">
          <a:xfrm>
            <a:off x="-32" y="6384925"/>
            <a:ext cx="9144000" cy="428625"/>
          </a:xfrm>
          <a:prstGeom prst="rect">
            <a:avLst/>
          </a:prstGeom>
          <a:noFill/>
          <a:ln w="3175" algn="ctr">
            <a:noFill/>
            <a:miter lim="800000"/>
            <a:headEnd/>
            <a:tailEnd/>
          </a:ln>
        </p:spPr>
        <p:txBody>
          <a:bodyPr tIns="90000">
            <a:spAutoFit/>
          </a:bodyPr>
          <a:lstStyle/>
          <a:p>
            <a:pPr marL="177800" indent="-177800">
              <a:lnSpc>
                <a:spcPct val="80000"/>
              </a:lnSpc>
              <a:buFont typeface="Wingdings" pitchFamily="2" charset="2"/>
              <a:buNone/>
              <a:tabLst>
                <a:tab pos="180975" algn="l"/>
                <a:tab pos="447675" algn="l"/>
              </a:tabLst>
            </a:pPr>
            <a:r>
              <a:rPr lang="es-MX" i="1" dirty="0"/>
              <a:t>El proyecto integral deberá contener como máximo </a:t>
            </a:r>
            <a:r>
              <a:rPr lang="es-MX" b="1" i="1" dirty="0"/>
              <a:t>cuatro</a:t>
            </a:r>
            <a:r>
              <a:rPr lang="es-MX" i="1" dirty="0"/>
              <a:t> objetivos particulares, </a:t>
            </a:r>
            <a:r>
              <a:rPr lang="es-MX" b="1" i="1" dirty="0"/>
              <a:t>cuatro</a:t>
            </a:r>
            <a:r>
              <a:rPr lang="es-MX" i="1" dirty="0"/>
              <a:t> metas académicas por objetivo particular y </a:t>
            </a:r>
            <a:r>
              <a:rPr lang="es-MX" b="1" i="1" dirty="0"/>
              <a:t>cuatro</a:t>
            </a:r>
            <a:r>
              <a:rPr lang="es-MX" i="1" dirty="0"/>
              <a:t> acciones articuladas por meta con sus respectivos recursos debidamente </a:t>
            </a:r>
            <a:r>
              <a:rPr lang="es-MX" b="1" i="1" dirty="0"/>
              <a:t>justificados</a:t>
            </a:r>
            <a:r>
              <a:rPr lang="es-MX" i="1" dirty="0"/>
              <a:t> y </a:t>
            </a:r>
            <a:r>
              <a:rPr lang="es-MX" b="1" i="1" dirty="0"/>
              <a:t>priorizados</a:t>
            </a:r>
            <a:r>
              <a:rPr lang="es-MX" i="1" dirty="0"/>
              <a:t>.</a:t>
            </a:r>
            <a:endParaRPr lang="es-ES" i="1" dirty="0"/>
          </a:p>
        </p:txBody>
      </p:sp>
      <p:sp>
        <p:nvSpPr>
          <p:cNvPr id="59" name="58 Rectángulo">
            <a:hlinkClick r:id="rId3" action="ppaction://hlinksldjump"/>
          </p:cNvPr>
          <p:cNvSpPr/>
          <p:nvPr/>
        </p:nvSpPr>
        <p:spPr bwMode="auto">
          <a:xfrm>
            <a:off x="-1"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ChangeArrowheads="1"/>
          </p:cNvSpPr>
          <p:nvPr/>
        </p:nvSpPr>
        <p:spPr bwMode="auto">
          <a:xfrm>
            <a:off x="0" y="-26988"/>
            <a:ext cx="9144000" cy="6884988"/>
          </a:xfrm>
          <a:prstGeom prst="rect">
            <a:avLst/>
          </a:prstGeom>
          <a:solidFill>
            <a:schemeClr val="bg1"/>
          </a:solidFill>
          <a:ln w="3175" algn="ctr">
            <a:noFill/>
            <a:miter lim="800000"/>
            <a:headEnd/>
            <a:tailEnd/>
          </a:ln>
        </p:spPr>
        <p:txBody>
          <a:bodyPr wrap="none" tIns="90000" anchor="ctr"/>
          <a:lstStyle/>
          <a:p>
            <a:pPr>
              <a:tabLst>
                <a:tab pos="180975" algn="l"/>
                <a:tab pos="447675" algn="l"/>
              </a:tabLst>
            </a:pPr>
            <a:endParaRPr lang="es-ES_tradnl" sz="1400"/>
          </a:p>
        </p:txBody>
      </p:sp>
      <p:sp>
        <p:nvSpPr>
          <p:cNvPr id="110595" name="Rectangle 89"/>
          <p:cNvSpPr>
            <a:spLocks noChangeArrowheads="1"/>
          </p:cNvSpPr>
          <p:nvPr/>
        </p:nvSpPr>
        <p:spPr bwMode="auto">
          <a:xfrm>
            <a:off x="898525" y="1357299"/>
            <a:ext cx="1368425" cy="5456252"/>
          </a:xfrm>
          <a:prstGeom prst="rect">
            <a:avLst/>
          </a:prstGeom>
          <a:solidFill>
            <a:srgbClr val="FFFF66">
              <a:alpha val="20000"/>
            </a:srgbClr>
          </a:solidFill>
          <a:ln w="3175" algn="ctr">
            <a:noFill/>
            <a:miter lim="800000"/>
            <a:headEnd/>
            <a:tailEnd/>
          </a:ln>
        </p:spPr>
        <p:txBody>
          <a:bodyPr wrap="none" tIns="90000" anchor="ctr"/>
          <a:lstStyle/>
          <a:p>
            <a:endParaRPr lang="es-ES_tradnl" sz="1400"/>
          </a:p>
        </p:txBody>
      </p:sp>
      <p:sp>
        <p:nvSpPr>
          <p:cNvPr id="110596" name="Rectangle 90"/>
          <p:cNvSpPr>
            <a:spLocks noChangeArrowheads="1"/>
          </p:cNvSpPr>
          <p:nvPr/>
        </p:nvSpPr>
        <p:spPr bwMode="auto">
          <a:xfrm>
            <a:off x="2339975" y="1355735"/>
            <a:ext cx="1366838" cy="5456252"/>
          </a:xfrm>
          <a:prstGeom prst="rect">
            <a:avLst/>
          </a:prstGeom>
          <a:solidFill>
            <a:srgbClr val="6699FF">
              <a:alpha val="20000"/>
            </a:srgbClr>
          </a:solidFill>
          <a:ln w="3175" algn="ctr">
            <a:noFill/>
            <a:miter lim="800000"/>
            <a:headEnd/>
            <a:tailEnd/>
          </a:ln>
        </p:spPr>
        <p:txBody>
          <a:bodyPr wrap="none" tIns="90000" anchor="ctr"/>
          <a:lstStyle/>
          <a:p>
            <a:endParaRPr lang="es-ES_tradnl" sz="1400"/>
          </a:p>
        </p:txBody>
      </p:sp>
      <p:sp>
        <p:nvSpPr>
          <p:cNvPr id="110597" name="Rectangle 91"/>
          <p:cNvSpPr>
            <a:spLocks noChangeArrowheads="1"/>
          </p:cNvSpPr>
          <p:nvPr/>
        </p:nvSpPr>
        <p:spPr bwMode="auto">
          <a:xfrm>
            <a:off x="3779838" y="1357299"/>
            <a:ext cx="3097212" cy="5456252"/>
          </a:xfrm>
          <a:prstGeom prst="rect">
            <a:avLst/>
          </a:prstGeom>
          <a:solidFill>
            <a:srgbClr val="3366CC">
              <a:alpha val="20000"/>
            </a:srgbClr>
          </a:solidFill>
          <a:ln w="3175" algn="ctr">
            <a:noFill/>
            <a:miter lim="800000"/>
            <a:headEnd/>
            <a:tailEnd/>
          </a:ln>
        </p:spPr>
        <p:txBody>
          <a:bodyPr wrap="none" tIns="90000" anchor="ctr"/>
          <a:lstStyle/>
          <a:p>
            <a:endParaRPr lang="es-ES_tradnl" sz="1400"/>
          </a:p>
        </p:txBody>
      </p:sp>
      <p:sp>
        <p:nvSpPr>
          <p:cNvPr id="110599" name="Rectangle 5"/>
          <p:cNvSpPr>
            <a:spLocks noChangeArrowheads="1"/>
          </p:cNvSpPr>
          <p:nvPr/>
        </p:nvSpPr>
        <p:spPr bwMode="auto">
          <a:xfrm>
            <a:off x="107950" y="3998913"/>
            <a:ext cx="652463" cy="649287"/>
          </a:xfrm>
          <a:prstGeom prst="rect">
            <a:avLst/>
          </a:prstGeom>
          <a:noFill/>
          <a:ln w="3175" algn="ctr">
            <a:noFill/>
            <a:miter lim="800000"/>
            <a:headEnd/>
            <a:tailEnd/>
          </a:ln>
        </p:spPr>
        <p:txBody>
          <a:bodyPr wrap="none" tIns="90000" anchor="ctr"/>
          <a:lstStyle/>
          <a:p>
            <a:pPr>
              <a:tabLst>
                <a:tab pos="180975" algn="l"/>
                <a:tab pos="447675" algn="l"/>
              </a:tabLst>
            </a:pPr>
            <a:r>
              <a:rPr lang="es-MX" sz="2800" b="1"/>
              <a:t>IES </a:t>
            </a:r>
            <a:endParaRPr lang="es-ES" sz="2800" b="1"/>
          </a:p>
        </p:txBody>
      </p:sp>
      <p:sp>
        <p:nvSpPr>
          <p:cNvPr id="110600" name="Rectangle 7"/>
          <p:cNvSpPr>
            <a:spLocks noChangeArrowheads="1"/>
          </p:cNvSpPr>
          <p:nvPr/>
        </p:nvSpPr>
        <p:spPr bwMode="auto">
          <a:xfrm>
            <a:off x="1266825" y="4146550"/>
            <a:ext cx="914400" cy="360363"/>
          </a:xfrm>
          <a:prstGeom prst="rect">
            <a:avLst/>
          </a:prstGeom>
          <a:noFill/>
          <a:ln w="3175" algn="ctr">
            <a:noFill/>
            <a:miter lim="800000"/>
            <a:headEnd/>
            <a:tailEnd/>
          </a:ln>
        </p:spPr>
        <p:txBody>
          <a:bodyPr wrap="none" tIns="90000" anchor="ctr"/>
          <a:lstStyle/>
          <a:p>
            <a:pPr>
              <a:tabLst>
                <a:tab pos="180975" algn="l"/>
                <a:tab pos="447675" algn="l"/>
              </a:tabLst>
            </a:pPr>
            <a:r>
              <a:rPr lang="es-MX" sz="1400" b="1"/>
              <a:t>DES 2</a:t>
            </a:r>
            <a:endParaRPr lang="es-ES" sz="1400" b="1"/>
          </a:p>
        </p:txBody>
      </p:sp>
      <p:sp>
        <p:nvSpPr>
          <p:cNvPr id="110601" name="Rectangle 8"/>
          <p:cNvSpPr>
            <a:spLocks noChangeArrowheads="1"/>
          </p:cNvSpPr>
          <p:nvPr/>
        </p:nvSpPr>
        <p:spPr bwMode="auto">
          <a:xfrm>
            <a:off x="1260475" y="5226050"/>
            <a:ext cx="914400" cy="360363"/>
          </a:xfrm>
          <a:prstGeom prst="rect">
            <a:avLst/>
          </a:prstGeom>
          <a:noFill/>
          <a:ln w="3175" algn="ctr">
            <a:noFill/>
            <a:miter lim="800000"/>
            <a:headEnd/>
            <a:tailEnd/>
          </a:ln>
        </p:spPr>
        <p:txBody>
          <a:bodyPr wrap="none" tIns="90000" anchor="ctr"/>
          <a:lstStyle/>
          <a:p>
            <a:pPr>
              <a:tabLst>
                <a:tab pos="180975" algn="l"/>
                <a:tab pos="447675" algn="l"/>
              </a:tabLst>
            </a:pPr>
            <a:r>
              <a:rPr lang="es-MX" sz="1400" b="1"/>
              <a:t>…</a:t>
            </a:r>
            <a:endParaRPr lang="es-ES" sz="1400" b="1"/>
          </a:p>
        </p:txBody>
      </p:sp>
      <p:sp>
        <p:nvSpPr>
          <p:cNvPr id="110602" name="Rectangle 9"/>
          <p:cNvSpPr>
            <a:spLocks noChangeArrowheads="1"/>
          </p:cNvSpPr>
          <p:nvPr/>
        </p:nvSpPr>
        <p:spPr bwMode="auto">
          <a:xfrm>
            <a:off x="1266825" y="6307138"/>
            <a:ext cx="914400" cy="360362"/>
          </a:xfrm>
          <a:prstGeom prst="rect">
            <a:avLst/>
          </a:prstGeom>
          <a:noFill/>
          <a:ln w="3175" algn="ctr">
            <a:noFill/>
            <a:miter lim="800000"/>
            <a:headEnd/>
            <a:tailEnd/>
          </a:ln>
        </p:spPr>
        <p:txBody>
          <a:bodyPr wrap="none" tIns="90000" anchor="ctr"/>
          <a:lstStyle/>
          <a:p>
            <a:pPr>
              <a:tabLst>
                <a:tab pos="180975" algn="l"/>
                <a:tab pos="447675" algn="l"/>
              </a:tabLst>
            </a:pPr>
            <a:r>
              <a:rPr lang="es-MX" sz="1400" b="1"/>
              <a:t>DES n</a:t>
            </a:r>
            <a:endParaRPr lang="es-ES" sz="1400" b="1"/>
          </a:p>
        </p:txBody>
      </p:sp>
      <p:sp>
        <p:nvSpPr>
          <p:cNvPr id="110603" name="Rectangle 10"/>
          <p:cNvSpPr>
            <a:spLocks noChangeArrowheads="1"/>
          </p:cNvSpPr>
          <p:nvPr/>
        </p:nvSpPr>
        <p:spPr bwMode="auto">
          <a:xfrm>
            <a:off x="1274763" y="1600717"/>
            <a:ext cx="914400" cy="360363"/>
          </a:xfrm>
          <a:prstGeom prst="rect">
            <a:avLst/>
          </a:prstGeom>
          <a:noFill/>
          <a:ln w="3175" algn="ctr">
            <a:noFill/>
            <a:miter lim="800000"/>
            <a:headEnd/>
            <a:tailEnd/>
          </a:ln>
        </p:spPr>
        <p:txBody>
          <a:bodyPr wrap="none" tIns="90000" anchor="ctr"/>
          <a:lstStyle/>
          <a:p>
            <a:pPr>
              <a:tabLst>
                <a:tab pos="180975" algn="l"/>
                <a:tab pos="447675" algn="l"/>
              </a:tabLst>
            </a:pPr>
            <a:r>
              <a:rPr lang="es-MX" sz="1400" b="1" dirty="0"/>
              <a:t>GESTIÓN</a:t>
            </a:r>
            <a:endParaRPr lang="es-ES" sz="1400" b="1" dirty="0"/>
          </a:p>
        </p:txBody>
      </p:sp>
      <p:sp>
        <p:nvSpPr>
          <p:cNvPr id="110604" name="Rectangle 11"/>
          <p:cNvSpPr>
            <a:spLocks noChangeArrowheads="1"/>
          </p:cNvSpPr>
          <p:nvPr/>
        </p:nvSpPr>
        <p:spPr bwMode="auto">
          <a:xfrm>
            <a:off x="1281113" y="3404802"/>
            <a:ext cx="914400" cy="360363"/>
          </a:xfrm>
          <a:prstGeom prst="rect">
            <a:avLst/>
          </a:prstGeom>
          <a:noFill/>
          <a:ln w="3175" algn="ctr">
            <a:noFill/>
            <a:miter lim="800000"/>
            <a:headEnd/>
            <a:tailEnd/>
          </a:ln>
        </p:spPr>
        <p:txBody>
          <a:bodyPr wrap="none" tIns="90000" anchor="ctr"/>
          <a:lstStyle/>
          <a:p>
            <a:pPr>
              <a:tabLst>
                <a:tab pos="180975" algn="l"/>
                <a:tab pos="447675" algn="l"/>
              </a:tabLst>
            </a:pPr>
            <a:r>
              <a:rPr lang="es-MX" sz="1400" b="1"/>
              <a:t>DES 1</a:t>
            </a:r>
            <a:endParaRPr lang="es-ES" sz="1400" b="1"/>
          </a:p>
        </p:txBody>
      </p:sp>
      <p:sp>
        <p:nvSpPr>
          <p:cNvPr id="110605" name="Line 12"/>
          <p:cNvSpPr>
            <a:spLocks noChangeShapeType="1"/>
          </p:cNvSpPr>
          <p:nvPr/>
        </p:nvSpPr>
        <p:spPr bwMode="auto">
          <a:xfrm>
            <a:off x="1044575" y="1822468"/>
            <a:ext cx="0" cy="4680000"/>
          </a:xfrm>
          <a:prstGeom prst="line">
            <a:avLst/>
          </a:prstGeom>
          <a:noFill/>
          <a:ln w="3175">
            <a:solidFill>
              <a:schemeClr val="tx1"/>
            </a:solidFill>
            <a:round/>
            <a:headEnd/>
            <a:tailEnd/>
          </a:ln>
        </p:spPr>
        <p:txBody>
          <a:bodyPr wrap="none" tIns="90000" anchor="ctr"/>
          <a:lstStyle/>
          <a:p>
            <a:endParaRPr lang="es-ES"/>
          </a:p>
        </p:txBody>
      </p:sp>
      <p:sp>
        <p:nvSpPr>
          <p:cNvPr id="110606" name="Line 13"/>
          <p:cNvSpPr>
            <a:spLocks noChangeShapeType="1"/>
          </p:cNvSpPr>
          <p:nvPr/>
        </p:nvSpPr>
        <p:spPr bwMode="auto">
          <a:xfrm>
            <a:off x="828675" y="4346575"/>
            <a:ext cx="4318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07" name="Line 14"/>
          <p:cNvSpPr>
            <a:spLocks noChangeShapeType="1"/>
          </p:cNvSpPr>
          <p:nvPr/>
        </p:nvSpPr>
        <p:spPr bwMode="auto">
          <a:xfrm>
            <a:off x="1044575" y="5426075"/>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08" name="Line 15"/>
          <p:cNvSpPr>
            <a:spLocks noChangeShapeType="1"/>
          </p:cNvSpPr>
          <p:nvPr/>
        </p:nvSpPr>
        <p:spPr bwMode="auto">
          <a:xfrm>
            <a:off x="1044575" y="6507163"/>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09" name="Line 16"/>
          <p:cNvSpPr>
            <a:spLocks noChangeShapeType="1"/>
          </p:cNvSpPr>
          <p:nvPr/>
        </p:nvSpPr>
        <p:spPr bwMode="auto">
          <a:xfrm>
            <a:off x="1044575" y="3604827"/>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0" name="Line 17"/>
          <p:cNvSpPr>
            <a:spLocks noChangeShapeType="1"/>
          </p:cNvSpPr>
          <p:nvPr/>
        </p:nvSpPr>
        <p:spPr bwMode="auto">
          <a:xfrm>
            <a:off x="1044575" y="1820935"/>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1" name="Line 50"/>
          <p:cNvSpPr>
            <a:spLocks noChangeShapeType="1"/>
          </p:cNvSpPr>
          <p:nvPr/>
        </p:nvSpPr>
        <p:spPr bwMode="auto">
          <a:xfrm>
            <a:off x="2197100" y="5429250"/>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2" name="Line 51"/>
          <p:cNvSpPr>
            <a:spLocks noChangeShapeType="1"/>
          </p:cNvSpPr>
          <p:nvPr/>
        </p:nvSpPr>
        <p:spPr bwMode="auto">
          <a:xfrm>
            <a:off x="2197100" y="6510338"/>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3" name="Line 52"/>
          <p:cNvSpPr>
            <a:spLocks noChangeShapeType="1"/>
          </p:cNvSpPr>
          <p:nvPr/>
        </p:nvSpPr>
        <p:spPr bwMode="auto">
          <a:xfrm>
            <a:off x="2197100" y="3608002"/>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4" name="Line 53"/>
          <p:cNvSpPr>
            <a:spLocks noChangeShapeType="1"/>
          </p:cNvSpPr>
          <p:nvPr/>
        </p:nvSpPr>
        <p:spPr bwMode="auto">
          <a:xfrm>
            <a:off x="2197100" y="1779050"/>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15" name="AutoShape 54"/>
          <p:cNvSpPr>
            <a:spLocks noChangeArrowheads="1"/>
          </p:cNvSpPr>
          <p:nvPr/>
        </p:nvSpPr>
        <p:spPr bwMode="auto">
          <a:xfrm>
            <a:off x="2492375" y="4148138"/>
            <a:ext cx="914400" cy="360362"/>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ProDES 2</a:t>
            </a:r>
            <a:endParaRPr lang="es-ES" sz="1400" b="1"/>
          </a:p>
        </p:txBody>
      </p:sp>
      <p:sp>
        <p:nvSpPr>
          <p:cNvPr id="110616" name="AutoShape 55"/>
          <p:cNvSpPr>
            <a:spLocks noChangeArrowheads="1"/>
          </p:cNvSpPr>
          <p:nvPr/>
        </p:nvSpPr>
        <p:spPr bwMode="auto">
          <a:xfrm>
            <a:off x="2486025" y="5227638"/>
            <a:ext cx="914400" cy="360362"/>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a:t>
            </a:r>
            <a:endParaRPr lang="es-ES" sz="1400" b="1"/>
          </a:p>
        </p:txBody>
      </p:sp>
      <p:sp>
        <p:nvSpPr>
          <p:cNvPr id="110617" name="AutoShape 56"/>
          <p:cNvSpPr>
            <a:spLocks noChangeArrowheads="1"/>
          </p:cNvSpPr>
          <p:nvPr/>
        </p:nvSpPr>
        <p:spPr bwMode="auto">
          <a:xfrm>
            <a:off x="2492375" y="6308725"/>
            <a:ext cx="914400" cy="360363"/>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ProDES n</a:t>
            </a:r>
            <a:endParaRPr lang="es-ES" sz="1400" b="1"/>
          </a:p>
        </p:txBody>
      </p:sp>
      <p:sp>
        <p:nvSpPr>
          <p:cNvPr id="110618" name="AutoShape 57"/>
          <p:cNvSpPr>
            <a:spLocks noChangeArrowheads="1"/>
          </p:cNvSpPr>
          <p:nvPr/>
        </p:nvSpPr>
        <p:spPr bwMode="auto">
          <a:xfrm>
            <a:off x="2500313" y="1593313"/>
            <a:ext cx="914400" cy="360362"/>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ProGES</a:t>
            </a:r>
            <a:endParaRPr lang="es-ES" sz="1400" b="1"/>
          </a:p>
        </p:txBody>
      </p:sp>
      <p:sp>
        <p:nvSpPr>
          <p:cNvPr id="110619" name="AutoShape 58"/>
          <p:cNvSpPr>
            <a:spLocks noChangeArrowheads="1"/>
          </p:cNvSpPr>
          <p:nvPr/>
        </p:nvSpPr>
        <p:spPr bwMode="auto">
          <a:xfrm>
            <a:off x="2506663" y="3406390"/>
            <a:ext cx="914400" cy="360362"/>
          </a:xfrm>
          <a:prstGeom prst="flowChartDocument">
            <a:avLst/>
          </a:prstGeom>
          <a:noFill/>
          <a:ln w="3175" algn="ctr">
            <a:solidFill>
              <a:schemeClr val="tx1"/>
            </a:solidFill>
            <a:miter lim="800000"/>
            <a:headEnd/>
            <a:tailEnd/>
          </a:ln>
        </p:spPr>
        <p:txBody>
          <a:bodyPr wrap="none" tIns="90000" anchor="ctr"/>
          <a:lstStyle/>
          <a:p>
            <a:pPr>
              <a:tabLst>
                <a:tab pos="180975" algn="l"/>
                <a:tab pos="447675" algn="l"/>
              </a:tabLst>
            </a:pPr>
            <a:r>
              <a:rPr lang="es-MX" sz="1400" b="1"/>
              <a:t>ProDES 1</a:t>
            </a:r>
            <a:endParaRPr lang="es-ES" sz="1400" b="1"/>
          </a:p>
        </p:txBody>
      </p:sp>
      <p:sp>
        <p:nvSpPr>
          <p:cNvPr id="110620" name="Rectangle 59"/>
          <p:cNvSpPr>
            <a:spLocks noChangeArrowheads="1"/>
          </p:cNvSpPr>
          <p:nvPr/>
        </p:nvSpPr>
        <p:spPr bwMode="auto">
          <a:xfrm>
            <a:off x="3937540" y="1378168"/>
            <a:ext cx="1865723" cy="255600"/>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integral para DES</a:t>
            </a:r>
            <a:endParaRPr lang="es-ES" b="1" dirty="0"/>
          </a:p>
        </p:txBody>
      </p:sp>
      <p:sp>
        <p:nvSpPr>
          <p:cNvPr id="110621" name="Rectangle 61"/>
          <p:cNvSpPr>
            <a:spLocks noChangeArrowheads="1"/>
          </p:cNvSpPr>
          <p:nvPr/>
        </p:nvSpPr>
        <p:spPr bwMode="auto">
          <a:xfrm>
            <a:off x="3929058" y="1744342"/>
            <a:ext cx="2000264" cy="217488"/>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integral Gestión</a:t>
            </a:r>
            <a:endParaRPr lang="es-ES" b="1" dirty="0"/>
          </a:p>
        </p:txBody>
      </p:sp>
      <p:sp>
        <p:nvSpPr>
          <p:cNvPr id="110622" name="Line 64"/>
          <p:cNvSpPr>
            <a:spLocks noChangeShapeType="1"/>
          </p:cNvSpPr>
          <p:nvPr/>
        </p:nvSpPr>
        <p:spPr bwMode="auto">
          <a:xfrm>
            <a:off x="3668713" y="1537217"/>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23" name="Line 65"/>
          <p:cNvSpPr>
            <a:spLocks noChangeShapeType="1"/>
          </p:cNvSpPr>
          <p:nvPr/>
        </p:nvSpPr>
        <p:spPr bwMode="auto">
          <a:xfrm>
            <a:off x="3668713" y="2198039"/>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24" name="Line 68"/>
          <p:cNvSpPr>
            <a:spLocks noChangeShapeType="1"/>
          </p:cNvSpPr>
          <p:nvPr/>
        </p:nvSpPr>
        <p:spPr bwMode="auto">
          <a:xfrm>
            <a:off x="3410481" y="1744124"/>
            <a:ext cx="252000" cy="0"/>
          </a:xfrm>
          <a:prstGeom prst="line">
            <a:avLst/>
          </a:prstGeom>
          <a:noFill/>
          <a:ln w="3175">
            <a:solidFill>
              <a:schemeClr val="tx1"/>
            </a:solidFill>
            <a:round/>
            <a:headEnd/>
            <a:tailEnd/>
          </a:ln>
        </p:spPr>
        <p:txBody>
          <a:bodyPr wrap="none" tIns="90000" anchor="ctr"/>
          <a:lstStyle/>
          <a:p>
            <a:endParaRPr lang="es-ES"/>
          </a:p>
        </p:txBody>
      </p:sp>
      <p:sp>
        <p:nvSpPr>
          <p:cNvPr id="110625" name="Line 69"/>
          <p:cNvSpPr>
            <a:spLocks noChangeShapeType="1"/>
          </p:cNvSpPr>
          <p:nvPr/>
        </p:nvSpPr>
        <p:spPr bwMode="auto">
          <a:xfrm>
            <a:off x="3665538" y="1546742"/>
            <a:ext cx="8634" cy="1485106"/>
          </a:xfrm>
          <a:prstGeom prst="line">
            <a:avLst/>
          </a:prstGeom>
          <a:noFill/>
          <a:ln w="3175">
            <a:solidFill>
              <a:schemeClr val="tx1"/>
            </a:solidFill>
            <a:round/>
            <a:headEnd/>
            <a:tailEnd/>
          </a:ln>
        </p:spPr>
        <p:txBody>
          <a:bodyPr wrap="none" tIns="90000" anchor="ctr"/>
          <a:lstStyle/>
          <a:p>
            <a:endParaRPr lang="es-ES"/>
          </a:p>
        </p:txBody>
      </p:sp>
      <p:sp>
        <p:nvSpPr>
          <p:cNvPr id="110626" name="Line 70"/>
          <p:cNvSpPr>
            <a:spLocks noChangeShapeType="1"/>
          </p:cNvSpPr>
          <p:nvPr/>
        </p:nvSpPr>
        <p:spPr bwMode="auto">
          <a:xfrm>
            <a:off x="3454400" y="4351338"/>
            <a:ext cx="4318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27" name="Rectangle 71"/>
          <p:cNvSpPr>
            <a:spLocks noChangeArrowheads="1"/>
          </p:cNvSpPr>
          <p:nvPr/>
        </p:nvSpPr>
        <p:spPr bwMode="auto">
          <a:xfrm>
            <a:off x="3842597" y="4179888"/>
            <a:ext cx="2008187" cy="290512"/>
          </a:xfrm>
          <a:prstGeom prst="rect">
            <a:avLst/>
          </a:prstGeom>
          <a:noFill/>
          <a:ln w="3175" algn="ctr">
            <a:noFill/>
            <a:miter lim="800000"/>
            <a:headEnd/>
            <a:tailEnd/>
          </a:ln>
        </p:spPr>
        <p:txBody>
          <a:bodyPr wrap="none" tIns="90000" anchor="ctr"/>
          <a:lstStyle/>
          <a:p>
            <a:pPr>
              <a:tabLst>
                <a:tab pos="180975" algn="l"/>
                <a:tab pos="447675" algn="l"/>
              </a:tabLst>
            </a:pPr>
            <a:r>
              <a:rPr lang="es-MX" sz="1400" b="1" dirty="0" err="1"/>
              <a:t>Proy</a:t>
            </a:r>
            <a:r>
              <a:rPr lang="es-MX" sz="1400" b="1" dirty="0"/>
              <a:t>. integral DES 2</a:t>
            </a:r>
            <a:endParaRPr lang="es-ES" sz="1400" b="1" dirty="0"/>
          </a:p>
        </p:txBody>
      </p:sp>
      <p:sp>
        <p:nvSpPr>
          <p:cNvPr id="110628" name="Rectangle 72"/>
          <p:cNvSpPr>
            <a:spLocks noChangeArrowheads="1"/>
          </p:cNvSpPr>
          <p:nvPr/>
        </p:nvSpPr>
        <p:spPr bwMode="auto">
          <a:xfrm>
            <a:off x="3900692" y="3431557"/>
            <a:ext cx="2008187" cy="290512"/>
          </a:xfrm>
          <a:prstGeom prst="rect">
            <a:avLst/>
          </a:prstGeom>
          <a:noFill/>
          <a:ln w="3175" algn="ctr">
            <a:noFill/>
            <a:miter lim="800000"/>
            <a:headEnd/>
            <a:tailEnd/>
          </a:ln>
        </p:spPr>
        <p:txBody>
          <a:bodyPr wrap="none" tIns="90000" anchor="ctr"/>
          <a:lstStyle/>
          <a:p>
            <a:pPr>
              <a:tabLst>
                <a:tab pos="180975" algn="l"/>
                <a:tab pos="447675" algn="l"/>
              </a:tabLst>
            </a:pPr>
            <a:r>
              <a:rPr lang="es-MX" sz="1400" b="1" dirty="0" err="1"/>
              <a:t>Proy</a:t>
            </a:r>
            <a:r>
              <a:rPr lang="es-MX" sz="1400" b="1" dirty="0"/>
              <a:t>. integral DES 1</a:t>
            </a:r>
            <a:endParaRPr lang="es-ES" sz="1400" b="1" dirty="0"/>
          </a:p>
        </p:txBody>
      </p:sp>
      <p:sp>
        <p:nvSpPr>
          <p:cNvPr id="110629" name="Rectangle 73"/>
          <p:cNvSpPr>
            <a:spLocks noChangeArrowheads="1"/>
          </p:cNvSpPr>
          <p:nvPr/>
        </p:nvSpPr>
        <p:spPr bwMode="auto">
          <a:xfrm>
            <a:off x="3854450" y="5240338"/>
            <a:ext cx="2008188" cy="290512"/>
          </a:xfrm>
          <a:prstGeom prst="rect">
            <a:avLst/>
          </a:prstGeom>
          <a:noFill/>
          <a:ln w="3175" algn="ctr">
            <a:noFill/>
            <a:miter lim="800000"/>
            <a:headEnd/>
            <a:tailEnd/>
          </a:ln>
        </p:spPr>
        <p:txBody>
          <a:bodyPr wrap="none" tIns="90000" anchor="ctr"/>
          <a:lstStyle/>
          <a:p>
            <a:pPr>
              <a:tabLst>
                <a:tab pos="180975" algn="l"/>
                <a:tab pos="447675" algn="l"/>
              </a:tabLst>
            </a:pPr>
            <a:r>
              <a:rPr lang="es-MX" sz="1400" b="1"/>
              <a:t>Proy. integral DES… </a:t>
            </a:r>
            <a:endParaRPr lang="es-ES" sz="1400" b="1"/>
          </a:p>
        </p:txBody>
      </p:sp>
      <p:sp>
        <p:nvSpPr>
          <p:cNvPr id="110630" name="Rectangle 74"/>
          <p:cNvSpPr>
            <a:spLocks noChangeArrowheads="1"/>
          </p:cNvSpPr>
          <p:nvPr/>
        </p:nvSpPr>
        <p:spPr bwMode="auto">
          <a:xfrm>
            <a:off x="3808413" y="6318250"/>
            <a:ext cx="2008187" cy="290513"/>
          </a:xfrm>
          <a:prstGeom prst="rect">
            <a:avLst/>
          </a:prstGeom>
          <a:noFill/>
          <a:ln w="3175" algn="ctr">
            <a:noFill/>
            <a:miter lim="800000"/>
            <a:headEnd/>
            <a:tailEnd/>
          </a:ln>
        </p:spPr>
        <p:txBody>
          <a:bodyPr wrap="none" tIns="90000" anchor="ctr"/>
          <a:lstStyle/>
          <a:p>
            <a:pPr>
              <a:tabLst>
                <a:tab pos="180975" algn="l"/>
                <a:tab pos="447675" algn="l"/>
              </a:tabLst>
            </a:pPr>
            <a:r>
              <a:rPr lang="es-MX" sz="1400" b="1"/>
              <a:t>Proy. integral DES n</a:t>
            </a:r>
            <a:endParaRPr lang="es-ES" sz="1400" b="1"/>
          </a:p>
        </p:txBody>
      </p:sp>
      <p:sp>
        <p:nvSpPr>
          <p:cNvPr id="110631" name="Line 75"/>
          <p:cNvSpPr>
            <a:spLocks noChangeShapeType="1"/>
          </p:cNvSpPr>
          <p:nvPr/>
        </p:nvSpPr>
        <p:spPr bwMode="auto">
          <a:xfrm>
            <a:off x="3455988" y="3587365"/>
            <a:ext cx="4318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32" name="Line 76"/>
          <p:cNvSpPr>
            <a:spLocks noChangeShapeType="1"/>
          </p:cNvSpPr>
          <p:nvPr/>
        </p:nvSpPr>
        <p:spPr bwMode="auto">
          <a:xfrm>
            <a:off x="3455988" y="5416550"/>
            <a:ext cx="4318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33" name="Line 77"/>
          <p:cNvSpPr>
            <a:spLocks noChangeShapeType="1"/>
          </p:cNvSpPr>
          <p:nvPr/>
        </p:nvSpPr>
        <p:spPr bwMode="auto">
          <a:xfrm>
            <a:off x="3449638" y="6524625"/>
            <a:ext cx="4318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110634" name="Line 82"/>
          <p:cNvSpPr>
            <a:spLocks noChangeShapeType="1"/>
          </p:cNvSpPr>
          <p:nvPr/>
        </p:nvSpPr>
        <p:spPr bwMode="auto">
          <a:xfrm>
            <a:off x="6804025" y="1420084"/>
            <a:ext cx="0" cy="5040000"/>
          </a:xfrm>
          <a:prstGeom prst="line">
            <a:avLst/>
          </a:prstGeom>
          <a:noFill/>
          <a:ln w="28575">
            <a:solidFill>
              <a:schemeClr val="tx1"/>
            </a:solidFill>
            <a:round/>
            <a:headEnd/>
            <a:tailEnd/>
          </a:ln>
        </p:spPr>
        <p:txBody>
          <a:bodyPr wrap="none" tIns="90000" anchor="ctr"/>
          <a:lstStyle/>
          <a:p>
            <a:endParaRPr lang="es-ES"/>
          </a:p>
        </p:txBody>
      </p:sp>
      <p:sp>
        <p:nvSpPr>
          <p:cNvPr id="110635" name="Line 86"/>
          <p:cNvSpPr>
            <a:spLocks noChangeShapeType="1"/>
          </p:cNvSpPr>
          <p:nvPr/>
        </p:nvSpPr>
        <p:spPr bwMode="auto">
          <a:xfrm>
            <a:off x="5795963" y="4364038"/>
            <a:ext cx="7191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36" name="Line 87"/>
          <p:cNvSpPr>
            <a:spLocks noChangeShapeType="1"/>
          </p:cNvSpPr>
          <p:nvPr/>
        </p:nvSpPr>
        <p:spPr bwMode="auto">
          <a:xfrm>
            <a:off x="2195513" y="4364038"/>
            <a:ext cx="215900" cy="0"/>
          </a:xfrm>
          <a:prstGeom prst="line">
            <a:avLst/>
          </a:prstGeom>
          <a:noFill/>
          <a:ln w="3175">
            <a:solidFill>
              <a:schemeClr val="tx1"/>
            </a:solidFill>
            <a:round/>
            <a:headEnd/>
            <a:tailEnd type="oval" w="med" len="med"/>
          </a:ln>
        </p:spPr>
        <p:txBody>
          <a:bodyPr wrap="none" tIns="90000" anchor="ctr"/>
          <a:lstStyle/>
          <a:p>
            <a:endParaRPr lang="es-ES"/>
          </a:p>
        </p:txBody>
      </p:sp>
      <p:sp>
        <p:nvSpPr>
          <p:cNvPr id="110637" name="Rectangle 124"/>
          <p:cNvSpPr>
            <a:spLocks noChangeArrowheads="1"/>
          </p:cNvSpPr>
          <p:nvPr/>
        </p:nvSpPr>
        <p:spPr bwMode="auto">
          <a:xfrm>
            <a:off x="898525" y="705889"/>
            <a:ext cx="1368425" cy="576262"/>
          </a:xfrm>
          <a:prstGeom prst="rect">
            <a:avLst/>
          </a:prstGeom>
          <a:solidFill>
            <a:srgbClr val="FFFF66">
              <a:alpha val="20000"/>
            </a:srgbClr>
          </a:solidFill>
          <a:ln w="3175" algn="ctr">
            <a:noFill/>
            <a:miter lim="800000"/>
            <a:headEnd/>
            <a:tailEnd/>
          </a:ln>
        </p:spPr>
        <p:txBody>
          <a:bodyPr wrap="none" tIns="90000" anchor="ctr"/>
          <a:lstStyle/>
          <a:p>
            <a:pPr>
              <a:tabLst>
                <a:tab pos="180975" algn="l"/>
                <a:tab pos="447675" algn="l"/>
              </a:tabLst>
            </a:pPr>
            <a:r>
              <a:rPr lang="es-MX" sz="1600" b="1"/>
              <a:t>Ámbito</a:t>
            </a:r>
            <a:endParaRPr lang="es-ES" sz="1600" b="1"/>
          </a:p>
        </p:txBody>
      </p:sp>
      <p:sp>
        <p:nvSpPr>
          <p:cNvPr id="110638" name="Rectangle 125"/>
          <p:cNvSpPr>
            <a:spLocks noChangeArrowheads="1"/>
          </p:cNvSpPr>
          <p:nvPr/>
        </p:nvSpPr>
        <p:spPr bwMode="auto">
          <a:xfrm>
            <a:off x="2339975" y="705889"/>
            <a:ext cx="1366838" cy="576262"/>
          </a:xfrm>
          <a:prstGeom prst="rect">
            <a:avLst/>
          </a:prstGeom>
          <a:solidFill>
            <a:srgbClr val="6699FF">
              <a:alpha val="20000"/>
            </a:srgbClr>
          </a:solidFill>
          <a:ln w="3175" algn="ctr">
            <a:noFill/>
            <a:miter lim="800000"/>
            <a:headEnd/>
            <a:tailEnd/>
          </a:ln>
        </p:spPr>
        <p:txBody>
          <a:bodyPr wrap="none" tIns="90000" anchor="ctr"/>
          <a:lstStyle/>
          <a:p>
            <a:pPr>
              <a:tabLst>
                <a:tab pos="180975" algn="l"/>
                <a:tab pos="447675" algn="l"/>
              </a:tabLst>
            </a:pPr>
            <a:r>
              <a:rPr lang="es-MX" sz="1600" b="1"/>
              <a:t>Instrumento</a:t>
            </a:r>
          </a:p>
          <a:p>
            <a:pPr>
              <a:tabLst>
                <a:tab pos="180975" algn="l"/>
                <a:tab pos="447675" algn="l"/>
              </a:tabLst>
            </a:pPr>
            <a:r>
              <a:rPr lang="es-MX" sz="1600" b="1"/>
              <a:t>formulado</a:t>
            </a:r>
            <a:endParaRPr lang="es-ES" sz="1600" b="1"/>
          </a:p>
        </p:txBody>
      </p:sp>
      <p:sp>
        <p:nvSpPr>
          <p:cNvPr id="110639" name="Rectangle 126"/>
          <p:cNvSpPr>
            <a:spLocks noChangeArrowheads="1"/>
          </p:cNvSpPr>
          <p:nvPr/>
        </p:nvSpPr>
        <p:spPr bwMode="auto">
          <a:xfrm>
            <a:off x="3779838" y="705889"/>
            <a:ext cx="3097212" cy="576262"/>
          </a:xfrm>
          <a:prstGeom prst="rect">
            <a:avLst/>
          </a:prstGeom>
          <a:solidFill>
            <a:srgbClr val="3366CC">
              <a:alpha val="20000"/>
            </a:srgbClr>
          </a:solidFill>
          <a:ln w="3175" algn="ctr">
            <a:noFill/>
            <a:miter lim="800000"/>
            <a:headEnd/>
            <a:tailEnd/>
          </a:ln>
        </p:spPr>
        <p:txBody>
          <a:bodyPr wrap="none" tIns="90000" anchor="ctr"/>
          <a:lstStyle/>
          <a:p>
            <a:pPr>
              <a:tabLst>
                <a:tab pos="180975" algn="l"/>
                <a:tab pos="447675" algn="l"/>
              </a:tabLst>
            </a:pPr>
            <a:r>
              <a:rPr lang="es-MX" sz="1600" b="1"/>
              <a:t>Captura del proyecto </a:t>
            </a:r>
          </a:p>
          <a:p>
            <a:pPr>
              <a:tabLst>
                <a:tab pos="180975" algn="l"/>
                <a:tab pos="447675" algn="l"/>
              </a:tabLst>
            </a:pPr>
            <a:r>
              <a:rPr lang="es-MX" sz="1600" b="1"/>
              <a:t>en medio electrónico</a:t>
            </a:r>
            <a:endParaRPr lang="es-ES" sz="1600" b="1"/>
          </a:p>
        </p:txBody>
      </p:sp>
      <p:sp>
        <p:nvSpPr>
          <p:cNvPr id="110641" name="Text Box 130"/>
          <p:cNvSpPr txBox="1">
            <a:spLocks noChangeArrowheads="1"/>
          </p:cNvSpPr>
          <p:nvPr/>
        </p:nvSpPr>
        <p:spPr bwMode="auto">
          <a:xfrm>
            <a:off x="796925" y="257175"/>
            <a:ext cx="7543800" cy="441325"/>
          </a:xfrm>
          <a:prstGeom prst="rect">
            <a:avLst/>
          </a:prstGeom>
          <a:noFill/>
          <a:ln w="3175" algn="ctr">
            <a:noFill/>
            <a:miter lim="800000"/>
            <a:headEnd/>
            <a:tailEnd/>
          </a:ln>
        </p:spPr>
        <p:txBody>
          <a:bodyPr wrap="none" tIns="90000">
            <a:spAutoFit/>
          </a:bodyPr>
          <a:lstStyle/>
          <a:p>
            <a:pPr>
              <a:tabLst>
                <a:tab pos="180975" algn="l"/>
                <a:tab pos="447675" algn="l"/>
              </a:tabLst>
            </a:pPr>
            <a:r>
              <a:rPr lang="es-MX" sz="2000" b="1" dirty="0"/>
              <a:t>Formulación e integración de proyectos del PIFI institucional</a:t>
            </a:r>
            <a:endParaRPr lang="es-ES" sz="2000" b="1" dirty="0"/>
          </a:p>
        </p:txBody>
      </p:sp>
      <p:sp>
        <p:nvSpPr>
          <p:cNvPr id="110642" name="AutoShape 137"/>
          <p:cNvSpPr>
            <a:spLocks noChangeArrowheads="1"/>
          </p:cNvSpPr>
          <p:nvPr/>
        </p:nvSpPr>
        <p:spPr bwMode="auto">
          <a:xfrm>
            <a:off x="7357659" y="3832461"/>
            <a:ext cx="1660506" cy="1071569"/>
          </a:xfrm>
          <a:prstGeom prst="flowChartOnlineStorage">
            <a:avLst/>
          </a:prstGeom>
          <a:solidFill>
            <a:schemeClr val="bg1"/>
          </a:solidFill>
          <a:ln w="3175" algn="ctr">
            <a:solidFill>
              <a:schemeClr val="tx1"/>
            </a:solidFill>
            <a:miter lim="800000"/>
            <a:headEnd/>
            <a:tailEnd/>
          </a:ln>
        </p:spPr>
        <p:txBody>
          <a:bodyPr wrap="none" tIns="90000" anchor="ctr"/>
          <a:lstStyle/>
          <a:p>
            <a:pPr>
              <a:tabLst>
                <a:tab pos="180975" algn="l"/>
                <a:tab pos="447675" algn="l"/>
              </a:tabLst>
            </a:pPr>
            <a:r>
              <a:rPr lang="es-MX" sz="1400" b="1" dirty="0" smtClean="0"/>
              <a:t>Sistema</a:t>
            </a:r>
          </a:p>
          <a:p>
            <a:pPr>
              <a:tabLst>
                <a:tab pos="180975" algn="l"/>
                <a:tab pos="447675" algn="l"/>
              </a:tabLst>
            </a:pPr>
            <a:r>
              <a:rPr lang="es-MX" sz="1400" b="1" dirty="0"/>
              <a:t>E</a:t>
            </a:r>
            <a:r>
              <a:rPr lang="es-MX" sz="1400" b="1" dirty="0" smtClean="0"/>
              <a:t>lectrónico</a:t>
            </a:r>
          </a:p>
          <a:p>
            <a:pPr>
              <a:tabLst>
                <a:tab pos="180975" algn="l"/>
                <a:tab pos="447675" algn="l"/>
              </a:tabLst>
            </a:pPr>
            <a:r>
              <a:rPr lang="es-MX" sz="1400" b="1" dirty="0" smtClean="0"/>
              <a:t>e-PIFI 3.0</a:t>
            </a:r>
            <a:endParaRPr lang="es-ES" sz="1400" b="1" dirty="0"/>
          </a:p>
        </p:txBody>
      </p:sp>
      <p:sp>
        <p:nvSpPr>
          <p:cNvPr id="110644" name="Line 141"/>
          <p:cNvSpPr>
            <a:spLocks noChangeShapeType="1"/>
          </p:cNvSpPr>
          <p:nvPr/>
        </p:nvSpPr>
        <p:spPr bwMode="auto">
          <a:xfrm>
            <a:off x="5872163" y="1864752"/>
            <a:ext cx="2873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5" name="Line 142"/>
          <p:cNvSpPr>
            <a:spLocks noChangeShapeType="1"/>
          </p:cNvSpPr>
          <p:nvPr/>
        </p:nvSpPr>
        <p:spPr bwMode="auto">
          <a:xfrm>
            <a:off x="5872163" y="3550852"/>
            <a:ext cx="2873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6" name="Line 143"/>
          <p:cNvSpPr>
            <a:spLocks noChangeShapeType="1"/>
          </p:cNvSpPr>
          <p:nvPr/>
        </p:nvSpPr>
        <p:spPr bwMode="auto">
          <a:xfrm>
            <a:off x="5867400" y="4365625"/>
            <a:ext cx="287338"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7" name="Line 144"/>
          <p:cNvSpPr>
            <a:spLocks noChangeShapeType="1"/>
          </p:cNvSpPr>
          <p:nvPr/>
        </p:nvSpPr>
        <p:spPr bwMode="auto">
          <a:xfrm>
            <a:off x="5867400" y="5445125"/>
            <a:ext cx="287338"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8" name="Line 145"/>
          <p:cNvSpPr>
            <a:spLocks noChangeShapeType="1"/>
          </p:cNvSpPr>
          <p:nvPr/>
        </p:nvSpPr>
        <p:spPr bwMode="auto">
          <a:xfrm>
            <a:off x="5867400" y="6500813"/>
            <a:ext cx="287338"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110649" name="Line 146"/>
          <p:cNvSpPr>
            <a:spLocks noChangeShapeType="1"/>
          </p:cNvSpPr>
          <p:nvPr/>
        </p:nvSpPr>
        <p:spPr bwMode="auto">
          <a:xfrm>
            <a:off x="6650912" y="6500813"/>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50" name="AutoShape 136"/>
          <p:cNvSpPr>
            <a:spLocks noChangeArrowheads="1"/>
          </p:cNvSpPr>
          <p:nvPr/>
        </p:nvSpPr>
        <p:spPr bwMode="auto">
          <a:xfrm>
            <a:off x="6293724" y="6342063"/>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51" name="Line 147"/>
          <p:cNvSpPr>
            <a:spLocks noChangeShapeType="1"/>
          </p:cNvSpPr>
          <p:nvPr/>
        </p:nvSpPr>
        <p:spPr bwMode="auto">
          <a:xfrm>
            <a:off x="6627099" y="5445125"/>
            <a:ext cx="287338"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52" name="AutoShape 135"/>
          <p:cNvSpPr>
            <a:spLocks noChangeArrowheads="1"/>
          </p:cNvSpPr>
          <p:nvPr/>
        </p:nvSpPr>
        <p:spPr bwMode="auto">
          <a:xfrm>
            <a:off x="6293724" y="5300663"/>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56" name="Line 150"/>
          <p:cNvSpPr>
            <a:spLocks noChangeShapeType="1"/>
          </p:cNvSpPr>
          <p:nvPr/>
        </p:nvSpPr>
        <p:spPr bwMode="auto">
          <a:xfrm>
            <a:off x="6635037" y="1864752"/>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57" name="AutoShape 132"/>
          <p:cNvSpPr>
            <a:spLocks noChangeArrowheads="1"/>
          </p:cNvSpPr>
          <p:nvPr/>
        </p:nvSpPr>
        <p:spPr bwMode="auto">
          <a:xfrm>
            <a:off x="6296899" y="1713939"/>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58" name="Line 151"/>
          <p:cNvSpPr>
            <a:spLocks noChangeShapeType="1"/>
          </p:cNvSpPr>
          <p:nvPr/>
        </p:nvSpPr>
        <p:spPr bwMode="auto">
          <a:xfrm>
            <a:off x="6650912" y="1515304"/>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59" name="AutoShape 131"/>
          <p:cNvSpPr>
            <a:spLocks noChangeArrowheads="1"/>
          </p:cNvSpPr>
          <p:nvPr/>
        </p:nvSpPr>
        <p:spPr bwMode="auto">
          <a:xfrm>
            <a:off x="6281024" y="1370842"/>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60" name="Line 152"/>
          <p:cNvSpPr>
            <a:spLocks noChangeShapeType="1"/>
          </p:cNvSpPr>
          <p:nvPr/>
        </p:nvSpPr>
        <p:spPr bwMode="auto">
          <a:xfrm>
            <a:off x="6619162" y="4365625"/>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110661" name="AutoShape 134"/>
          <p:cNvSpPr>
            <a:spLocks noChangeArrowheads="1"/>
          </p:cNvSpPr>
          <p:nvPr/>
        </p:nvSpPr>
        <p:spPr bwMode="auto">
          <a:xfrm>
            <a:off x="6293724" y="4219575"/>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110662" name="Line 153"/>
          <p:cNvSpPr>
            <a:spLocks noChangeShapeType="1"/>
          </p:cNvSpPr>
          <p:nvPr/>
        </p:nvSpPr>
        <p:spPr bwMode="auto">
          <a:xfrm>
            <a:off x="6941241" y="4365625"/>
            <a:ext cx="396000"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74" name="Line 141"/>
          <p:cNvSpPr>
            <a:spLocks noChangeShapeType="1"/>
          </p:cNvSpPr>
          <p:nvPr/>
        </p:nvSpPr>
        <p:spPr bwMode="auto">
          <a:xfrm>
            <a:off x="5883285" y="1517420"/>
            <a:ext cx="252000"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75" name="Line 64"/>
          <p:cNvSpPr>
            <a:spLocks noChangeShapeType="1"/>
          </p:cNvSpPr>
          <p:nvPr/>
        </p:nvSpPr>
        <p:spPr bwMode="auto">
          <a:xfrm>
            <a:off x="3668629" y="1875501"/>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76" name="Line 65"/>
          <p:cNvSpPr>
            <a:spLocks noChangeShapeType="1"/>
          </p:cNvSpPr>
          <p:nvPr/>
        </p:nvSpPr>
        <p:spPr bwMode="auto">
          <a:xfrm>
            <a:off x="3662356" y="2592478"/>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78" name="Rectangle 61"/>
          <p:cNvSpPr>
            <a:spLocks noChangeArrowheads="1"/>
          </p:cNvSpPr>
          <p:nvPr/>
        </p:nvSpPr>
        <p:spPr bwMode="auto">
          <a:xfrm>
            <a:off x="3929058" y="2089267"/>
            <a:ext cx="2000264" cy="217488"/>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a:t>
            </a:r>
            <a:r>
              <a:rPr lang="es-MX" b="1" dirty="0" smtClean="0"/>
              <a:t>equidad de género</a:t>
            </a:r>
            <a:endParaRPr lang="es-ES" b="1" dirty="0"/>
          </a:p>
        </p:txBody>
      </p:sp>
      <p:sp>
        <p:nvSpPr>
          <p:cNvPr id="83" name="Rectangle 61"/>
          <p:cNvSpPr>
            <a:spLocks noChangeArrowheads="1"/>
          </p:cNvSpPr>
          <p:nvPr/>
        </p:nvSpPr>
        <p:spPr bwMode="auto">
          <a:xfrm>
            <a:off x="3941773" y="2433194"/>
            <a:ext cx="2000264" cy="340412"/>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e</a:t>
            </a:r>
            <a:r>
              <a:rPr lang="es-MX" b="1" dirty="0" smtClean="0"/>
              <a:t>stancias Infantiles</a:t>
            </a:r>
          </a:p>
          <a:p>
            <a:pPr algn="l">
              <a:tabLst>
                <a:tab pos="180975" algn="l"/>
                <a:tab pos="447675" algn="l"/>
              </a:tabLst>
            </a:pPr>
            <a:r>
              <a:rPr lang="es-MX" b="1" dirty="0" smtClean="0"/>
              <a:t>y Guarderías</a:t>
            </a:r>
            <a:endParaRPr lang="es-ES" b="1" dirty="0"/>
          </a:p>
        </p:txBody>
      </p:sp>
      <p:sp>
        <p:nvSpPr>
          <p:cNvPr id="84" name="Line 141"/>
          <p:cNvSpPr>
            <a:spLocks noChangeShapeType="1"/>
          </p:cNvSpPr>
          <p:nvPr/>
        </p:nvSpPr>
        <p:spPr bwMode="auto">
          <a:xfrm>
            <a:off x="5891440" y="2555667"/>
            <a:ext cx="2873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85" name="Line 150"/>
          <p:cNvSpPr>
            <a:spLocks noChangeShapeType="1"/>
          </p:cNvSpPr>
          <p:nvPr/>
        </p:nvSpPr>
        <p:spPr bwMode="auto">
          <a:xfrm>
            <a:off x="6654314" y="2555667"/>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86" name="AutoShape 132"/>
          <p:cNvSpPr>
            <a:spLocks noChangeArrowheads="1"/>
          </p:cNvSpPr>
          <p:nvPr/>
        </p:nvSpPr>
        <p:spPr bwMode="auto">
          <a:xfrm>
            <a:off x="6316176" y="2404854"/>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87" name="Line 151"/>
          <p:cNvSpPr>
            <a:spLocks noChangeShapeType="1"/>
          </p:cNvSpPr>
          <p:nvPr/>
        </p:nvSpPr>
        <p:spPr bwMode="auto">
          <a:xfrm>
            <a:off x="6670189" y="2231386"/>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88" name="AutoShape 131"/>
          <p:cNvSpPr>
            <a:spLocks noChangeArrowheads="1"/>
          </p:cNvSpPr>
          <p:nvPr/>
        </p:nvSpPr>
        <p:spPr bwMode="auto">
          <a:xfrm>
            <a:off x="6300301" y="2086924"/>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89" name="Line 141"/>
          <p:cNvSpPr>
            <a:spLocks noChangeShapeType="1"/>
          </p:cNvSpPr>
          <p:nvPr/>
        </p:nvSpPr>
        <p:spPr bwMode="auto">
          <a:xfrm>
            <a:off x="5902562" y="2233502"/>
            <a:ext cx="252000"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90" name="Line 150"/>
          <p:cNvSpPr>
            <a:spLocks noChangeShapeType="1"/>
          </p:cNvSpPr>
          <p:nvPr/>
        </p:nvSpPr>
        <p:spPr bwMode="auto">
          <a:xfrm>
            <a:off x="6633039" y="3557202"/>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91" name="AutoShape 132"/>
          <p:cNvSpPr>
            <a:spLocks noChangeArrowheads="1"/>
          </p:cNvSpPr>
          <p:nvPr/>
        </p:nvSpPr>
        <p:spPr bwMode="auto">
          <a:xfrm>
            <a:off x="6294901" y="3406389"/>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
        <p:nvSpPr>
          <p:cNvPr id="93" name="92 Rectángulo">
            <a:hlinkClick r:id="rId2" action="ppaction://hlinksldjump"/>
          </p:cNvPr>
          <p:cNvSpPr/>
          <p:nvPr/>
        </p:nvSpPr>
        <p:spPr bwMode="auto">
          <a:xfrm flipH="1">
            <a:off x="-4" y="-26988"/>
            <a:ext cx="9144003" cy="6884964"/>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82" name="AutoShape 155">
            <a:hlinkClick r:id="" action="ppaction://hlinkshowjump?jump=nextslide"/>
          </p:cNvPr>
          <p:cNvSpPr>
            <a:spLocks noChangeArrowheads="1"/>
          </p:cNvSpPr>
          <p:nvPr/>
        </p:nvSpPr>
        <p:spPr bwMode="auto">
          <a:xfrm>
            <a:off x="8912956" y="428604"/>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1" name="Line 65"/>
          <p:cNvSpPr>
            <a:spLocks noChangeShapeType="1"/>
          </p:cNvSpPr>
          <p:nvPr/>
        </p:nvSpPr>
        <p:spPr bwMode="auto">
          <a:xfrm>
            <a:off x="3666714" y="3031848"/>
            <a:ext cx="215900" cy="0"/>
          </a:xfrm>
          <a:prstGeom prst="line">
            <a:avLst/>
          </a:prstGeom>
          <a:noFill/>
          <a:ln w="3175">
            <a:solidFill>
              <a:schemeClr val="tx1"/>
            </a:solidFill>
            <a:round/>
            <a:headEnd/>
            <a:tailEnd type="diamond" w="med" len="med"/>
          </a:ln>
        </p:spPr>
        <p:txBody>
          <a:bodyPr wrap="none" tIns="90000" anchor="ctr"/>
          <a:lstStyle/>
          <a:p>
            <a:endParaRPr lang="es-ES"/>
          </a:p>
        </p:txBody>
      </p:sp>
      <p:sp>
        <p:nvSpPr>
          <p:cNvPr id="92" name="Rectangle 61"/>
          <p:cNvSpPr>
            <a:spLocks noChangeArrowheads="1"/>
          </p:cNvSpPr>
          <p:nvPr/>
        </p:nvSpPr>
        <p:spPr bwMode="auto">
          <a:xfrm>
            <a:off x="3946131" y="2872564"/>
            <a:ext cx="2000264" cy="340412"/>
          </a:xfrm>
          <a:prstGeom prst="rect">
            <a:avLst/>
          </a:prstGeom>
          <a:noFill/>
          <a:ln w="3175" algn="ctr">
            <a:noFill/>
            <a:miter lim="800000"/>
            <a:headEnd/>
            <a:tailEnd/>
          </a:ln>
        </p:spPr>
        <p:txBody>
          <a:bodyPr wrap="none" tIns="90000" anchor="ctr"/>
          <a:lstStyle/>
          <a:p>
            <a:pPr algn="l">
              <a:tabLst>
                <a:tab pos="180975" algn="l"/>
                <a:tab pos="447675" algn="l"/>
              </a:tabLst>
            </a:pPr>
            <a:r>
              <a:rPr lang="es-MX" b="1" dirty="0" err="1"/>
              <a:t>Proy</a:t>
            </a:r>
            <a:r>
              <a:rPr lang="es-MX" b="1" dirty="0"/>
              <a:t>. </a:t>
            </a:r>
            <a:r>
              <a:rPr lang="es-MX" b="1" dirty="0" smtClean="0"/>
              <a:t>de construcción de</a:t>
            </a:r>
          </a:p>
          <a:p>
            <a:pPr algn="l">
              <a:tabLst>
                <a:tab pos="180975" algn="l"/>
                <a:tab pos="447675" algn="l"/>
              </a:tabLst>
            </a:pPr>
            <a:r>
              <a:rPr lang="es-MX" b="1" dirty="0"/>
              <a:t>e</a:t>
            </a:r>
            <a:r>
              <a:rPr lang="es-MX" b="1" dirty="0" smtClean="0"/>
              <a:t>spacios físicos (FAM) </a:t>
            </a:r>
            <a:endParaRPr lang="es-ES" b="1" dirty="0"/>
          </a:p>
        </p:txBody>
      </p:sp>
      <p:sp>
        <p:nvSpPr>
          <p:cNvPr id="94" name="Line 141"/>
          <p:cNvSpPr>
            <a:spLocks noChangeShapeType="1"/>
          </p:cNvSpPr>
          <p:nvPr/>
        </p:nvSpPr>
        <p:spPr bwMode="auto">
          <a:xfrm>
            <a:off x="5895798" y="2995037"/>
            <a:ext cx="287337" cy="0"/>
          </a:xfrm>
          <a:prstGeom prst="line">
            <a:avLst/>
          </a:prstGeom>
          <a:noFill/>
          <a:ln w="3175">
            <a:solidFill>
              <a:schemeClr val="tx1"/>
            </a:solidFill>
            <a:round/>
            <a:headEnd/>
            <a:tailEnd type="triangle" w="med" len="med"/>
          </a:ln>
        </p:spPr>
        <p:txBody>
          <a:bodyPr wrap="none" tIns="90000" anchor="ctr"/>
          <a:lstStyle/>
          <a:p>
            <a:endParaRPr lang="es-ES"/>
          </a:p>
        </p:txBody>
      </p:sp>
      <p:sp>
        <p:nvSpPr>
          <p:cNvPr id="95" name="Line 150"/>
          <p:cNvSpPr>
            <a:spLocks noChangeShapeType="1"/>
          </p:cNvSpPr>
          <p:nvPr/>
        </p:nvSpPr>
        <p:spPr bwMode="auto">
          <a:xfrm>
            <a:off x="6658672" y="2995037"/>
            <a:ext cx="287337" cy="0"/>
          </a:xfrm>
          <a:prstGeom prst="line">
            <a:avLst/>
          </a:prstGeom>
          <a:noFill/>
          <a:ln w="28575">
            <a:solidFill>
              <a:schemeClr val="tx1"/>
            </a:solidFill>
            <a:round/>
            <a:headEnd/>
            <a:tailEnd type="triangle" w="med" len="med"/>
          </a:ln>
        </p:spPr>
        <p:txBody>
          <a:bodyPr wrap="none" tIns="90000" anchor="ctr"/>
          <a:lstStyle/>
          <a:p>
            <a:endParaRPr lang="es-ES"/>
          </a:p>
        </p:txBody>
      </p:sp>
      <p:sp>
        <p:nvSpPr>
          <p:cNvPr id="96" name="AutoShape 132"/>
          <p:cNvSpPr>
            <a:spLocks noChangeArrowheads="1"/>
          </p:cNvSpPr>
          <p:nvPr/>
        </p:nvSpPr>
        <p:spPr bwMode="auto">
          <a:xfrm>
            <a:off x="6320534" y="2844224"/>
            <a:ext cx="503238" cy="288925"/>
          </a:xfrm>
          <a:prstGeom prst="flowChartOnlineStorage">
            <a:avLst/>
          </a:prstGeom>
          <a:solidFill>
            <a:schemeClr val="bg1"/>
          </a:solidFill>
          <a:ln w="3175" algn="ctr">
            <a:solidFill>
              <a:schemeClr val="tx1"/>
            </a:solidFill>
            <a:miter lim="800000"/>
            <a:headEnd/>
            <a:tailEnd/>
          </a:ln>
        </p:spPr>
        <p:txBody>
          <a:bodyPr wrap="none" tIns="90000" anchor="ctr"/>
          <a:lstStyle/>
          <a:p>
            <a:endParaRPr lang="es-ES_tradnl" sz="1400"/>
          </a:p>
        </p:txBody>
      </p:sp>
    </p:spTree>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5367334" y="2357434"/>
            <a:ext cx="169863" cy="215900"/>
          </a:xfrm>
          <a:prstGeom prst="rect">
            <a:avLst/>
          </a:prstGeom>
          <a:solidFill>
            <a:srgbClr val="FFFF99"/>
          </a:solidFill>
          <a:ln w="9525">
            <a:noFill/>
            <a:miter lim="800000"/>
            <a:headEnd/>
            <a:tailEnd/>
          </a:ln>
        </p:spPr>
        <p:txBody>
          <a:bodyPr anchor="ctr"/>
          <a:lstStyle/>
          <a:p>
            <a:endParaRPr lang="es-ES_tradnl" sz="1400"/>
          </a:p>
        </p:txBody>
      </p:sp>
      <p:sp>
        <p:nvSpPr>
          <p:cNvPr id="111619" name="Rectangle 3"/>
          <p:cNvSpPr>
            <a:spLocks noChangeArrowheads="1"/>
          </p:cNvSpPr>
          <p:nvPr/>
        </p:nvSpPr>
        <p:spPr bwMode="auto">
          <a:xfrm>
            <a:off x="0" y="-92279"/>
            <a:ext cx="9144000" cy="6858000"/>
          </a:xfrm>
          <a:prstGeom prst="rect">
            <a:avLst/>
          </a:prstGeom>
          <a:solidFill>
            <a:schemeClr val="bg1"/>
          </a:solidFill>
          <a:ln w="3175" algn="ctr">
            <a:noFill/>
            <a:miter lim="800000"/>
            <a:headEnd/>
            <a:tailEnd/>
          </a:ln>
        </p:spPr>
        <p:txBody>
          <a:bodyPr wrap="none" tIns="90000" anchor="ctr"/>
          <a:lstStyle/>
          <a:p>
            <a:endParaRPr lang="es-ES_tradnl" sz="1400"/>
          </a:p>
        </p:txBody>
      </p:sp>
      <p:grpSp>
        <p:nvGrpSpPr>
          <p:cNvPr id="98" name="97 Grupo"/>
          <p:cNvGrpSpPr/>
          <p:nvPr/>
        </p:nvGrpSpPr>
        <p:grpSpPr>
          <a:xfrm>
            <a:off x="4042441" y="1723141"/>
            <a:ext cx="1639900" cy="777165"/>
            <a:chOff x="4146547" y="1930397"/>
            <a:chExt cx="1250950" cy="1069975"/>
          </a:xfrm>
        </p:grpSpPr>
        <p:sp>
          <p:nvSpPr>
            <p:cNvPr id="111628" name="Rectangle 12"/>
            <p:cNvSpPr>
              <a:spLocks noChangeArrowheads="1"/>
            </p:cNvSpPr>
            <p:nvPr/>
          </p:nvSpPr>
          <p:spPr bwMode="auto">
            <a:xfrm>
              <a:off x="4291009" y="1930397"/>
              <a:ext cx="1106488" cy="792162"/>
            </a:xfrm>
            <a:prstGeom prst="rect">
              <a:avLst/>
            </a:prstGeom>
            <a:solidFill>
              <a:srgbClr val="FFFF99"/>
            </a:solidFill>
            <a:ln w="9525">
              <a:solidFill>
                <a:schemeClr val="tx1"/>
              </a:solidFill>
              <a:miter lim="800000"/>
              <a:headEnd/>
              <a:tailEnd/>
            </a:ln>
          </p:spPr>
          <p:txBody>
            <a:bodyPr anchor="ctr"/>
            <a:lstStyle/>
            <a:p>
              <a:endParaRPr lang="es-ES_tradnl" sz="1400"/>
            </a:p>
          </p:txBody>
        </p:sp>
        <p:sp>
          <p:nvSpPr>
            <p:cNvPr id="111629" name="Rectangle 13"/>
            <p:cNvSpPr>
              <a:spLocks noChangeArrowheads="1"/>
            </p:cNvSpPr>
            <p:nvPr/>
          </p:nvSpPr>
          <p:spPr bwMode="auto">
            <a:xfrm>
              <a:off x="4217984" y="2001834"/>
              <a:ext cx="1106488" cy="792163"/>
            </a:xfrm>
            <a:prstGeom prst="rect">
              <a:avLst/>
            </a:prstGeom>
            <a:solidFill>
              <a:srgbClr val="FFFF99"/>
            </a:solidFill>
            <a:ln w="9525">
              <a:solidFill>
                <a:schemeClr val="tx1"/>
              </a:solidFill>
              <a:miter lim="800000"/>
              <a:headEnd/>
              <a:tailEnd/>
            </a:ln>
          </p:spPr>
          <p:txBody>
            <a:bodyPr anchor="ctr"/>
            <a:lstStyle/>
            <a:p>
              <a:endParaRPr lang="es-ES_tradnl" sz="1400"/>
            </a:p>
          </p:txBody>
        </p:sp>
        <p:sp>
          <p:nvSpPr>
            <p:cNvPr id="111630" name="Rectangle 14"/>
            <p:cNvSpPr>
              <a:spLocks noChangeArrowheads="1"/>
            </p:cNvSpPr>
            <p:nvPr/>
          </p:nvSpPr>
          <p:spPr bwMode="auto">
            <a:xfrm>
              <a:off x="4146547" y="2073272"/>
              <a:ext cx="1106487" cy="927100"/>
            </a:xfrm>
            <a:prstGeom prst="rect">
              <a:avLst/>
            </a:prstGeom>
            <a:solidFill>
              <a:srgbClr val="FFFF99"/>
            </a:solidFill>
            <a:ln w="9525">
              <a:solidFill>
                <a:schemeClr val="tx1"/>
              </a:solidFill>
              <a:miter lim="800000"/>
              <a:headEnd/>
              <a:tailEnd/>
            </a:ln>
          </p:spPr>
          <p:txBody>
            <a:bodyPr anchor="ctr"/>
            <a:lstStyle/>
            <a:p>
              <a:r>
                <a:rPr lang="es-MX" sz="1300" b="1" dirty="0" smtClean="0">
                  <a:latin typeface="Arial Narrow" pitchFamily="34" charset="0"/>
                </a:rPr>
                <a:t>Revisión de los proyectos por el área de planeación </a:t>
              </a:r>
              <a:endParaRPr lang="es-MX" sz="1300" b="1" dirty="0">
                <a:latin typeface="Arial Narrow" pitchFamily="34" charset="0"/>
              </a:endParaRPr>
            </a:p>
          </p:txBody>
        </p:sp>
      </p:grpSp>
      <p:sp>
        <p:nvSpPr>
          <p:cNvPr id="111635" name="Rectangle 19"/>
          <p:cNvSpPr>
            <a:spLocks noChangeArrowheads="1"/>
          </p:cNvSpPr>
          <p:nvPr/>
        </p:nvSpPr>
        <p:spPr bwMode="auto">
          <a:xfrm>
            <a:off x="348770" y="2835630"/>
            <a:ext cx="1928825" cy="669923"/>
          </a:xfrm>
          <a:prstGeom prst="rect">
            <a:avLst/>
          </a:prstGeom>
          <a:solidFill>
            <a:srgbClr val="FFFF99"/>
          </a:solidFill>
          <a:ln w="9525">
            <a:solidFill>
              <a:schemeClr val="tx1"/>
            </a:solidFill>
            <a:miter lim="800000"/>
            <a:headEnd/>
            <a:tailEnd/>
          </a:ln>
        </p:spPr>
        <p:txBody>
          <a:bodyPr anchor="ctr"/>
          <a:lstStyle/>
          <a:p>
            <a:r>
              <a:rPr lang="es-MX" sz="1300" b="1" dirty="0" smtClean="0">
                <a:latin typeface="Arial Narrow" pitchFamily="34" charset="0"/>
              </a:rPr>
              <a:t>Captura de los proyectos  en el módulo e-PIFI 3.0</a:t>
            </a:r>
            <a:endParaRPr lang="es-MX" sz="1300" b="1" dirty="0">
              <a:latin typeface="Arial Narrow" pitchFamily="34" charset="0"/>
            </a:endParaRPr>
          </a:p>
        </p:txBody>
      </p:sp>
      <p:sp>
        <p:nvSpPr>
          <p:cNvPr id="111636" name="AutoShape 20"/>
          <p:cNvSpPr>
            <a:spLocks noChangeArrowheads="1"/>
          </p:cNvSpPr>
          <p:nvPr/>
        </p:nvSpPr>
        <p:spPr bwMode="auto">
          <a:xfrm>
            <a:off x="3681188" y="2807688"/>
            <a:ext cx="2357454" cy="720725"/>
          </a:xfrm>
          <a:prstGeom prst="flowChartDecision">
            <a:avLst/>
          </a:prstGeom>
          <a:solidFill>
            <a:srgbClr val="DDDDDD"/>
          </a:solidFill>
          <a:ln w="9525">
            <a:solidFill>
              <a:schemeClr val="tx1"/>
            </a:solidFill>
            <a:miter lim="800000"/>
            <a:headEnd/>
            <a:tailEnd/>
          </a:ln>
        </p:spPr>
        <p:txBody>
          <a:bodyPr anchor="ctr"/>
          <a:lstStyle/>
          <a:p>
            <a:r>
              <a:rPr lang="es-MX" sz="1050" b="1" dirty="0" smtClean="0">
                <a:latin typeface="Arial Narrow" pitchFamily="34" charset="0"/>
              </a:rPr>
              <a:t>Hay observaciones</a:t>
            </a:r>
            <a:endParaRPr lang="es-ES" sz="1050" b="1" dirty="0">
              <a:latin typeface="Arial Narrow" pitchFamily="34" charset="0"/>
            </a:endParaRPr>
          </a:p>
        </p:txBody>
      </p:sp>
      <p:sp>
        <p:nvSpPr>
          <p:cNvPr id="111640" name="Rectangle 24"/>
          <p:cNvSpPr>
            <a:spLocks noChangeArrowheads="1"/>
          </p:cNvSpPr>
          <p:nvPr/>
        </p:nvSpPr>
        <p:spPr bwMode="auto">
          <a:xfrm>
            <a:off x="1619250" y="5427663"/>
            <a:ext cx="1873250" cy="792162"/>
          </a:xfrm>
          <a:prstGeom prst="rect">
            <a:avLst/>
          </a:prstGeom>
          <a:solidFill>
            <a:srgbClr val="DDDDDD"/>
          </a:solidFill>
          <a:ln w="9525">
            <a:solidFill>
              <a:schemeClr val="tx1"/>
            </a:solidFill>
            <a:miter lim="800000"/>
            <a:headEnd/>
            <a:tailEnd/>
          </a:ln>
        </p:spPr>
        <p:txBody>
          <a:bodyPr anchor="ctr"/>
          <a:lstStyle/>
          <a:p>
            <a:pPr marL="85725" indent="-85725" algn="l"/>
            <a:r>
              <a:rPr lang="es-MX" b="1">
                <a:latin typeface="Arial Narrow" pitchFamily="34" charset="0"/>
              </a:rPr>
              <a:t>Generar la impresión de:</a:t>
            </a:r>
          </a:p>
          <a:p>
            <a:pPr marL="85725" indent="-85725" algn="l">
              <a:buFontTx/>
              <a:buChar char="•"/>
            </a:pPr>
            <a:r>
              <a:rPr lang="es-MX" b="1">
                <a:latin typeface="Arial Narrow" pitchFamily="34" charset="0"/>
              </a:rPr>
              <a:t>Concentrado proys. (PIFI)</a:t>
            </a:r>
          </a:p>
          <a:p>
            <a:pPr marL="85725" indent="-85725" algn="l">
              <a:buFontTx/>
              <a:buChar char="•"/>
            </a:pPr>
            <a:r>
              <a:rPr lang="es-MX" b="1">
                <a:latin typeface="Arial Narrow" pitchFamily="34" charset="0"/>
              </a:rPr>
              <a:t>Cada proyecto (ProDES)</a:t>
            </a:r>
          </a:p>
          <a:p>
            <a:pPr marL="85725" indent="-85725" algn="l">
              <a:buFontTx/>
              <a:buChar char="•"/>
            </a:pPr>
            <a:r>
              <a:rPr lang="es-MX" b="1">
                <a:latin typeface="Arial Narrow" pitchFamily="34" charset="0"/>
              </a:rPr>
              <a:t>Cada proyecto (ProGES) </a:t>
            </a:r>
            <a:endParaRPr lang="es-ES" b="1">
              <a:latin typeface="Arial Narrow" pitchFamily="34" charset="0"/>
            </a:endParaRPr>
          </a:p>
        </p:txBody>
      </p:sp>
      <p:sp>
        <p:nvSpPr>
          <p:cNvPr id="111641" name="Rectangle 25"/>
          <p:cNvSpPr>
            <a:spLocks noChangeArrowheads="1"/>
          </p:cNvSpPr>
          <p:nvPr/>
        </p:nvSpPr>
        <p:spPr bwMode="auto">
          <a:xfrm>
            <a:off x="4967288" y="5535613"/>
            <a:ext cx="1439862" cy="449262"/>
          </a:xfrm>
          <a:prstGeom prst="rect">
            <a:avLst/>
          </a:prstGeom>
          <a:solidFill>
            <a:srgbClr val="DDDDDD"/>
          </a:solidFill>
          <a:ln w="9525">
            <a:solidFill>
              <a:schemeClr val="tx1"/>
            </a:solidFill>
            <a:miter lim="800000"/>
            <a:headEnd/>
            <a:tailEnd/>
          </a:ln>
        </p:spPr>
        <p:txBody>
          <a:bodyPr anchor="ctr"/>
          <a:lstStyle/>
          <a:p>
            <a:r>
              <a:rPr lang="es-MX" sz="1400" b="1">
                <a:latin typeface="Arial Narrow" pitchFamily="34" charset="0"/>
              </a:rPr>
              <a:t>Incorporación a los ProDES</a:t>
            </a:r>
            <a:endParaRPr lang="es-ES" sz="1400" b="1">
              <a:latin typeface="Arial Narrow" pitchFamily="34" charset="0"/>
            </a:endParaRPr>
          </a:p>
        </p:txBody>
      </p:sp>
      <p:sp>
        <p:nvSpPr>
          <p:cNvPr id="111642" name="Rectangle 26"/>
          <p:cNvSpPr>
            <a:spLocks noChangeArrowheads="1"/>
          </p:cNvSpPr>
          <p:nvPr/>
        </p:nvSpPr>
        <p:spPr bwMode="auto">
          <a:xfrm>
            <a:off x="4935538" y="6261100"/>
            <a:ext cx="1439862" cy="458788"/>
          </a:xfrm>
          <a:prstGeom prst="rect">
            <a:avLst/>
          </a:prstGeom>
          <a:solidFill>
            <a:srgbClr val="DDDDDD"/>
          </a:solidFill>
          <a:ln w="9525">
            <a:solidFill>
              <a:schemeClr val="tx1"/>
            </a:solidFill>
            <a:miter lim="800000"/>
            <a:headEnd/>
            <a:tailEnd/>
          </a:ln>
        </p:spPr>
        <p:txBody>
          <a:bodyPr anchor="ctr"/>
          <a:lstStyle/>
          <a:p>
            <a:r>
              <a:rPr lang="es-MX" sz="1400" b="1">
                <a:latin typeface="Arial Narrow" pitchFamily="34" charset="0"/>
              </a:rPr>
              <a:t>Incorporación al ProGES</a:t>
            </a:r>
            <a:endParaRPr lang="es-ES" sz="1400" b="1">
              <a:latin typeface="Arial Narrow" pitchFamily="34" charset="0"/>
            </a:endParaRPr>
          </a:p>
        </p:txBody>
      </p:sp>
      <p:sp>
        <p:nvSpPr>
          <p:cNvPr id="111643" name="AutoShape 27"/>
          <p:cNvSpPr>
            <a:spLocks noChangeArrowheads="1"/>
          </p:cNvSpPr>
          <p:nvPr/>
        </p:nvSpPr>
        <p:spPr bwMode="auto">
          <a:xfrm>
            <a:off x="6610350" y="6092825"/>
            <a:ext cx="936625" cy="622323"/>
          </a:xfrm>
          <a:prstGeom prst="flowChartMultidocument">
            <a:avLst/>
          </a:prstGeom>
          <a:solidFill>
            <a:srgbClr val="DDDDDD"/>
          </a:solidFill>
          <a:ln w="9525">
            <a:solidFill>
              <a:schemeClr val="tx1"/>
            </a:solidFill>
            <a:miter lim="800000"/>
            <a:headEnd/>
            <a:tailEnd/>
          </a:ln>
        </p:spPr>
        <p:txBody>
          <a:bodyPr anchor="ctr"/>
          <a:lstStyle/>
          <a:p>
            <a:r>
              <a:rPr lang="es-MX" sz="1400" b="1">
                <a:latin typeface="Arial Narrow" pitchFamily="34" charset="0"/>
              </a:rPr>
              <a:t>ProGES</a:t>
            </a:r>
            <a:endParaRPr lang="es-ES" sz="1400" b="1">
              <a:latin typeface="Arial Narrow" pitchFamily="34" charset="0"/>
            </a:endParaRPr>
          </a:p>
        </p:txBody>
      </p:sp>
      <p:cxnSp>
        <p:nvCxnSpPr>
          <p:cNvPr id="111651" name="AutoShape 35">
            <a:hlinkClick r:id="" action="ppaction://noaction"/>
          </p:cNvPr>
          <p:cNvCxnSpPr>
            <a:cxnSpLocks noChangeShapeType="1"/>
          </p:cNvCxnSpPr>
          <p:nvPr/>
        </p:nvCxnSpPr>
        <p:spPr bwMode="auto">
          <a:xfrm rot="10920000" flipV="1">
            <a:off x="2283641" y="3150899"/>
            <a:ext cx="1368000" cy="48668"/>
          </a:xfrm>
          <a:prstGeom prst="straightConnector1">
            <a:avLst/>
          </a:prstGeom>
          <a:noFill/>
          <a:ln w="38100">
            <a:solidFill>
              <a:srgbClr val="0066FF"/>
            </a:solidFill>
            <a:round/>
            <a:headEnd/>
            <a:tailEnd type="triangle" w="med" len="med"/>
          </a:ln>
        </p:spPr>
      </p:cxnSp>
      <p:cxnSp>
        <p:nvCxnSpPr>
          <p:cNvPr id="111654" name="AutoShape 38"/>
          <p:cNvCxnSpPr>
            <a:cxnSpLocks noChangeShapeType="1"/>
            <a:stCxn id="111640" idx="3"/>
            <a:endCxn id="111676" idx="1"/>
          </p:cNvCxnSpPr>
          <p:nvPr/>
        </p:nvCxnSpPr>
        <p:spPr bwMode="auto">
          <a:xfrm>
            <a:off x="3492500" y="5823744"/>
            <a:ext cx="288925" cy="671513"/>
          </a:xfrm>
          <a:prstGeom prst="bentConnector3">
            <a:avLst>
              <a:gd name="adj1" fmla="val 50000"/>
            </a:avLst>
          </a:prstGeom>
          <a:noFill/>
          <a:ln w="28575">
            <a:solidFill>
              <a:schemeClr val="tx1"/>
            </a:solidFill>
            <a:miter lim="800000"/>
            <a:headEnd/>
            <a:tailEnd type="triangle" w="med" len="med"/>
          </a:ln>
        </p:spPr>
      </p:cxnSp>
      <p:cxnSp>
        <p:nvCxnSpPr>
          <p:cNvPr id="111655" name="AutoShape 39"/>
          <p:cNvCxnSpPr>
            <a:cxnSpLocks noChangeShapeType="1"/>
            <a:stCxn id="111640" idx="3"/>
            <a:endCxn id="111675" idx="1"/>
          </p:cNvCxnSpPr>
          <p:nvPr/>
        </p:nvCxnSpPr>
        <p:spPr bwMode="auto">
          <a:xfrm flipV="1">
            <a:off x="3492500" y="5822950"/>
            <a:ext cx="287338" cy="1588"/>
          </a:xfrm>
          <a:prstGeom prst="bentConnector3">
            <a:avLst>
              <a:gd name="adj1" fmla="val 49722"/>
            </a:avLst>
          </a:prstGeom>
          <a:noFill/>
          <a:ln w="28575">
            <a:solidFill>
              <a:schemeClr val="tx1"/>
            </a:solidFill>
            <a:miter lim="800000"/>
            <a:headEnd/>
            <a:tailEnd type="triangle" w="med" len="med"/>
          </a:ln>
        </p:spPr>
      </p:cxnSp>
      <p:cxnSp>
        <p:nvCxnSpPr>
          <p:cNvPr id="111656" name="AutoShape 40"/>
          <p:cNvCxnSpPr>
            <a:cxnSpLocks noChangeShapeType="1"/>
            <a:stCxn id="111672" idx="3"/>
            <a:endCxn id="111641" idx="1"/>
          </p:cNvCxnSpPr>
          <p:nvPr/>
        </p:nvCxnSpPr>
        <p:spPr bwMode="auto">
          <a:xfrm flipV="1">
            <a:off x="4570413" y="5761038"/>
            <a:ext cx="396875" cy="1587"/>
          </a:xfrm>
          <a:prstGeom prst="straightConnector1">
            <a:avLst/>
          </a:prstGeom>
          <a:noFill/>
          <a:ln w="28575">
            <a:solidFill>
              <a:schemeClr val="tx1"/>
            </a:solidFill>
            <a:round/>
            <a:headEnd/>
            <a:tailEnd type="triangle" w="med" len="med"/>
          </a:ln>
        </p:spPr>
      </p:cxnSp>
      <p:cxnSp>
        <p:nvCxnSpPr>
          <p:cNvPr id="111657" name="AutoShape 41"/>
          <p:cNvCxnSpPr>
            <a:cxnSpLocks noChangeShapeType="1"/>
            <a:stCxn id="111673" idx="3"/>
            <a:endCxn id="111642" idx="1"/>
          </p:cNvCxnSpPr>
          <p:nvPr/>
        </p:nvCxnSpPr>
        <p:spPr bwMode="auto">
          <a:xfrm flipV="1">
            <a:off x="4629150" y="6491288"/>
            <a:ext cx="306388" cy="1587"/>
          </a:xfrm>
          <a:prstGeom prst="straightConnector1">
            <a:avLst/>
          </a:prstGeom>
          <a:noFill/>
          <a:ln w="28575">
            <a:solidFill>
              <a:schemeClr val="tx1"/>
            </a:solidFill>
            <a:round/>
            <a:headEnd/>
            <a:tailEnd type="triangle" w="med" len="med"/>
          </a:ln>
        </p:spPr>
      </p:cxnSp>
      <p:cxnSp>
        <p:nvCxnSpPr>
          <p:cNvPr id="111658" name="AutoShape 42"/>
          <p:cNvCxnSpPr>
            <a:cxnSpLocks noChangeShapeType="1"/>
          </p:cNvCxnSpPr>
          <p:nvPr/>
        </p:nvCxnSpPr>
        <p:spPr bwMode="auto">
          <a:xfrm rot="1080000" flipV="1">
            <a:off x="6375400" y="6403987"/>
            <a:ext cx="234950" cy="86507"/>
          </a:xfrm>
          <a:prstGeom prst="straightConnector1">
            <a:avLst/>
          </a:prstGeom>
          <a:noFill/>
          <a:ln w="28575">
            <a:solidFill>
              <a:schemeClr val="tx1"/>
            </a:solidFill>
            <a:round/>
            <a:headEnd/>
            <a:tailEnd type="triangle" w="med" len="med"/>
          </a:ln>
        </p:spPr>
      </p:cxnSp>
      <p:cxnSp>
        <p:nvCxnSpPr>
          <p:cNvPr id="111659" name="AutoShape 43"/>
          <p:cNvCxnSpPr>
            <a:cxnSpLocks noChangeShapeType="1"/>
          </p:cNvCxnSpPr>
          <p:nvPr/>
        </p:nvCxnSpPr>
        <p:spPr bwMode="auto">
          <a:xfrm rot="1200000" flipV="1">
            <a:off x="6407150" y="5684847"/>
            <a:ext cx="203200" cy="75397"/>
          </a:xfrm>
          <a:prstGeom prst="straightConnector1">
            <a:avLst/>
          </a:prstGeom>
          <a:noFill/>
          <a:ln w="28575">
            <a:solidFill>
              <a:schemeClr val="tx1"/>
            </a:solidFill>
            <a:round/>
            <a:headEnd/>
            <a:tailEnd type="triangle" w="med" len="med"/>
          </a:ln>
        </p:spPr>
      </p:cxnSp>
      <p:grpSp>
        <p:nvGrpSpPr>
          <p:cNvPr id="92" name="91 Grupo"/>
          <p:cNvGrpSpPr/>
          <p:nvPr/>
        </p:nvGrpSpPr>
        <p:grpSpPr>
          <a:xfrm>
            <a:off x="4071934" y="529535"/>
            <a:ext cx="2000264" cy="970639"/>
            <a:chOff x="4071934" y="893760"/>
            <a:chExt cx="1461736" cy="935038"/>
          </a:xfrm>
        </p:grpSpPr>
        <p:sp>
          <p:nvSpPr>
            <p:cNvPr id="111703" name="AutoShape 48"/>
            <p:cNvSpPr>
              <a:spLocks noChangeArrowheads="1"/>
            </p:cNvSpPr>
            <p:nvPr/>
          </p:nvSpPr>
          <p:spPr bwMode="auto">
            <a:xfrm>
              <a:off x="4267549" y="893760"/>
              <a:ext cx="1266121" cy="792163"/>
            </a:xfrm>
            <a:prstGeom prst="flowChartDocument">
              <a:avLst/>
            </a:prstGeom>
            <a:solidFill>
              <a:srgbClr val="DDDDDD"/>
            </a:solidFill>
            <a:ln w="9525">
              <a:solidFill>
                <a:schemeClr val="tx1"/>
              </a:solidFill>
              <a:miter lim="800000"/>
              <a:headEnd/>
              <a:tailEnd/>
            </a:ln>
          </p:spPr>
          <p:txBody>
            <a:bodyPr wrap="none" anchor="ctr"/>
            <a:lstStyle/>
            <a:p>
              <a:endParaRPr lang="es-ES_tradnl" sz="1400"/>
            </a:p>
          </p:txBody>
        </p:sp>
        <p:sp>
          <p:nvSpPr>
            <p:cNvPr id="111704" name="AutoShape 49"/>
            <p:cNvSpPr>
              <a:spLocks noChangeArrowheads="1"/>
            </p:cNvSpPr>
            <p:nvPr/>
          </p:nvSpPr>
          <p:spPr bwMode="auto">
            <a:xfrm>
              <a:off x="4168666" y="965197"/>
              <a:ext cx="1266121" cy="792163"/>
            </a:xfrm>
            <a:prstGeom prst="flowChartDocument">
              <a:avLst/>
            </a:prstGeom>
            <a:solidFill>
              <a:srgbClr val="DDDDDD"/>
            </a:solidFill>
            <a:ln w="9525">
              <a:solidFill>
                <a:schemeClr val="tx1"/>
              </a:solidFill>
              <a:miter lim="800000"/>
              <a:headEnd/>
              <a:tailEnd/>
            </a:ln>
          </p:spPr>
          <p:txBody>
            <a:bodyPr wrap="none" anchor="ctr"/>
            <a:lstStyle/>
            <a:p>
              <a:endParaRPr lang="es-ES_tradnl" sz="1400"/>
            </a:p>
          </p:txBody>
        </p:sp>
        <p:sp>
          <p:nvSpPr>
            <p:cNvPr id="111705" name="AutoShape 50"/>
            <p:cNvSpPr>
              <a:spLocks noChangeArrowheads="1"/>
            </p:cNvSpPr>
            <p:nvPr/>
          </p:nvSpPr>
          <p:spPr bwMode="auto">
            <a:xfrm>
              <a:off x="4071934" y="1036635"/>
              <a:ext cx="1266121" cy="792163"/>
            </a:xfrm>
            <a:prstGeom prst="flowChartDocument">
              <a:avLst/>
            </a:prstGeom>
            <a:solidFill>
              <a:srgbClr val="DDDDDD"/>
            </a:solidFill>
            <a:ln w="9525">
              <a:solidFill>
                <a:schemeClr val="tx1"/>
              </a:solidFill>
              <a:miter lim="800000"/>
              <a:headEnd/>
              <a:tailEnd/>
            </a:ln>
          </p:spPr>
          <p:txBody>
            <a:bodyPr anchor="ctr"/>
            <a:lstStyle/>
            <a:p>
              <a:r>
                <a:rPr lang="es-MX" dirty="0"/>
                <a:t>Proyectos de las  </a:t>
              </a:r>
              <a:r>
                <a:rPr lang="es-MX" dirty="0" smtClean="0"/>
                <a:t>DES y de la gestión previamente </a:t>
              </a:r>
              <a:r>
                <a:rPr lang="es-MX" dirty="0"/>
                <a:t>elaborados</a:t>
              </a:r>
              <a:endParaRPr lang="es-ES" dirty="0"/>
            </a:p>
          </p:txBody>
        </p:sp>
      </p:grpSp>
      <p:cxnSp>
        <p:nvCxnSpPr>
          <p:cNvPr id="111661" name="AutoShape 51"/>
          <p:cNvCxnSpPr>
            <a:cxnSpLocks noChangeShapeType="1"/>
          </p:cNvCxnSpPr>
          <p:nvPr/>
        </p:nvCxnSpPr>
        <p:spPr bwMode="auto">
          <a:xfrm rot="16320000" flipH="1">
            <a:off x="4731336" y="1601587"/>
            <a:ext cx="266886" cy="14054"/>
          </a:xfrm>
          <a:prstGeom prst="straightConnector1">
            <a:avLst/>
          </a:prstGeom>
          <a:noFill/>
          <a:ln w="28575">
            <a:solidFill>
              <a:schemeClr val="tx1"/>
            </a:solidFill>
            <a:round/>
            <a:headEnd/>
            <a:tailEnd type="triangle" w="med" len="med"/>
          </a:ln>
        </p:spPr>
      </p:cxnSp>
      <p:sp>
        <p:nvSpPr>
          <p:cNvPr id="111662" name="Text Box 52"/>
          <p:cNvSpPr txBox="1">
            <a:spLocks noChangeArrowheads="1"/>
          </p:cNvSpPr>
          <p:nvPr/>
        </p:nvSpPr>
        <p:spPr bwMode="auto">
          <a:xfrm>
            <a:off x="260350" y="95250"/>
            <a:ext cx="8240740" cy="646331"/>
          </a:xfrm>
          <a:prstGeom prst="rect">
            <a:avLst/>
          </a:prstGeom>
          <a:noFill/>
          <a:ln w="9525">
            <a:noFill/>
            <a:miter lim="800000"/>
            <a:headEnd/>
            <a:tailEnd/>
          </a:ln>
        </p:spPr>
        <p:txBody>
          <a:bodyPr wrap="square">
            <a:spAutoFit/>
          </a:bodyPr>
          <a:lstStyle/>
          <a:p>
            <a:r>
              <a:rPr lang="es-MX" sz="1800" b="1" dirty="0"/>
              <a:t>Diagrama del proceso de captura de los proyectos integrales de los </a:t>
            </a:r>
            <a:r>
              <a:rPr lang="es-MX" sz="1800" b="1" dirty="0" err="1"/>
              <a:t>ProDES</a:t>
            </a:r>
            <a:r>
              <a:rPr lang="es-MX" sz="1800" b="1" dirty="0"/>
              <a:t> y </a:t>
            </a:r>
            <a:r>
              <a:rPr lang="es-MX" sz="1800" b="1" dirty="0" err="1" smtClean="0"/>
              <a:t>ProGES</a:t>
            </a:r>
            <a:endParaRPr lang="es-ES" sz="1800" b="1" dirty="0"/>
          </a:p>
        </p:txBody>
      </p:sp>
      <p:sp>
        <p:nvSpPr>
          <p:cNvPr id="111665" name="AutoShape 57"/>
          <p:cNvSpPr>
            <a:spLocks noChangeArrowheads="1"/>
          </p:cNvSpPr>
          <p:nvPr/>
        </p:nvSpPr>
        <p:spPr bwMode="auto">
          <a:xfrm>
            <a:off x="7962900" y="5254625"/>
            <a:ext cx="1160463" cy="1020763"/>
          </a:xfrm>
          <a:prstGeom prst="flowChartMultidocument">
            <a:avLst/>
          </a:prstGeom>
          <a:solidFill>
            <a:srgbClr val="DDDDDD"/>
          </a:solidFill>
          <a:ln w="9525">
            <a:solidFill>
              <a:schemeClr val="tx1"/>
            </a:solidFill>
            <a:miter lim="800000"/>
            <a:headEnd/>
            <a:tailEnd/>
          </a:ln>
        </p:spPr>
        <p:txBody>
          <a:bodyPr anchor="ctr"/>
          <a:lstStyle/>
          <a:p>
            <a:r>
              <a:rPr lang="es-MX" sz="1300" b="1" dirty="0">
                <a:latin typeface="Arial Narrow" pitchFamily="34" charset="0"/>
              </a:rPr>
              <a:t>PIFI </a:t>
            </a:r>
            <a:endParaRPr lang="es-MX" sz="1300" b="1" dirty="0" smtClean="0">
              <a:latin typeface="Arial Narrow" pitchFamily="34" charset="0"/>
            </a:endParaRPr>
          </a:p>
          <a:p>
            <a:r>
              <a:rPr lang="es-MX" sz="1300" b="1" dirty="0" smtClean="0">
                <a:latin typeface="Arial Narrow" pitchFamily="34" charset="0"/>
              </a:rPr>
              <a:t>2014-2015</a:t>
            </a:r>
            <a:endParaRPr lang="es-ES" sz="1300" b="1" dirty="0">
              <a:latin typeface="Arial Narrow" pitchFamily="34" charset="0"/>
            </a:endParaRPr>
          </a:p>
        </p:txBody>
      </p:sp>
      <p:cxnSp>
        <p:nvCxnSpPr>
          <p:cNvPr id="111667" name="AutoShape 59"/>
          <p:cNvCxnSpPr>
            <a:cxnSpLocks noChangeShapeType="1"/>
            <a:stCxn id="111643" idx="3"/>
            <a:endCxn id="111665" idx="1"/>
          </p:cNvCxnSpPr>
          <p:nvPr/>
        </p:nvCxnSpPr>
        <p:spPr bwMode="auto">
          <a:xfrm flipV="1">
            <a:off x="7546975" y="5765007"/>
            <a:ext cx="415925" cy="638980"/>
          </a:xfrm>
          <a:prstGeom prst="bentConnector3">
            <a:avLst>
              <a:gd name="adj1" fmla="val 50000"/>
            </a:avLst>
          </a:prstGeom>
          <a:noFill/>
          <a:ln w="28575">
            <a:solidFill>
              <a:schemeClr val="tx1"/>
            </a:solidFill>
            <a:miter lim="800000"/>
            <a:headEnd/>
            <a:tailEnd type="triangle" w="med" len="med"/>
          </a:ln>
        </p:spPr>
      </p:cxnSp>
      <p:sp>
        <p:nvSpPr>
          <p:cNvPr id="111670" name="Text Box 62"/>
          <p:cNvSpPr txBox="1">
            <a:spLocks noChangeArrowheads="1"/>
          </p:cNvSpPr>
          <p:nvPr/>
        </p:nvSpPr>
        <p:spPr bwMode="auto">
          <a:xfrm>
            <a:off x="6215074" y="2853959"/>
            <a:ext cx="324128" cy="307777"/>
          </a:xfrm>
          <a:prstGeom prst="rect">
            <a:avLst/>
          </a:prstGeom>
          <a:noFill/>
          <a:ln w="9525">
            <a:noFill/>
            <a:miter lim="800000"/>
            <a:headEnd/>
            <a:tailEnd/>
          </a:ln>
        </p:spPr>
        <p:txBody>
          <a:bodyPr wrap="none">
            <a:spAutoFit/>
          </a:bodyPr>
          <a:lstStyle/>
          <a:p>
            <a:pPr algn="l"/>
            <a:r>
              <a:rPr lang="es-MX" sz="1400" b="1" dirty="0" smtClean="0">
                <a:latin typeface="Arial Narrow" pitchFamily="34" charset="0"/>
              </a:rPr>
              <a:t>Sí</a:t>
            </a:r>
            <a:endParaRPr lang="es-ES" sz="1400" b="1" dirty="0">
              <a:latin typeface="Arial Narrow" pitchFamily="34" charset="0"/>
            </a:endParaRPr>
          </a:p>
        </p:txBody>
      </p:sp>
      <p:sp>
        <p:nvSpPr>
          <p:cNvPr id="111671" name="Text Box 63"/>
          <p:cNvSpPr txBox="1">
            <a:spLocks noChangeArrowheads="1"/>
          </p:cNvSpPr>
          <p:nvPr/>
        </p:nvSpPr>
        <p:spPr bwMode="auto">
          <a:xfrm>
            <a:off x="2777525" y="2824112"/>
            <a:ext cx="380232" cy="307777"/>
          </a:xfrm>
          <a:prstGeom prst="rect">
            <a:avLst/>
          </a:prstGeom>
          <a:noFill/>
          <a:ln w="9525">
            <a:noFill/>
            <a:miter lim="800000"/>
            <a:headEnd/>
            <a:tailEnd/>
          </a:ln>
        </p:spPr>
        <p:txBody>
          <a:bodyPr wrap="none">
            <a:spAutoFit/>
          </a:bodyPr>
          <a:lstStyle/>
          <a:p>
            <a:pPr algn="l"/>
            <a:r>
              <a:rPr lang="es-MX" sz="1400" b="1" dirty="0" smtClean="0">
                <a:latin typeface="Arial Narrow" pitchFamily="34" charset="0"/>
              </a:rPr>
              <a:t>No</a:t>
            </a:r>
            <a:endParaRPr lang="es-ES" sz="1400" b="1" dirty="0">
              <a:latin typeface="Arial Narrow" pitchFamily="34" charset="0"/>
            </a:endParaRPr>
          </a:p>
        </p:txBody>
      </p:sp>
      <p:sp>
        <p:nvSpPr>
          <p:cNvPr id="111672" name="Rectangle 64"/>
          <p:cNvSpPr>
            <a:spLocks noChangeArrowheads="1"/>
          </p:cNvSpPr>
          <p:nvPr/>
        </p:nvSpPr>
        <p:spPr bwMode="auto">
          <a:xfrm>
            <a:off x="4510088" y="5673725"/>
            <a:ext cx="60325" cy="177800"/>
          </a:xfrm>
          <a:prstGeom prst="rect">
            <a:avLst/>
          </a:prstGeom>
          <a:solidFill>
            <a:srgbClr val="DDDDDD"/>
          </a:solidFill>
          <a:ln w="9525">
            <a:noFill/>
            <a:miter lim="800000"/>
            <a:headEnd/>
            <a:tailEnd/>
          </a:ln>
        </p:spPr>
        <p:txBody>
          <a:bodyPr anchor="ctr"/>
          <a:lstStyle/>
          <a:p>
            <a:endParaRPr lang="es-ES_tradnl" sz="1400"/>
          </a:p>
        </p:txBody>
      </p:sp>
      <p:sp>
        <p:nvSpPr>
          <p:cNvPr id="111673" name="Rectangle 65"/>
          <p:cNvSpPr>
            <a:spLocks noChangeArrowheads="1"/>
          </p:cNvSpPr>
          <p:nvPr/>
        </p:nvSpPr>
        <p:spPr bwMode="auto">
          <a:xfrm>
            <a:off x="4564063" y="6403975"/>
            <a:ext cx="65087" cy="176213"/>
          </a:xfrm>
          <a:prstGeom prst="rect">
            <a:avLst/>
          </a:prstGeom>
          <a:solidFill>
            <a:srgbClr val="DDDDDD"/>
          </a:solidFill>
          <a:ln w="9525">
            <a:noFill/>
            <a:miter lim="800000"/>
            <a:headEnd/>
            <a:tailEnd/>
          </a:ln>
        </p:spPr>
        <p:txBody>
          <a:bodyPr anchor="ctr"/>
          <a:lstStyle/>
          <a:p>
            <a:endParaRPr lang="es-ES_tradnl" sz="1400"/>
          </a:p>
        </p:txBody>
      </p:sp>
      <p:sp>
        <p:nvSpPr>
          <p:cNvPr id="111674" name="Rectangle 66"/>
          <p:cNvSpPr>
            <a:spLocks noChangeArrowheads="1"/>
          </p:cNvSpPr>
          <p:nvPr/>
        </p:nvSpPr>
        <p:spPr bwMode="auto">
          <a:xfrm>
            <a:off x="4510088" y="4918075"/>
            <a:ext cx="60325" cy="177800"/>
          </a:xfrm>
          <a:prstGeom prst="rect">
            <a:avLst/>
          </a:prstGeom>
          <a:solidFill>
            <a:srgbClr val="DDDDDD"/>
          </a:solidFill>
          <a:ln w="9525">
            <a:noFill/>
            <a:miter lim="800000"/>
            <a:headEnd/>
            <a:tailEnd/>
          </a:ln>
        </p:spPr>
        <p:txBody>
          <a:bodyPr anchor="ctr"/>
          <a:lstStyle/>
          <a:p>
            <a:endParaRPr lang="es-ES_tradnl" sz="1400"/>
          </a:p>
        </p:txBody>
      </p:sp>
      <p:sp>
        <p:nvSpPr>
          <p:cNvPr id="111675" name="AutoShape 67"/>
          <p:cNvSpPr>
            <a:spLocks noChangeArrowheads="1"/>
          </p:cNvSpPr>
          <p:nvPr/>
        </p:nvSpPr>
        <p:spPr bwMode="auto">
          <a:xfrm>
            <a:off x="3779838" y="5497513"/>
            <a:ext cx="792162" cy="649287"/>
          </a:xfrm>
          <a:prstGeom prst="flowChartMultidocument">
            <a:avLst/>
          </a:prstGeom>
          <a:solidFill>
            <a:srgbClr val="DDDDDD"/>
          </a:solidFill>
          <a:ln w="9525">
            <a:solidFill>
              <a:schemeClr val="tx1"/>
            </a:solidFill>
            <a:miter lim="800000"/>
            <a:headEnd/>
            <a:tailEnd/>
          </a:ln>
        </p:spPr>
        <p:txBody>
          <a:bodyPr anchor="ctr"/>
          <a:lstStyle/>
          <a:p>
            <a:r>
              <a:rPr lang="es-MX" sz="1100" b="1">
                <a:latin typeface="Arial Narrow" pitchFamily="34" charset="0"/>
              </a:rPr>
              <a:t>Proyecto integral DES</a:t>
            </a:r>
            <a:endParaRPr lang="es-ES" sz="1100" b="1">
              <a:latin typeface="Arial Narrow" pitchFamily="34" charset="0"/>
            </a:endParaRPr>
          </a:p>
        </p:txBody>
      </p:sp>
      <p:sp>
        <p:nvSpPr>
          <p:cNvPr id="111676" name="AutoShape 68"/>
          <p:cNvSpPr>
            <a:spLocks noChangeArrowheads="1"/>
          </p:cNvSpPr>
          <p:nvPr/>
        </p:nvSpPr>
        <p:spPr bwMode="auto">
          <a:xfrm>
            <a:off x="3781425" y="6170613"/>
            <a:ext cx="933451" cy="649287"/>
          </a:xfrm>
          <a:prstGeom prst="flowChartMultidocument">
            <a:avLst/>
          </a:prstGeom>
          <a:solidFill>
            <a:srgbClr val="DDDDDD"/>
          </a:solidFill>
          <a:ln w="9525">
            <a:solidFill>
              <a:schemeClr val="tx1"/>
            </a:solidFill>
            <a:miter lim="800000"/>
            <a:headEnd/>
            <a:tailEnd/>
          </a:ln>
        </p:spPr>
        <p:txBody>
          <a:bodyPr anchor="ctr"/>
          <a:lstStyle/>
          <a:p>
            <a:r>
              <a:rPr lang="es-MX" sz="1100" b="1">
                <a:latin typeface="Arial Narrow" pitchFamily="34" charset="0"/>
              </a:rPr>
              <a:t>Proyectos integrales Gestión</a:t>
            </a:r>
            <a:endParaRPr lang="es-ES" sz="1100" b="1">
              <a:latin typeface="Arial Narrow" pitchFamily="34" charset="0"/>
            </a:endParaRPr>
          </a:p>
        </p:txBody>
      </p:sp>
      <p:cxnSp>
        <p:nvCxnSpPr>
          <p:cNvPr id="111677" name="AutoShape 69"/>
          <p:cNvCxnSpPr>
            <a:cxnSpLocks noChangeShapeType="1"/>
            <a:stCxn id="111640" idx="3"/>
          </p:cNvCxnSpPr>
          <p:nvPr/>
        </p:nvCxnSpPr>
        <p:spPr bwMode="auto">
          <a:xfrm flipV="1">
            <a:off x="3492500" y="5067300"/>
            <a:ext cx="287338" cy="757238"/>
          </a:xfrm>
          <a:prstGeom prst="bentConnector3">
            <a:avLst>
              <a:gd name="adj1" fmla="val 49722"/>
            </a:avLst>
          </a:prstGeom>
          <a:noFill/>
          <a:ln w="28575">
            <a:solidFill>
              <a:schemeClr val="tx1"/>
            </a:solidFill>
            <a:miter lim="800000"/>
            <a:headEnd/>
            <a:tailEnd type="triangle" w="med" len="med"/>
          </a:ln>
        </p:spPr>
      </p:cxnSp>
      <p:sp>
        <p:nvSpPr>
          <p:cNvPr id="111678" name="AutoShape 70"/>
          <p:cNvSpPr>
            <a:spLocks noChangeArrowheads="1"/>
          </p:cNvSpPr>
          <p:nvPr/>
        </p:nvSpPr>
        <p:spPr bwMode="auto">
          <a:xfrm>
            <a:off x="6610350" y="5368925"/>
            <a:ext cx="936625" cy="631843"/>
          </a:xfrm>
          <a:prstGeom prst="flowChartMultidocument">
            <a:avLst/>
          </a:prstGeom>
          <a:solidFill>
            <a:srgbClr val="DDDDDD"/>
          </a:solidFill>
          <a:ln w="9525">
            <a:solidFill>
              <a:schemeClr val="tx1"/>
            </a:solidFill>
            <a:miter lim="800000"/>
            <a:headEnd/>
            <a:tailEnd/>
          </a:ln>
        </p:spPr>
        <p:txBody>
          <a:bodyPr anchor="ctr"/>
          <a:lstStyle/>
          <a:p>
            <a:r>
              <a:rPr lang="es-MX" sz="1400" b="1">
                <a:latin typeface="Arial Narrow" pitchFamily="34" charset="0"/>
              </a:rPr>
              <a:t>ProDES</a:t>
            </a:r>
            <a:endParaRPr lang="es-ES" sz="1400" b="1">
              <a:latin typeface="Arial Narrow" pitchFamily="34" charset="0"/>
            </a:endParaRPr>
          </a:p>
        </p:txBody>
      </p:sp>
      <p:sp>
        <p:nvSpPr>
          <p:cNvPr id="111679" name="AutoShape 71"/>
          <p:cNvSpPr>
            <a:spLocks noChangeArrowheads="1"/>
          </p:cNvSpPr>
          <p:nvPr/>
        </p:nvSpPr>
        <p:spPr bwMode="auto">
          <a:xfrm>
            <a:off x="6618288" y="4587875"/>
            <a:ext cx="936625" cy="698513"/>
          </a:xfrm>
          <a:prstGeom prst="flowChartMultidocument">
            <a:avLst/>
          </a:prstGeom>
          <a:solidFill>
            <a:srgbClr val="DDDDDD"/>
          </a:solidFill>
          <a:ln w="9525">
            <a:solidFill>
              <a:schemeClr val="tx1"/>
            </a:solidFill>
            <a:miter lim="800000"/>
            <a:headEnd/>
            <a:tailEnd/>
          </a:ln>
        </p:spPr>
        <p:txBody>
          <a:bodyPr anchor="ctr"/>
          <a:lstStyle/>
          <a:p>
            <a:r>
              <a:rPr lang="es-MX" sz="1400" b="1" dirty="0">
                <a:latin typeface="Arial Narrow" pitchFamily="34" charset="0"/>
              </a:rPr>
              <a:t>PIFI </a:t>
            </a:r>
            <a:r>
              <a:rPr lang="es-MX" sz="1000" b="1" dirty="0">
                <a:latin typeface="Arial Narrow" pitchFamily="34" charset="0"/>
              </a:rPr>
              <a:t>Institucional</a:t>
            </a:r>
            <a:endParaRPr lang="es-ES" sz="1000" b="1" dirty="0">
              <a:latin typeface="Arial Narrow" pitchFamily="34" charset="0"/>
            </a:endParaRPr>
          </a:p>
        </p:txBody>
      </p:sp>
      <p:sp>
        <p:nvSpPr>
          <p:cNvPr id="111680" name="Rectangle 72"/>
          <p:cNvSpPr>
            <a:spLocks noChangeArrowheads="1"/>
          </p:cNvSpPr>
          <p:nvPr/>
        </p:nvSpPr>
        <p:spPr bwMode="auto">
          <a:xfrm>
            <a:off x="4960938" y="4775200"/>
            <a:ext cx="1439862" cy="449263"/>
          </a:xfrm>
          <a:prstGeom prst="rect">
            <a:avLst/>
          </a:prstGeom>
          <a:solidFill>
            <a:srgbClr val="DDDDDD"/>
          </a:solidFill>
          <a:ln w="9525">
            <a:solidFill>
              <a:schemeClr val="tx1"/>
            </a:solidFill>
            <a:miter lim="800000"/>
            <a:headEnd/>
            <a:tailEnd/>
          </a:ln>
        </p:spPr>
        <p:txBody>
          <a:bodyPr anchor="ctr"/>
          <a:lstStyle/>
          <a:p>
            <a:r>
              <a:rPr lang="es-MX" sz="1400" b="1">
                <a:latin typeface="Arial Narrow" pitchFamily="34" charset="0"/>
              </a:rPr>
              <a:t>Incorporación al PIFI Institucional</a:t>
            </a:r>
            <a:endParaRPr lang="es-ES" sz="1400" b="1">
              <a:latin typeface="Arial Narrow" pitchFamily="34" charset="0"/>
            </a:endParaRPr>
          </a:p>
        </p:txBody>
      </p:sp>
      <p:cxnSp>
        <p:nvCxnSpPr>
          <p:cNvPr id="111681" name="AutoShape 73"/>
          <p:cNvCxnSpPr>
            <a:cxnSpLocks noChangeShapeType="1"/>
            <a:stCxn id="111674" idx="1"/>
            <a:endCxn id="111680" idx="1"/>
          </p:cNvCxnSpPr>
          <p:nvPr/>
        </p:nvCxnSpPr>
        <p:spPr bwMode="auto">
          <a:xfrm flipV="1">
            <a:off x="4510088" y="5000625"/>
            <a:ext cx="450850" cy="6350"/>
          </a:xfrm>
          <a:prstGeom prst="straightConnector1">
            <a:avLst/>
          </a:prstGeom>
          <a:noFill/>
          <a:ln w="28575">
            <a:solidFill>
              <a:schemeClr val="tx1"/>
            </a:solidFill>
            <a:round/>
            <a:headEnd/>
            <a:tailEnd type="triangle" w="med" len="med"/>
          </a:ln>
        </p:spPr>
      </p:cxnSp>
      <p:cxnSp>
        <p:nvCxnSpPr>
          <p:cNvPr id="111682" name="AutoShape 74"/>
          <p:cNvCxnSpPr>
            <a:cxnSpLocks noChangeShapeType="1"/>
          </p:cNvCxnSpPr>
          <p:nvPr/>
        </p:nvCxnSpPr>
        <p:spPr bwMode="auto">
          <a:xfrm rot="960000" flipV="1">
            <a:off x="6400800" y="4937132"/>
            <a:ext cx="217488" cy="62700"/>
          </a:xfrm>
          <a:prstGeom prst="straightConnector1">
            <a:avLst/>
          </a:prstGeom>
          <a:noFill/>
          <a:ln w="28575">
            <a:solidFill>
              <a:schemeClr val="tx1"/>
            </a:solidFill>
            <a:round/>
            <a:headEnd/>
            <a:tailEnd type="triangle" w="med" len="med"/>
          </a:ln>
        </p:spPr>
      </p:cxnSp>
      <p:cxnSp>
        <p:nvCxnSpPr>
          <p:cNvPr id="111683" name="AutoShape 75"/>
          <p:cNvCxnSpPr>
            <a:cxnSpLocks noChangeShapeType="1"/>
            <a:stCxn id="111679" idx="3"/>
            <a:endCxn id="111665" idx="1"/>
          </p:cNvCxnSpPr>
          <p:nvPr/>
        </p:nvCxnSpPr>
        <p:spPr bwMode="auto">
          <a:xfrm>
            <a:off x="7554913" y="4937132"/>
            <a:ext cx="407987" cy="827875"/>
          </a:xfrm>
          <a:prstGeom prst="bentConnector3">
            <a:avLst>
              <a:gd name="adj1" fmla="val 50000"/>
            </a:avLst>
          </a:prstGeom>
          <a:noFill/>
          <a:ln w="28575">
            <a:solidFill>
              <a:schemeClr val="tx1"/>
            </a:solidFill>
            <a:miter lim="800000"/>
            <a:headEnd/>
            <a:tailEnd type="triangle" w="med" len="med"/>
          </a:ln>
        </p:spPr>
      </p:cxnSp>
      <p:sp>
        <p:nvSpPr>
          <p:cNvPr id="111694" name="Rectangle 86">
            <a:hlinkClick r:id="" action="ppaction://noaction"/>
          </p:cNvPr>
          <p:cNvSpPr>
            <a:spLocks noChangeArrowheads="1"/>
          </p:cNvSpPr>
          <p:nvPr/>
        </p:nvSpPr>
        <p:spPr bwMode="auto">
          <a:xfrm>
            <a:off x="1619250" y="5426075"/>
            <a:ext cx="1873250" cy="792163"/>
          </a:xfrm>
          <a:prstGeom prst="rect">
            <a:avLst/>
          </a:prstGeom>
          <a:solidFill>
            <a:schemeClr val="accent1">
              <a:alpha val="0"/>
            </a:schemeClr>
          </a:solidFill>
          <a:ln w="9525">
            <a:noFill/>
            <a:miter lim="800000"/>
            <a:headEnd/>
            <a:tailEnd/>
          </a:ln>
        </p:spPr>
        <p:txBody>
          <a:bodyPr wrap="none" anchor="ctr"/>
          <a:lstStyle/>
          <a:p>
            <a:endParaRPr lang="es-ES_tradnl" sz="1400"/>
          </a:p>
        </p:txBody>
      </p:sp>
      <p:sp>
        <p:nvSpPr>
          <p:cNvPr id="111696" name="AutoShape 88"/>
          <p:cNvSpPr>
            <a:spLocks noChangeArrowheads="1"/>
          </p:cNvSpPr>
          <p:nvPr/>
        </p:nvSpPr>
        <p:spPr bwMode="auto">
          <a:xfrm>
            <a:off x="3794125" y="4746625"/>
            <a:ext cx="792163" cy="649288"/>
          </a:xfrm>
          <a:prstGeom prst="flowChartMultidocument">
            <a:avLst/>
          </a:prstGeom>
          <a:solidFill>
            <a:srgbClr val="DDDDDD"/>
          </a:solidFill>
          <a:ln w="9525">
            <a:solidFill>
              <a:schemeClr val="tx1"/>
            </a:solidFill>
            <a:miter lim="800000"/>
            <a:headEnd/>
            <a:tailEnd/>
          </a:ln>
        </p:spPr>
        <p:txBody>
          <a:bodyPr anchor="ctr"/>
          <a:lstStyle/>
          <a:p>
            <a:r>
              <a:rPr lang="es-MX" sz="1100" b="1">
                <a:latin typeface="Arial Narrow" pitchFamily="34" charset="0"/>
              </a:rPr>
              <a:t>Concen-trado de proys.</a:t>
            </a:r>
            <a:endParaRPr lang="es-ES" sz="1100" b="1">
              <a:latin typeface="Arial Narrow" pitchFamily="34" charset="0"/>
            </a:endParaRPr>
          </a:p>
        </p:txBody>
      </p:sp>
      <p:sp>
        <p:nvSpPr>
          <p:cNvPr id="119" name="Rectangle 14"/>
          <p:cNvSpPr>
            <a:spLocks noChangeArrowheads="1"/>
          </p:cNvSpPr>
          <p:nvPr/>
        </p:nvSpPr>
        <p:spPr bwMode="auto">
          <a:xfrm>
            <a:off x="6879120" y="2791173"/>
            <a:ext cx="1785950" cy="784224"/>
          </a:xfrm>
          <a:prstGeom prst="rect">
            <a:avLst/>
          </a:prstGeom>
          <a:solidFill>
            <a:schemeClr val="bg1">
              <a:lumMod val="85000"/>
            </a:schemeClr>
          </a:solidFill>
          <a:ln w="9525">
            <a:solidFill>
              <a:schemeClr val="tx1"/>
            </a:solidFill>
            <a:miter lim="800000"/>
            <a:headEnd/>
            <a:tailEnd/>
          </a:ln>
        </p:spPr>
        <p:txBody>
          <a:bodyPr anchor="ctr"/>
          <a:lstStyle/>
          <a:p>
            <a:r>
              <a:rPr lang="es-MX" sz="1300" b="1" dirty="0" smtClean="0">
                <a:latin typeface="Arial Narrow" pitchFamily="34" charset="0"/>
              </a:rPr>
              <a:t>Atender observaciones por los responsables de las DES y la gestión</a:t>
            </a:r>
            <a:endParaRPr lang="es-MX" sz="1300" b="1" dirty="0">
              <a:latin typeface="Arial Narrow" pitchFamily="34" charset="0"/>
            </a:endParaRPr>
          </a:p>
        </p:txBody>
      </p:sp>
      <p:cxnSp>
        <p:nvCxnSpPr>
          <p:cNvPr id="120" name="AutoShape 33">
            <a:hlinkClick r:id="" action="ppaction://noaction"/>
          </p:cNvPr>
          <p:cNvCxnSpPr>
            <a:cxnSpLocks noChangeShapeType="1"/>
          </p:cNvCxnSpPr>
          <p:nvPr/>
        </p:nvCxnSpPr>
        <p:spPr bwMode="auto">
          <a:xfrm flipV="1">
            <a:off x="6066016" y="3166507"/>
            <a:ext cx="792000" cy="7023"/>
          </a:xfrm>
          <a:prstGeom prst="straightConnector1">
            <a:avLst/>
          </a:prstGeom>
          <a:noFill/>
          <a:ln w="38100">
            <a:solidFill>
              <a:srgbClr val="FF0000"/>
            </a:solidFill>
            <a:round/>
            <a:headEnd/>
            <a:tailEnd type="triangle" w="med" len="med"/>
          </a:ln>
        </p:spPr>
      </p:cxnSp>
      <p:sp>
        <p:nvSpPr>
          <p:cNvPr id="132" name="Line 82"/>
          <p:cNvSpPr>
            <a:spLocks noChangeShapeType="1"/>
          </p:cNvSpPr>
          <p:nvPr/>
        </p:nvSpPr>
        <p:spPr bwMode="auto">
          <a:xfrm>
            <a:off x="7769932" y="2173135"/>
            <a:ext cx="0" cy="612000"/>
          </a:xfrm>
          <a:prstGeom prst="line">
            <a:avLst/>
          </a:prstGeom>
          <a:noFill/>
          <a:ln w="38100">
            <a:solidFill>
              <a:schemeClr val="tx2">
                <a:lumMod val="60000"/>
                <a:lumOff val="40000"/>
              </a:schemeClr>
            </a:solidFill>
            <a:round/>
            <a:headEnd/>
            <a:tailEnd/>
          </a:ln>
        </p:spPr>
        <p:txBody>
          <a:bodyPr wrap="none" tIns="90000" anchor="ctr"/>
          <a:lstStyle/>
          <a:p>
            <a:endParaRPr lang="es-ES"/>
          </a:p>
        </p:txBody>
      </p:sp>
      <p:cxnSp>
        <p:nvCxnSpPr>
          <p:cNvPr id="136" name="135 Conector recto"/>
          <p:cNvCxnSpPr/>
          <p:nvPr/>
        </p:nvCxnSpPr>
        <p:spPr bwMode="auto">
          <a:xfrm rot="10800000">
            <a:off x="5857884" y="2164746"/>
            <a:ext cx="1928826"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triangle" w="med" len="med"/>
          </a:ln>
          <a:effectLst/>
        </p:spPr>
      </p:cxnSp>
      <p:sp>
        <p:nvSpPr>
          <p:cNvPr id="140" name="Rectangle 19"/>
          <p:cNvSpPr>
            <a:spLocks noChangeArrowheads="1"/>
          </p:cNvSpPr>
          <p:nvPr/>
        </p:nvSpPr>
        <p:spPr bwMode="auto">
          <a:xfrm>
            <a:off x="331465" y="3730768"/>
            <a:ext cx="1928825" cy="669923"/>
          </a:xfrm>
          <a:prstGeom prst="rect">
            <a:avLst/>
          </a:prstGeom>
          <a:solidFill>
            <a:srgbClr val="FFFF99"/>
          </a:solidFill>
          <a:ln w="9525">
            <a:solidFill>
              <a:schemeClr val="tx1"/>
            </a:solidFill>
            <a:miter lim="800000"/>
            <a:headEnd/>
            <a:tailEnd/>
          </a:ln>
        </p:spPr>
        <p:txBody>
          <a:bodyPr anchor="ctr"/>
          <a:lstStyle/>
          <a:p>
            <a:r>
              <a:rPr lang="es-MX" sz="1300" b="1" dirty="0" smtClean="0">
                <a:latin typeface="Arial Narrow" pitchFamily="34" charset="0"/>
              </a:rPr>
              <a:t>Revisión de la captura por parte del área de planeación institucional </a:t>
            </a:r>
            <a:endParaRPr lang="es-MX" sz="1300" b="1" dirty="0">
              <a:latin typeface="Arial Narrow" pitchFamily="34" charset="0"/>
            </a:endParaRPr>
          </a:p>
        </p:txBody>
      </p:sp>
      <p:cxnSp>
        <p:nvCxnSpPr>
          <p:cNvPr id="141" name="AutoShape 51"/>
          <p:cNvCxnSpPr>
            <a:cxnSpLocks noChangeShapeType="1"/>
          </p:cNvCxnSpPr>
          <p:nvPr/>
        </p:nvCxnSpPr>
        <p:spPr bwMode="auto">
          <a:xfrm rot="16200000" flipH="1">
            <a:off x="1181254" y="3610153"/>
            <a:ext cx="204873" cy="4328"/>
          </a:xfrm>
          <a:prstGeom prst="straightConnector1">
            <a:avLst/>
          </a:prstGeom>
          <a:noFill/>
          <a:ln w="28575">
            <a:solidFill>
              <a:schemeClr val="tx1"/>
            </a:solidFill>
            <a:round/>
            <a:headEnd/>
            <a:tailEnd type="triangle" w="med" len="med"/>
          </a:ln>
        </p:spPr>
      </p:cxnSp>
      <p:sp>
        <p:nvSpPr>
          <p:cNvPr id="143" name="Line 82"/>
          <p:cNvSpPr>
            <a:spLocks noChangeShapeType="1"/>
          </p:cNvSpPr>
          <p:nvPr/>
        </p:nvSpPr>
        <p:spPr bwMode="auto">
          <a:xfrm>
            <a:off x="113383" y="3224483"/>
            <a:ext cx="0" cy="1692000"/>
          </a:xfrm>
          <a:prstGeom prst="line">
            <a:avLst/>
          </a:prstGeom>
          <a:noFill/>
          <a:ln w="38100">
            <a:solidFill>
              <a:srgbClr val="FF0000"/>
            </a:solidFill>
            <a:round/>
            <a:headEnd/>
            <a:tailEnd/>
          </a:ln>
        </p:spPr>
        <p:txBody>
          <a:bodyPr wrap="none" tIns="90000" anchor="ctr"/>
          <a:lstStyle/>
          <a:p>
            <a:endParaRPr lang="es-ES"/>
          </a:p>
        </p:txBody>
      </p:sp>
      <p:cxnSp>
        <p:nvCxnSpPr>
          <p:cNvPr id="147" name="146 Conector recto"/>
          <p:cNvCxnSpPr/>
          <p:nvPr/>
        </p:nvCxnSpPr>
        <p:spPr bwMode="auto">
          <a:xfrm rot="16200000" flipH="1">
            <a:off x="4715291" y="2643597"/>
            <a:ext cx="281230" cy="3692"/>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148" name="AutoShape 20"/>
          <p:cNvSpPr>
            <a:spLocks noChangeArrowheads="1"/>
          </p:cNvSpPr>
          <p:nvPr/>
        </p:nvSpPr>
        <p:spPr bwMode="auto">
          <a:xfrm>
            <a:off x="285720" y="4551430"/>
            <a:ext cx="1857388" cy="720725"/>
          </a:xfrm>
          <a:prstGeom prst="flowChartDecision">
            <a:avLst/>
          </a:prstGeom>
          <a:solidFill>
            <a:srgbClr val="DDDDDD"/>
          </a:solidFill>
          <a:ln w="9525">
            <a:solidFill>
              <a:schemeClr val="tx1"/>
            </a:solidFill>
            <a:miter lim="800000"/>
            <a:headEnd/>
            <a:tailEnd/>
          </a:ln>
        </p:spPr>
        <p:txBody>
          <a:bodyPr anchor="ctr"/>
          <a:lstStyle/>
          <a:p>
            <a:pPr algn="ctr"/>
            <a:r>
              <a:rPr lang="es-MX" sz="1050" b="1" dirty="0" smtClean="0">
                <a:latin typeface="Arial Narrow" pitchFamily="34" charset="0"/>
              </a:rPr>
              <a:t>La información es correcta</a:t>
            </a:r>
            <a:endParaRPr lang="es-ES" sz="1050" b="1" dirty="0">
              <a:latin typeface="Arial Narrow" pitchFamily="34" charset="0"/>
            </a:endParaRPr>
          </a:p>
        </p:txBody>
      </p:sp>
      <p:cxnSp>
        <p:nvCxnSpPr>
          <p:cNvPr id="150" name="AutoShape 51"/>
          <p:cNvCxnSpPr>
            <a:cxnSpLocks noChangeShapeType="1"/>
          </p:cNvCxnSpPr>
          <p:nvPr/>
        </p:nvCxnSpPr>
        <p:spPr bwMode="auto">
          <a:xfrm rot="16200000" flipH="1">
            <a:off x="1142976" y="4488116"/>
            <a:ext cx="142878" cy="2"/>
          </a:xfrm>
          <a:prstGeom prst="straightConnector1">
            <a:avLst/>
          </a:prstGeom>
          <a:noFill/>
          <a:ln w="28575">
            <a:solidFill>
              <a:schemeClr val="tx1"/>
            </a:solidFill>
            <a:round/>
            <a:headEnd/>
            <a:tailEnd type="triangle" w="med" len="med"/>
          </a:ln>
        </p:spPr>
      </p:cxnSp>
      <p:sp>
        <p:nvSpPr>
          <p:cNvPr id="154" name="Line 82"/>
          <p:cNvSpPr>
            <a:spLocks noChangeShapeType="1"/>
          </p:cNvSpPr>
          <p:nvPr/>
        </p:nvSpPr>
        <p:spPr bwMode="auto">
          <a:xfrm rot="-180000" flipH="1" flipV="1">
            <a:off x="105212" y="4903308"/>
            <a:ext cx="180000" cy="8389"/>
          </a:xfrm>
          <a:prstGeom prst="line">
            <a:avLst/>
          </a:prstGeom>
          <a:noFill/>
          <a:ln w="38100">
            <a:solidFill>
              <a:srgbClr val="FF0000"/>
            </a:solidFill>
            <a:round/>
            <a:headEnd/>
            <a:tailEnd/>
          </a:ln>
        </p:spPr>
        <p:txBody>
          <a:bodyPr wrap="none" tIns="90000" anchor="ctr"/>
          <a:lstStyle/>
          <a:p>
            <a:endParaRPr lang="es-ES"/>
          </a:p>
        </p:txBody>
      </p:sp>
      <p:cxnSp>
        <p:nvCxnSpPr>
          <p:cNvPr id="157" name="156 Conector recto"/>
          <p:cNvCxnSpPr/>
          <p:nvPr/>
        </p:nvCxnSpPr>
        <p:spPr bwMode="auto">
          <a:xfrm rot="5400000" flipH="1" flipV="1">
            <a:off x="213593" y="3106086"/>
            <a:ext cx="9797" cy="243775"/>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
        <p:nvSpPr>
          <p:cNvPr id="158" name="Line 82"/>
          <p:cNvSpPr>
            <a:spLocks noChangeShapeType="1"/>
          </p:cNvSpPr>
          <p:nvPr/>
        </p:nvSpPr>
        <p:spPr bwMode="auto">
          <a:xfrm rot="-180000" flipH="1" flipV="1">
            <a:off x="2151983" y="4910531"/>
            <a:ext cx="432000" cy="8389"/>
          </a:xfrm>
          <a:prstGeom prst="line">
            <a:avLst/>
          </a:prstGeom>
          <a:noFill/>
          <a:ln w="38100">
            <a:solidFill>
              <a:schemeClr val="tx2">
                <a:lumMod val="60000"/>
                <a:lumOff val="40000"/>
              </a:schemeClr>
            </a:solidFill>
            <a:round/>
            <a:headEnd/>
            <a:tailEnd/>
          </a:ln>
        </p:spPr>
        <p:txBody>
          <a:bodyPr wrap="none" tIns="90000" anchor="ctr"/>
          <a:lstStyle/>
          <a:p>
            <a:endParaRPr lang="es-ES"/>
          </a:p>
        </p:txBody>
      </p:sp>
      <p:cxnSp>
        <p:nvCxnSpPr>
          <p:cNvPr id="160" name="159 Conector recto"/>
          <p:cNvCxnSpPr/>
          <p:nvPr/>
        </p:nvCxnSpPr>
        <p:spPr bwMode="auto">
          <a:xfrm rot="5220000">
            <a:off x="2323757" y="5144539"/>
            <a:ext cx="496877" cy="15861"/>
          </a:xfrm>
          <a:prstGeom prst="line">
            <a:avLst/>
          </a:prstGeom>
          <a:solidFill>
            <a:schemeClr val="accent1"/>
          </a:solidFill>
          <a:ln w="38100" cap="flat" cmpd="sng" algn="ctr">
            <a:solidFill>
              <a:schemeClr val="tx2">
                <a:lumMod val="60000"/>
                <a:lumOff val="40000"/>
              </a:schemeClr>
            </a:solidFill>
            <a:prstDash val="solid"/>
            <a:round/>
            <a:headEnd type="none" w="med" len="med"/>
            <a:tailEnd type="triangle" w="med" len="med"/>
          </a:ln>
          <a:effectLst/>
        </p:spPr>
      </p:cxnSp>
      <p:sp>
        <p:nvSpPr>
          <p:cNvPr id="60" name="AutoShape 87">
            <a:hlinkClick r:id="rId2" action="ppaction://hlinksldjump"/>
          </p:cNvPr>
          <p:cNvSpPr>
            <a:spLocks noChangeArrowheads="1"/>
          </p:cNvSpPr>
          <p:nvPr/>
        </p:nvSpPr>
        <p:spPr bwMode="auto">
          <a:xfrm flipH="1">
            <a:off x="8748713" y="428604"/>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1" name="Text Box 63"/>
          <p:cNvSpPr txBox="1">
            <a:spLocks noChangeArrowheads="1"/>
          </p:cNvSpPr>
          <p:nvPr/>
        </p:nvSpPr>
        <p:spPr bwMode="auto">
          <a:xfrm>
            <a:off x="180400" y="4590975"/>
            <a:ext cx="380232" cy="307777"/>
          </a:xfrm>
          <a:prstGeom prst="rect">
            <a:avLst/>
          </a:prstGeom>
          <a:noFill/>
          <a:ln w="9525">
            <a:noFill/>
            <a:miter lim="800000"/>
            <a:headEnd/>
            <a:tailEnd/>
          </a:ln>
        </p:spPr>
        <p:txBody>
          <a:bodyPr wrap="none">
            <a:spAutoFit/>
          </a:bodyPr>
          <a:lstStyle/>
          <a:p>
            <a:pPr algn="l"/>
            <a:r>
              <a:rPr lang="es-MX" sz="1400" b="1" dirty="0" smtClean="0">
                <a:latin typeface="Arial Narrow" pitchFamily="34" charset="0"/>
              </a:rPr>
              <a:t>No</a:t>
            </a:r>
            <a:endParaRPr lang="es-ES" sz="1400" b="1" dirty="0">
              <a:latin typeface="Arial Narrow" pitchFamily="34" charset="0"/>
            </a:endParaRPr>
          </a:p>
        </p:txBody>
      </p:sp>
      <p:sp>
        <p:nvSpPr>
          <p:cNvPr id="62" name="Text Box 62"/>
          <p:cNvSpPr txBox="1">
            <a:spLocks noChangeArrowheads="1"/>
          </p:cNvSpPr>
          <p:nvPr/>
        </p:nvSpPr>
        <p:spPr bwMode="auto">
          <a:xfrm>
            <a:off x="1969552" y="4622343"/>
            <a:ext cx="324128" cy="307777"/>
          </a:xfrm>
          <a:prstGeom prst="rect">
            <a:avLst/>
          </a:prstGeom>
          <a:noFill/>
          <a:ln w="9525">
            <a:noFill/>
            <a:miter lim="800000"/>
            <a:headEnd/>
            <a:tailEnd/>
          </a:ln>
        </p:spPr>
        <p:txBody>
          <a:bodyPr wrap="none">
            <a:spAutoFit/>
          </a:bodyPr>
          <a:lstStyle/>
          <a:p>
            <a:pPr algn="l"/>
            <a:r>
              <a:rPr lang="es-MX" sz="1400" b="1" dirty="0" smtClean="0">
                <a:latin typeface="Arial Narrow" pitchFamily="34" charset="0"/>
              </a:rPr>
              <a:t>Sí</a:t>
            </a:r>
            <a:endParaRPr lang="es-ES" sz="1400" b="1" dirty="0">
              <a:latin typeface="Arial Narrow" pitchFamily="34" charset="0"/>
            </a:endParaRPr>
          </a:p>
        </p:txBody>
      </p:sp>
    </p:spTree>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bwMode="auto">
          <a:xfrm>
            <a:off x="0" y="566718"/>
            <a:ext cx="9144000" cy="6291282"/>
          </a:xfrm>
          <a:prstGeom prst="rect">
            <a:avLst/>
          </a:prstGeom>
          <a:solidFill>
            <a:schemeClr val="bg1"/>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19813" name="Text Box 331"/>
          <p:cNvSpPr txBox="1">
            <a:spLocks noChangeArrowheads="1"/>
          </p:cNvSpPr>
          <p:nvPr/>
        </p:nvSpPr>
        <p:spPr bwMode="auto">
          <a:xfrm>
            <a:off x="32" y="565131"/>
            <a:ext cx="9144000" cy="6292869"/>
          </a:xfrm>
          <a:prstGeom prst="rect">
            <a:avLst/>
          </a:prstGeom>
          <a:solidFill>
            <a:schemeClr val="bg1">
              <a:alpha val="10000"/>
            </a:schemeClr>
          </a:solidFill>
          <a:ln w="3175" algn="ctr">
            <a:noFill/>
            <a:miter lim="800000"/>
            <a:headEnd/>
            <a:tailEnd/>
          </a:ln>
        </p:spPr>
        <p:txBody>
          <a:bodyPr>
            <a:noAutofit/>
          </a:bodyPr>
          <a:lstStyle/>
          <a:p>
            <a:endParaRPr lang="es-ES" sz="500" b="1" dirty="0" smtClean="0"/>
          </a:p>
          <a:p>
            <a:r>
              <a:rPr lang="es-ES" sz="1300" b="1" dirty="0" smtClean="0"/>
              <a:t>Proyecto integral</a:t>
            </a:r>
          </a:p>
          <a:p>
            <a:endParaRPr lang="es-ES" sz="800" b="1" dirty="0" smtClean="0"/>
          </a:p>
          <a:p>
            <a:r>
              <a:rPr lang="es-ES" sz="1300" b="1" dirty="0" smtClean="0"/>
              <a:t>Contenido mínimo de un proyecto integral</a:t>
            </a:r>
            <a:endParaRPr lang="es-ES" sz="1300" dirty="0" smtClean="0"/>
          </a:p>
          <a:p>
            <a:pPr>
              <a:lnSpc>
                <a:spcPct val="115000"/>
              </a:lnSpc>
              <a:spcBef>
                <a:spcPct val="20000"/>
              </a:spcBef>
              <a:tabLst>
                <a:tab pos="180975" algn="l"/>
                <a:tab pos="447675" algn="l"/>
              </a:tabLst>
            </a:pPr>
            <a:endParaRPr lang="es-ES" sz="1300" dirty="0" smtClean="0"/>
          </a:p>
          <a:p>
            <a:pPr>
              <a:lnSpc>
                <a:spcPct val="115000"/>
              </a:lnSpc>
              <a:spcBef>
                <a:spcPct val="20000"/>
              </a:spcBef>
              <a:tabLst>
                <a:tab pos="180975" algn="l"/>
                <a:tab pos="447675" algn="l"/>
              </a:tabLst>
            </a:pPr>
            <a:r>
              <a:rPr lang="es-ES" sz="1300" dirty="0" smtClean="0"/>
              <a:t>Nombre </a:t>
            </a:r>
            <a:r>
              <a:rPr lang="es-ES" sz="1300" dirty="0"/>
              <a:t>del proyecto: ________________________________________________________________</a:t>
            </a:r>
          </a:p>
          <a:p>
            <a:pPr>
              <a:lnSpc>
                <a:spcPct val="115000"/>
              </a:lnSpc>
              <a:spcBef>
                <a:spcPct val="20000"/>
              </a:spcBef>
              <a:tabLst>
                <a:tab pos="180975" algn="l"/>
                <a:tab pos="447675" algn="l"/>
              </a:tabLst>
            </a:pPr>
            <a:r>
              <a:rPr lang="es-ES" sz="1300" dirty="0"/>
              <a:t>Responsable del proyecto: _____________________________________________________________  </a:t>
            </a:r>
            <a:endParaRPr lang="es-MX" sz="1300" dirty="0"/>
          </a:p>
          <a:p>
            <a:pPr>
              <a:lnSpc>
                <a:spcPct val="115000"/>
              </a:lnSpc>
              <a:spcBef>
                <a:spcPct val="20000"/>
              </a:spcBef>
              <a:tabLst>
                <a:tab pos="180975" algn="l"/>
                <a:tab pos="447675" algn="l"/>
              </a:tabLst>
            </a:pPr>
            <a:r>
              <a:rPr lang="es-ES" sz="1300" dirty="0"/>
              <a:t>                                             (Preferentemente con perfil deseable reconocido por el PROMEP-SES).</a:t>
            </a:r>
          </a:p>
          <a:p>
            <a:pPr>
              <a:lnSpc>
                <a:spcPct val="115000"/>
              </a:lnSpc>
              <a:spcBef>
                <a:spcPct val="20000"/>
              </a:spcBef>
              <a:tabLst>
                <a:tab pos="180975" algn="l"/>
                <a:tab pos="447675" algn="l"/>
              </a:tabLst>
            </a:pPr>
            <a:endParaRPr lang="es-ES" sz="1300" dirty="0"/>
          </a:p>
          <a:p>
            <a:pPr>
              <a:lnSpc>
                <a:spcPct val="115000"/>
              </a:lnSpc>
              <a:spcBef>
                <a:spcPct val="20000"/>
              </a:spcBef>
              <a:tabLst>
                <a:tab pos="180975" algn="l"/>
                <a:tab pos="447675" algn="l"/>
              </a:tabLst>
            </a:pPr>
            <a:r>
              <a:rPr lang="es-MX" sz="1300" dirty="0"/>
              <a:t>Tipo: Integral para </a:t>
            </a:r>
            <a:r>
              <a:rPr lang="es-ES" sz="1300" dirty="0"/>
              <a:t>mejorar la capacidad y competitividad</a:t>
            </a:r>
            <a:r>
              <a:rPr lang="es-MX" sz="1300" dirty="0"/>
              <a:t> </a:t>
            </a:r>
            <a:r>
              <a:rPr lang="es-ES" sz="1300" dirty="0"/>
              <a:t>académicas.</a:t>
            </a:r>
          </a:p>
          <a:p>
            <a:pPr>
              <a:lnSpc>
                <a:spcPct val="115000"/>
              </a:lnSpc>
              <a:spcBef>
                <a:spcPct val="20000"/>
              </a:spcBef>
              <a:tabLst>
                <a:tab pos="180975" algn="l"/>
                <a:tab pos="447675" algn="l"/>
              </a:tabLst>
            </a:pPr>
            <a:endParaRPr lang="es-ES" sz="1300" dirty="0"/>
          </a:p>
          <a:p>
            <a:pPr>
              <a:lnSpc>
                <a:spcPct val="115000"/>
              </a:lnSpc>
              <a:spcBef>
                <a:spcPct val="20000"/>
              </a:spcBef>
              <a:tabLst>
                <a:tab pos="180975" algn="l"/>
                <a:tab pos="447675" algn="l"/>
              </a:tabLst>
            </a:pPr>
            <a:r>
              <a:rPr lang="es-ES" sz="1300" dirty="0"/>
              <a:t>CONTENIDO</a:t>
            </a:r>
          </a:p>
          <a:p>
            <a:pPr lvl="1">
              <a:lnSpc>
                <a:spcPct val="115000"/>
              </a:lnSpc>
              <a:spcBef>
                <a:spcPct val="20000"/>
              </a:spcBef>
              <a:buFont typeface="Wingdings" pitchFamily="2" charset="2"/>
              <a:buChar char="Ø"/>
              <a:tabLst>
                <a:tab pos="180975" algn="l"/>
                <a:tab pos="447675" algn="l"/>
              </a:tabLst>
            </a:pPr>
            <a:r>
              <a:rPr lang="es-MX" sz="1300" dirty="0"/>
              <a:t>Justificación del proyecto.</a:t>
            </a:r>
            <a:endParaRPr lang="es-ES" sz="1300" dirty="0"/>
          </a:p>
          <a:p>
            <a:pPr lvl="1">
              <a:lnSpc>
                <a:spcPct val="115000"/>
              </a:lnSpc>
              <a:spcBef>
                <a:spcPct val="20000"/>
              </a:spcBef>
              <a:buFont typeface="Wingdings" pitchFamily="2" charset="2"/>
              <a:buChar char="Ø"/>
              <a:tabLst>
                <a:tab pos="180975" algn="l"/>
                <a:tab pos="447675" algn="l"/>
              </a:tabLst>
            </a:pPr>
            <a:r>
              <a:rPr lang="es-ES" sz="1300" dirty="0"/>
              <a:t>Objetivo general.</a:t>
            </a:r>
          </a:p>
          <a:p>
            <a:pPr marL="1076325" lvl="2" indent="-161925">
              <a:lnSpc>
                <a:spcPct val="115000"/>
              </a:lnSpc>
              <a:spcBef>
                <a:spcPct val="20000"/>
              </a:spcBef>
              <a:buFont typeface="Wingdings" pitchFamily="2" charset="2"/>
              <a:buChar char="§"/>
              <a:tabLst>
                <a:tab pos="180975" algn="l"/>
                <a:tab pos="447675" algn="l"/>
              </a:tabLst>
            </a:pPr>
            <a:r>
              <a:rPr lang="es-ES" sz="1300" dirty="0"/>
              <a:t>Objetivos particulares.</a:t>
            </a:r>
          </a:p>
          <a:p>
            <a:pPr marL="1524000" lvl="3" indent="-152400">
              <a:lnSpc>
                <a:spcPct val="115000"/>
              </a:lnSpc>
              <a:spcBef>
                <a:spcPct val="20000"/>
              </a:spcBef>
              <a:buFont typeface="Symbol" pitchFamily="18" charset="2"/>
              <a:buChar char="·"/>
              <a:tabLst>
                <a:tab pos="180975" algn="l"/>
                <a:tab pos="447675" algn="l"/>
              </a:tabLst>
            </a:pPr>
            <a:r>
              <a:rPr lang="es-ES" sz="1300" dirty="0"/>
              <a:t>Metas </a:t>
            </a:r>
            <a:r>
              <a:rPr lang="es-ES" sz="1300" dirty="0" smtClean="0"/>
              <a:t>académicas y sus valores asociados*.</a:t>
            </a:r>
            <a:endParaRPr lang="es-ES" sz="1300" dirty="0"/>
          </a:p>
          <a:p>
            <a:pPr marL="1971675" lvl="4" indent="-142875">
              <a:lnSpc>
                <a:spcPct val="115000"/>
              </a:lnSpc>
              <a:spcBef>
                <a:spcPct val="20000"/>
              </a:spcBef>
              <a:buFont typeface="Courier New" pitchFamily="49" charset="0"/>
              <a:buChar char="o"/>
              <a:tabLst>
                <a:tab pos="180975" algn="l"/>
                <a:tab pos="447675" algn="l"/>
              </a:tabLst>
            </a:pPr>
            <a:r>
              <a:rPr lang="es-ES" sz="1300" dirty="0"/>
              <a:t>Acciones </a:t>
            </a:r>
            <a:r>
              <a:rPr lang="es-ES" sz="1300" dirty="0" smtClean="0"/>
              <a:t>y recursos calendarizados</a:t>
            </a:r>
            <a:r>
              <a:rPr lang="es-ES" sz="1300" dirty="0"/>
              <a:t>.</a:t>
            </a:r>
          </a:p>
          <a:p>
            <a:pPr marL="1971675" lvl="4" indent="-142875">
              <a:lnSpc>
                <a:spcPct val="115000"/>
              </a:lnSpc>
              <a:spcBef>
                <a:spcPct val="20000"/>
              </a:spcBef>
              <a:buFont typeface="Tahoma" pitchFamily="34" charset="0"/>
              <a:buNone/>
              <a:tabLst>
                <a:tab pos="180975" algn="l"/>
                <a:tab pos="447675" algn="l"/>
              </a:tabLst>
            </a:pPr>
            <a:r>
              <a:rPr lang="es-ES" sz="1300" dirty="0"/>
              <a:t>        - Justificación y descripción detallada de los recursos necesarios.</a:t>
            </a:r>
          </a:p>
          <a:p>
            <a:pPr marL="1971675" lvl="4" indent="-142875">
              <a:lnSpc>
                <a:spcPct val="115000"/>
              </a:lnSpc>
              <a:spcBef>
                <a:spcPct val="20000"/>
              </a:spcBef>
              <a:buFont typeface="Tahoma" pitchFamily="34" charset="0"/>
              <a:buNone/>
              <a:tabLst>
                <a:tab pos="180975" algn="l"/>
                <a:tab pos="447675" algn="l"/>
              </a:tabLst>
            </a:pPr>
            <a:endParaRPr lang="es-ES" sz="1300" dirty="0"/>
          </a:p>
          <a:p>
            <a:pPr>
              <a:lnSpc>
                <a:spcPct val="115000"/>
              </a:lnSpc>
              <a:spcBef>
                <a:spcPct val="20000"/>
              </a:spcBef>
              <a:buFont typeface="Tahoma" pitchFamily="34" charset="0"/>
              <a:buNone/>
              <a:tabLst>
                <a:tab pos="180975" algn="l"/>
                <a:tab pos="447675" algn="l"/>
              </a:tabLst>
            </a:pPr>
            <a:r>
              <a:rPr lang="es-MX" sz="1300" i="1" u="sng" dirty="0"/>
              <a:t>(*) Las metas deberán ser académicas y no referirse sólo a la adquisición de equipos o materiales.</a:t>
            </a:r>
            <a:endParaRPr lang="es-ES" sz="1300" i="1" u="sng" dirty="0"/>
          </a:p>
        </p:txBody>
      </p:sp>
      <p:sp>
        <p:nvSpPr>
          <p:cNvPr id="119812" name="AutoShape 290">
            <a:hlinkClick r:id="rId3" action="ppaction://hlinksldjump"/>
          </p:cNvPr>
          <p:cNvSpPr>
            <a:spLocks noChangeArrowheads="1"/>
          </p:cNvSpPr>
          <p:nvPr/>
        </p:nvSpPr>
        <p:spPr bwMode="auto">
          <a:xfrm flipH="1">
            <a:off x="8748713" y="620693"/>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9814" name="AutoShape 332">
            <a:hlinkClick r:id="rId4" action="ppaction://hlinksldjump"/>
          </p:cNvPr>
          <p:cNvSpPr>
            <a:spLocks noChangeArrowheads="1"/>
          </p:cNvSpPr>
          <p:nvPr/>
        </p:nvSpPr>
        <p:spPr bwMode="auto">
          <a:xfrm>
            <a:off x="8959850" y="61910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bwMode="auto">
          <a:xfrm>
            <a:off x="0" y="566718"/>
            <a:ext cx="9144000" cy="6291282"/>
          </a:xfrm>
          <a:prstGeom prst="rect">
            <a:avLst/>
          </a:prstGeom>
          <a:solidFill>
            <a:schemeClr val="bg1"/>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20834" name="Rectangle 138"/>
          <p:cNvSpPr>
            <a:spLocks noChangeArrowheads="1"/>
          </p:cNvSpPr>
          <p:nvPr/>
        </p:nvSpPr>
        <p:spPr bwMode="auto">
          <a:xfrm>
            <a:off x="0" y="576242"/>
            <a:ext cx="9144000" cy="6281758"/>
          </a:xfrm>
          <a:prstGeom prst="rect">
            <a:avLst/>
          </a:prstGeom>
          <a:solidFill>
            <a:schemeClr val="bg1">
              <a:alpha val="10000"/>
            </a:schemeClr>
          </a:solidFill>
          <a:ln w="3175" algn="ctr">
            <a:solidFill>
              <a:srgbClr val="B2B2B2"/>
            </a:solidFill>
            <a:miter lim="800000"/>
            <a:headEnd/>
            <a:tailEnd/>
          </a:ln>
        </p:spPr>
        <p:txBody>
          <a:bodyPr anchor="t" anchorCtr="0"/>
          <a:lstStyle/>
          <a:p>
            <a:endParaRPr lang="es-ES" sz="500" b="1" dirty="0" smtClean="0"/>
          </a:p>
          <a:p>
            <a:r>
              <a:rPr lang="es-ES" sz="1300" b="1" dirty="0" smtClean="0"/>
              <a:t>Proyecto </a:t>
            </a:r>
            <a:r>
              <a:rPr lang="es-ES" sz="1300" b="1" dirty="0"/>
              <a:t>integral. </a:t>
            </a:r>
          </a:p>
          <a:p>
            <a:endParaRPr lang="es-ES" sz="800" dirty="0" smtClean="0"/>
          </a:p>
          <a:p>
            <a:r>
              <a:rPr lang="es-ES" sz="1300" b="1" dirty="0" smtClean="0"/>
              <a:t>Resumen </a:t>
            </a:r>
            <a:r>
              <a:rPr lang="es-ES" sz="1300" b="1" dirty="0"/>
              <a:t>del proyecto integral de la DES</a:t>
            </a:r>
            <a:r>
              <a:rPr lang="es-ES" sz="1300" b="1" dirty="0" smtClean="0"/>
              <a:t>.</a:t>
            </a:r>
          </a:p>
        </p:txBody>
      </p:sp>
      <p:graphicFrame>
        <p:nvGraphicFramePr>
          <p:cNvPr id="113754" name="Group 90"/>
          <p:cNvGraphicFramePr>
            <a:graphicFrameLocks noGrp="1"/>
          </p:cNvGraphicFramePr>
          <p:nvPr>
            <p:extLst>
              <p:ext uri="{D42A27DB-BD31-4B8C-83A1-F6EECF244321}">
                <p14:modId xmlns:p14="http://schemas.microsoft.com/office/powerpoint/2010/main" val="1313733066"/>
              </p:ext>
            </p:extLst>
          </p:nvPr>
        </p:nvGraphicFramePr>
        <p:xfrm>
          <a:off x="146050" y="1694554"/>
          <a:ext cx="8890000" cy="3520396"/>
        </p:xfrm>
        <a:graphic>
          <a:graphicData uri="http://schemas.openxmlformats.org/drawingml/2006/table">
            <a:tbl>
              <a:tblPr/>
              <a:tblGrid>
                <a:gridCol w="969963"/>
                <a:gridCol w="719137"/>
                <a:gridCol w="936625"/>
                <a:gridCol w="2016125"/>
                <a:gridCol w="1079500"/>
                <a:gridCol w="2089150"/>
                <a:gridCol w="1079500"/>
              </a:tblGrid>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Objetivo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Particular</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smtClean="0">
                          <a:ln>
                            <a:noFill/>
                          </a:ln>
                          <a:solidFill>
                            <a:schemeClr val="tx1"/>
                          </a:solidFill>
                          <a:effectLst/>
                          <a:latin typeface="Arial" charset="0"/>
                        </a:rPr>
                        <a:t>Meta</a:t>
                      </a:r>
                      <a:endParaRPr kumimoji="0" lang="es-ES" sz="1300" b="1" i="0" u="none" strike="noStrike" cap="none" normalizeH="0" baseline="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smtClean="0">
                          <a:ln>
                            <a:noFill/>
                          </a:ln>
                          <a:solidFill>
                            <a:schemeClr val="tx1"/>
                          </a:solidFill>
                          <a:effectLst/>
                          <a:latin typeface="Arial" charset="0"/>
                        </a:rPr>
                        <a:t>Acciones</a:t>
                      </a:r>
                      <a:endParaRPr kumimoji="0" lang="es-ES" sz="1300" b="1" i="0" u="none" strike="noStrike" cap="none" normalizeH="0" baseline="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Recursos solicitados por prioridad  para 2015</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Justificación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2015</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Recursos solicitados por prioridad para 2016</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Justificación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2016</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alpha val="50195"/>
                      </a:srgbClr>
                    </a:solidFill>
                  </a:tcPr>
                </a:tc>
              </a:tr>
              <a:tr h="1698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2</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charset="0"/>
                        </a:rPr>
                        <a:t>1, 2, 3, 4</a:t>
                      </a:r>
                      <a:endParaRPr kumimoji="0" lang="es-ES" sz="16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Totales</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AutoShape 290">
            <a:hlinkClick r:id="rId3" action="ppaction://hlinksldjump"/>
          </p:cNvPr>
          <p:cNvSpPr>
            <a:spLocks noChangeArrowheads="1"/>
          </p:cNvSpPr>
          <p:nvPr/>
        </p:nvSpPr>
        <p:spPr bwMode="auto">
          <a:xfrm flipH="1">
            <a:off x="8748713" y="620693"/>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8" name="AutoShape 332">
            <a:hlinkClick r:id="rId4" action="ppaction://hlinksldjump"/>
          </p:cNvPr>
          <p:cNvSpPr>
            <a:spLocks noChangeArrowheads="1"/>
          </p:cNvSpPr>
          <p:nvPr/>
        </p:nvSpPr>
        <p:spPr bwMode="auto">
          <a:xfrm>
            <a:off x="8959850" y="61910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bwMode="auto">
          <a:xfrm>
            <a:off x="-32" y="566718"/>
            <a:ext cx="9144032" cy="6291282"/>
          </a:xfrm>
          <a:prstGeom prst="rect">
            <a:avLst/>
          </a:prstGeom>
          <a:solidFill>
            <a:schemeClr val="bg1"/>
          </a:solidFill>
          <a:ln w="3175" algn="ctr">
            <a:solidFill>
              <a:srgbClr val="B2B2B2"/>
            </a:solidFill>
            <a:miter lim="800000"/>
            <a:headEnd/>
            <a:tailEnd/>
          </a:ln>
        </p:spPr>
        <p:txBody>
          <a:bodyPr tIns="36000" rIns="18000" bIns="36000" rtlCol="0" anchor="t" anchorCtr="0">
            <a:noAutofit/>
          </a:bodyPr>
          <a:lstStyle/>
          <a:p>
            <a:endParaRPr lang="es-ES" sz="1300" dirty="0" smtClean="0"/>
          </a:p>
          <a:p>
            <a:r>
              <a:rPr lang="es-ES" sz="1300" b="1" dirty="0"/>
              <a:t>Proyectos</a:t>
            </a:r>
          </a:p>
          <a:p>
            <a:endParaRPr lang="es-ES" sz="800" dirty="0"/>
          </a:p>
          <a:p>
            <a:r>
              <a:rPr lang="es-ES" sz="1300" b="1" dirty="0"/>
              <a:t>Calendarización del ejercicio del gasto</a:t>
            </a:r>
            <a:r>
              <a:rPr lang="es-ES" sz="1300" dirty="0"/>
              <a:t> </a:t>
            </a:r>
          </a:p>
          <a:p>
            <a:endParaRPr lang="es-ES" sz="1300" dirty="0"/>
          </a:p>
          <a:p>
            <a:r>
              <a:rPr lang="es-ES" sz="1300" dirty="0" smtClean="0"/>
              <a:t>El </a:t>
            </a:r>
            <a:r>
              <a:rPr lang="es-ES" sz="1300" dirty="0"/>
              <a:t>formato será generado de manera automática por el sistema y se imprimirá junto con la propuesta de proyecto. Para ilustrar la calendarización, se muestra el siguiente ejemplo hipotético.</a:t>
            </a:r>
          </a:p>
        </p:txBody>
      </p:sp>
      <p:graphicFrame>
        <p:nvGraphicFramePr>
          <p:cNvPr id="11" name="14 Tabla"/>
          <p:cNvGraphicFramePr>
            <a:graphicFrameLocks noGrp="1"/>
          </p:cNvGraphicFramePr>
          <p:nvPr>
            <p:extLst>
              <p:ext uri="{D42A27DB-BD31-4B8C-83A1-F6EECF244321}">
                <p14:modId xmlns:p14="http://schemas.microsoft.com/office/powerpoint/2010/main" val="3176347385"/>
              </p:ext>
            </p:extLst>
          </p:nvPr>
        </p:nvGraphicFramePr>
        <p:xfrm>
          <a:off x="107503" y="2060848"/>
          <a:ext cx="8930133" cy="1219200"/>
        </p:xfrm>
        <a:graphic>
          <a:graphicData uri="http://schemas.openxmlformats.org/drawingml/2006/table">
            <a:tbl>
              <a:tblPr/>
              <a:tblGrid>
                <a:gridCol w="559004"/>
                <a:gridCol w="1341616"/>
                <a:gridCol w="1118014"/>
                <a:gridCol w="1090063"/>
                <a:gridCol w="1090063"/>
                <a:gridCol w="1243791"/>
                <a:gridCol w="1243791"/>
                <a:gridCol w="1243791"/>
              </a:tblGrid>
              <a:tr h="85159">
                <a:tc gridSpan="8">
                  <a:txBody>
                    <a:bodyPr/>
                    <a:lstStyle/>
                    <a:p>
                      <a:pPr algn="ctr" fontAlgn="ctr"/>
                      <a:r>
                        <a:rPr lang="es-MX" sz="1000" b="1" i="0" u="none" strike="noStrike" dirty="0" smtClean="0">
                          <a:solidFill>
                            <a:schemeClr val="tx1"/>
                          </a:solidFill>
                          <a:latin typeface="+mn-lt"/>
                        </a:rPr>
                        <a:t>Calendarización del ejercicio del gasto del proyecto del primer año (nov. 2012-oct.</a:t>
                      </a:r>
                      <a:r>
                        <a:rPr lang="es-MX" sz="1000" b="1" i="0" u="none" strike="noStrike" baseline="0" dirty="0" smtClean="0">
                          <a:solidFill>
                            <a:schemeClr val="tx1"/>
                          </a:solidFill>
                          <a:latin typeface="+mn-lt"/>
                        </a:rPr>
                        <a:t> 2013)</a:t>
                      </a:r>
                      <a:endParaRPr lang="es-MX" sz="1000" b="1" i="0" u="none" strike="noStrike" dirty="0">
                        <a:solidFill>
                          <a:schemeClr val="tx1"/>
                        </a:solidFill>
                        <a:latin typeface="+mn-l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64">
                <a:tc>
                  <a:txBody>
                    <a:bodyPr/>
                    <a:lstStyle/>
                    <a:p>
                      <a:pPr algn="l" fontAlgn="b"/>
                      <a:endParaRPr lang="es-MX" sz="1000" b="0" i="0" u="none" strike="noStrike">
                        <a:solidFill>
                          <a:schemeClr val="tx1"/>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chemeClr val="tx1"/>
                          </a:solidFill>
                          <a:latin typeface="Arial"/>
                        </a:rPr>
                        <a:t>Monto total solicitado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Diciembre</a:t>
                      </a:r>
                    </a:p>
                    <a:p>
                      <a:pPr algn="ctr" fontAlgn="ctr"/>
                      <a:r>
                        <a:rPr lang="es-MX" sz="1000" b="1" i="0" u="none" strike="noStrike" dirty="0" smtClean="0">
                          <a:solidFill>
                            <a:schemeClr val="tx1"/>
                          </a:solidFill>
                          <a:latin typeface="Arial"/>
                        </a:rPr>
                        <a:t>2014</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Enero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Febrero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Marzo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Abril</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Mayo </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004">
                <a:tc>
                  <a:txBody>
                    <a:bodyPr/>
                    <a:lstStyle/>
                    <a:p>
                      <a:pPr algn="l" fontAlgn="b"/>
                      <a:r>
                        <a:rPr lang="es-MX" sz="1000" b="1" i="1" u="none" strike="noStrike" dirty="0">
                          <a:solidFill>
                            <a:schemeClr val="tx1"/>
                          </a:solidFill>
                          <a:latin typeface="Arial"/>
                        </a:rPr>
                        <a:t>OP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$2,990,000.00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$900,000.00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dirty="0">
                          <a:solidFill>
                            <a:schemeClr val="tx1"/>
                          </a:solidFill>
                          <a:latin typeface="Arial"/>
                        </a:rPr>
                        <a:t>OP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$4,000,000.00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0" u="none" strike="noStrike" dirty="0">
                          <a:solidFill>
                            <a:schemeClr val="tx1"/>
                          </a:solidFill>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$10,490,000.00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$110,000.00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$1,100,000.00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$1,200,000.00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15 Tabla"/>
          <p:cNvGraphicFramePr>
            <a:graphicFrameLocks noGrp="1"/>
          </p:cNvGraphicFramePr>
          <p:nvPr>
            <p:extLst>
              <p:ext uri="{D42A27DB-BD31-4B8C-83A1-F6EECF244321}">
                <p14:modId xmlns:p14="http://schemas.microsoft.com/office/powerpoint/2010/main" val="840565646"/>
              </p:ext>
            </p:extLst>
          </p:nvPr>
        </p:nvGraphicFramePr>
        <p:xfrm>
          <a:off x="107503" y="3748089"/>
          <a:ext cx="8930134" cy="1066800"/>
        </p:xfrm>
        <a:graphic>
          <a:graphicData uri="http://schemas.openxmlformats.org/drawingml/2006/table">
            <a:tbl>
              <a:tblPr/>
              <a:tblGrid>
                <a:gridCol w="560758"/>
                <a:gridCol w="1345830"/>
                <a:gridCol w="1093485"/>
                <a:gridCol w="1093485"/>
                <a:gridCol w="1247697"/>
                <a:gridCol w="1247697"/>
                <a:gridCol w="1247697"/>
                <a:gridCol w="1093485"/>
              </a:tblGrid>
              <a:tr h="180964">
                <a:tc>
                  <a:txBody>
                    <a:bodyPr/>
                    <a:lstStyle/>
                    <a:p>
                      <a:pPr algn="l" fontAlgn="b"/>
                      <a:endParaRPr lang="es-MX" sz="1000" b="0" i="0" u="none" strike="noStrike" dirty="0">
                        <a:solidFill>
                          <a:schemeClr val="tx1"/>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chemeClr val="tx1"/>
                          </a:solidFill>
                          <a:latin typeface="Arial"/>
                        </a:rPr>
                        <a:t>Monto total solicitado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Junio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Julio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Agosto</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Septiembre</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Octubre</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dirty="0" smtClean="0">
                          <a:solidFill>
                            <a:schemeClr val="tx1"/>
                          </a:solidFill>
                          <a:latin typeface="Arial"/>
                        </a:rPr>
                        <a:t>Noviembre</a:t>
                      </a:r>
                    </a:p>
                    <a:p>
                      <a:pPr algn="ctr" fontAlgn="ctr"/>
                      <a:r>
                        <a:rPr lang="es-MX" sz="1000" b="1" i="0" u="none" strike="noStrike" dirty="0" smtClean="0">
                          <a:solidFill>
                            <a:schemeClr val="tx1"/>
                          </a:solidFill>
                          <a:latin typeface="Arial"/>
                        </a:rPr>
                        <a:t>2015</a:t>
                      </a:r>
                      <a:endParaRPr lang="es-MX" sz="10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004">
                <a:tc>
                  <a:txBody>
                    <a:bodyPr/>
                    <a:lstStyle/>
                    <a:p>
                      <a:pPr algn="l" fontAlgn="b"/>
                      <a:r>
                        <a:rPr lang="es-MX" sz="1000" b="1" i="1" u="none" strike="noStrike">
                          <a:solidFill>
                            <a:schemeClr val="tx1"/>
                          </a:solidFill>
                          <a:latin typeface="Arial"/>
                        </a:rPr>
                        <a:t>OP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$300,000.00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$2,990,000.00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$4,000,000.00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1" u="none" strike="noStrike">
                          <a:solidFill>
                            <a:schemeClr val="tx1"/>
                          </a:solidFill>
                          <a:latin typeface="Arial"/>
                        </a:rPr>
                        <a:t>OP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$1,500,000.00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000" b="1" i="0" u="none" strike="noStrike">
                          <a:solidFill>
                            <a:schemeClr val="tx1"/>
                          </a:solidFill>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$10,490,000.00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$800,000.00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$600,000.00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$1,190,000.00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$1,700,000.00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1" i="0" u="none" strike="noStrike" dirty="0">
                          <a:solidFill>
                            <a:schemeClr val="tx1"/>
                          </a:solidFill>
                          <a:latin typeface="Arial"/>
                        </a:rPr>
                        <a:t>$270,000.00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 Box 96"/>
          <p:cNvSpPr txBox="1">
            <a:spLocks noChangeArrowheads="1"/>
          </p:cNvSpPr>
          <p:nvPr/>
        </p:nvSpPr>
        <p:spPr bwMode="auto">
          <a:xfrm>
            <a:off x="0" y="5715016"/>
            <a:ext cx="9144000" cy="938719"/>
          </a:xfrm>
          <a:prstGeom prst="rect">
            <a:avLst/>
          </a:prstGeom>
          <a:noFill/>
          <a:ln w="3175" algn="ctr">
            <a:noFill/>
            <a:miter lim="800000"/>
            <a:headEnd/>
            <a:tailEnd/>
          </a:ln>
        </p:spPr>
        <p:txBody>
          <a:bodyPr wrap="square">
            <a:spAutoFit/>
          </a:bodyPr>
          <a:lstStyle/>
          <a:p>
            <a:pPr algn="just">
              <a:spcBef>
                <a:spcPct val="50000"/>
              </a:spcBef>
              <a:tabLst>
                <a:tab pos="180975" algn="l"/>
                <a:tab pos="447675" algn="l"/>
              </a:tabLst>
            </a:pPr>
            <a:r>
              <a:rPr lang="es-MX" sz="1100" b="1" dirty="0" smtClean="0"/>
              <a:t>Es importante realizar una calendarización para la aplicación de los recursos, con el propósito de hacer una correcta programación  de los mismos y se ejerzan de manera oportuna, para con ello poder cumplir con los porcentajes que se establecen en las Reglas de Operación. Por otra parte, es importante señalar que cuando se autorice el ejercicio del proyecto se aplique en cada unos de los años, y no se adelanten metas y acciones con recursos de otras fuentes y que posteriormente ocasionan solicitudes de transferencias a metas, acciones y rubros del gasto que no están sustentadas en el proyecto original aprobado.</a:t>
            </a:r>
            <a:endParaRPr lang="es-ES" sz="1100" dirty="0"/>
          </a:p>
        </p:txBody>
      </p:sp>
      <p:sp>
        <p:nvSpPr>
          <p:cNvPr id="19" name="18 Rectángulo">
            <a:hlinkClick r:id="rId3" action="ppaction://hlinksldjump"/>
          </p:cNvPr>
          <p:cNvSpPr/>
          <p:nvPr/>
        </p:nvSpPr>
        <p:spPr bwMode="auto">
          <a:xfrm>
            <a:off x="-2" y="0"/>
            <a:ext cx="914400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7927" name="AutoShape 54">
            <a:hlinkClick r:id="" action="ppaction://hlinkshowjump?jump=previousslide"/>
          </p:cNvPr>
          <p:cNvSpPr>
            <a:spLocks noChangeArrowheads="1"/>
          </p:cNvSpPr>
          <p:nvPr/>
        </p:nvSpPr>
        <p:spPr bwMode="auto">
          <a:xfrm flipH="1">
            <a:off x="8748713" y="64291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8 Rectángulo">
            <a:hlinkClick r:id="rId4" action="ppaction://hlinkfile"/>
          </p:cNvPr>
          <p:cNvSpPr/>
          <p:nvPr/>
        </p:nvSpPr>
        <p:spPr bwMode="auto">
          <a:xfrm>
            <a:off x="49558" y="6404337"/>
            <a:ext cx="794000" cy="235745"/>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147"/>
          <p:cNvSpPr txBox="1">
            <a:spLocks noChangeArrowheads="1"/>
          </p:cNvSpPr>
          <p:nvPr/>
        </p:nvSpPr>
        <p:spPr bwMode="auto">
          <a:xfrm>
            <a:off x="-9562" y="1903402"/>
            <a:ext cx="9144000" cy="4954598"/>
          </a:xfrm>
          <a:prstGeom prst="rect">
            <a:avLst/>
          </a:prstGeom>
          <a:solidFill>
            <a:schemeClr val="bg1">
              <a:alpha val="10000"/>
            </a:schemeClr>
          </a:solidFill>
          <a:ln w="9525" algn="ctr">
            <a:noFill/>
            <a:miter lim="800000"/>
            <a:headEnd/>
            <a:tailEnd/>
          </a:ln>
        </p:spPr>
        <p:txBody>
          <a:bodyPr wrap="square" lIns="54000" tIns="18000" rIns="54000" bIns="18000">
            <a:noAutofit/>
          </a:bodyPr>
          <a:lstStyle/>
          <a:p>
            <a:pPr>
              <a:spcAft>
                <a:spcPts val="0"/>
              </a:spcAft>
            </a:pPr>
            <a:endParaRPr lang="es-MX" sz="500" b="1" dirty="0" smtClean="0"/>
          </a:p>
          <a:p>
            <a:pPr>
              <a:spcAft>
                <a:spcPts val="0"/>
              </a:spcAft>
            </a:pPr>
            <a:r>
              <a:rPr lang="es-MX" sz="1300" b="1" dirty="0" smtClean="0"/>
              <a:t>Evaluación del PIFI 2014-2015</a:t>
            </a:r>
          </a:p>
          <a:p>
            <a:pPr>
              <a:spcAft>
                <a:spcPts val="0"/>
              </a:spcAft>
            </a:pPr>
            <a:endParaRPr lang="es-MX" sz="800" b="1" dirty="0" smtClean="0"/>
          </a:p>
          <a:p>
            <a:pPr>
              <a:spcAft>
                <a:spcPts val="0"/>
              </a:spcAft>
            </a:pPr>
            <a:r>
              <a:rPr lang="es-MX" sz="1300" dirty="0" smtClean="0"/>
              <a:t>Criterios que orientarán el proceso de </a:t>
            </a:r>
            <a:r>
              <a:rPr lang="es-MX" sz="1300" b="1" dirty="0" smtClean="0"/>
              <a:t>evaluación del PIFI 2014-2015</a:t>
            </a:r>
            <a:endParaRPr lang="es-MX" sz="1300" dirty="0" smtClean="0"/>
          </a:p>
          <a:p>
            <a:pPr marL="180975" indent="-180975" algn="just">
              <a:spcAft>
                <a:spcPts val="0"/>
              </a:spcAft>
              <a:tabLst>
                <a:tab pos="180975" algn="dec"/>
                <a:tab pos="628650" algn="r"/>
              </a:tabLst>
            </a:pPr>
            <a:endParaRPr lang="es-MX" sz="800" dirty="0" smtClean="0"/>
          </a:p>
          <a:p>
            <a:pPr marL="180975" indent="-180975" algn="just">
              <a:spcAft>
                <a:spcPts val="0"/>
              </a:spcAft>
              <a:buFont typeface="Wingdings" pitchFamily="2" charset="2"/>
              <a:buChar char="Ø"/>
              <a:tabLst>
                <a:tab pos="180975" algn="dec"/>
                <a:tab pos="628650" algn="r"/>
              </a:tabLst>
            </a:pPr>
            <a:r>
              <a:rPr lang="es-MX" sz="1300" dirty="0" smtClean="0"/>
              <a:t>El </a:t>
            </a:r>
            <a:r>
              <a:rPr lang="es-MX" sz="1300" dirty="0"/>
              <a:t>PIFI </a:t>
            </a:r>
            <a:r>
              <a:rPr lang="es-MX" sz="1300" dirty="0" smtClean="0"/>
              <a:t>2014-2015 Institucional</a:t>
            </a:r>
            <a:r>
              <a:rPr lang="es-MX" sz="1300" dirty="0"/>
              <a:t>, el ProGES y los </a:t>
            </a:r>
            <a:r>
              <a:rPr lang="es-MX" sz="1300" dirty="0" err="1"/>
              <a:t>ProDES</a:t>
            </a:r>
            <a:r>
              <a:rPr lang="es-MX" sz="1300" dirty="0"/>
              <a:t> actualizados, así como sus proyectos, constituyen un planteamiento integral y de esa manera serán </a:t>
            </a:r>
            <a:r>
              <a:rPr lang="es-MX" sz="1300" dirty="0" smtClean="0"/>
              <a:t>dictaminados por los Comités de Evaluación. </a:t>
            </a:r>
            <a:r>
              <a:rPr lang="es-MX" sz="1300" dirty="0"/>
              <a:t>Se pondrá particular atención a la forma en que el PIFI, los </a:t>
            </a:r>
            <a:r>
              <a:rPr lang="es-MX" sz="1300" dirty="0" err="1"/>
              <a:t>ProDES</a:t>
            </a:r>
            <a:r>
              <a:rPr lang="es-MX" sz="1300" dirty="0"/>
              <a:t> y el </a:t>
            </a:r>
            <a:r>
              <a:rPr lang="es-MX" sz="1300" dirty="0" err="1"/>
              <a:t>ProGES</a:t>
            </a:r>
            <a:r>
              <a:rPr lang="es-MX" sz="1300" dirty="0"/>
              <a:t> </a:t>
            </a:r>
            <a:r>
              <a:rPr lang="es-MX" sz="1300" dirty="0" smtClean="0"/>
              <a:t>puedan </a:t>
            </a:r>
            <a:r>
              <a:rPr lang="es-MX" sz="1300" dirty="0"/>
              <a:t>impactar </a:t>
            </a:r>
            <a:r>
              <a:rPr lang="es-MX" sz="1300" dirty="0" smtClean="0"/>
              <a:t>en la mejora de la calidad y el </a:t>
            </a:r>
            <a:r>
              <a:rPr lang="es-MX" sz="1300" dirty="0"/>
              <a:t>cierre de brechas de calidad entre DES y al interior de ellas</a:t>
            </a:r>
            <a:r>
              <a:rPr lang="es-MX" sz="1300" dirty="0" smtClean="0"/>
              <a:t>.</a:t>
            </a:r>
          </a:p>
          <a:p>
            <a:pPr algn="just">
              <a:spcAft>
                <a:spcPts val="0"/>
              </a:spcAft>
              <a:tabLst>
                <a:tab pos="180975" algn="dec"/>
                <a:tab pos="628650" algn="r"/>
              </a:tabLst>
            </a:pPr>
            <a:endParaRPr lang="es-MX" sz="500" dirty="0"/>
          </a:p>
          <a:p>
            <a:pPr marL="180975" indent="-180975" algn="just">
              <a:spcAft>
                <a:spcPts val="0"/>
              </a:spcAft>
              <a:buFont typeface="Wingdings" pitchFamily="2" charset="2"/>
              <a:buChar char="Ø"/>
              <a:tabLst>
                <a:tab pos="180975" algn="dec"/>
                <a:tab pos="628650" algn="r"/>
              </a:tabLst>
            </a:pPr>
            <a:r>
              <a:rPr lang="es-MX" sz="1300" dirty="0"/>
              <a:t>Es imprescindible que en la fase de actualización de la planeación se atienda el propósito de mejorar la capacidad y la competitividad </a:t>
            </a:r>
            <a:r>
              <a:rPr lang="es-MX" sz="1300" dirty="0" smtClean="0"/>
              <a:t>académicas y de manera especial en los énfasis abordados en la presente guía del PIFI, </a:t>
            </a:r>
            <a:r>
              <a:rPr lang="es-MX" sz="1300" dirty="0"/>
              <a:t>aprovechando la realimentación obtenida en la evaluación del </a:t>
            </a:r>
            <a:r>
              <a:rPr lang="es-MX" sz="1300" dirty="0" smtClean="0"/>
              <a:t>PIFI 2012-2013, </a:t>
            </a:r>
            <a:r>
              <a:rPr lang="es-MX" sz="1300" dirty="0"/>
              <a:t>sus ProDES y </a:t>
            </a:r>
            <a:r>
              <a:rPr lang="es-MX" sz="1300" dirty="0" err="1"/>
              <a:t>ProGES</a:t>
            </a:r>
            <a:r>
              <a:rPr lang="es-MX" sz="1300" dirty="0" smtClean="0"/>
              <a:t>.</a:t>
            </a:r>
          </a:p>
          <a:p>
            <a:pPr algn="just">
              <a:spcAft>
                <a:spcPts val="0"/>
              </a:spcAft>
              <a:tabLst>
                <a:tab pos="180975" algn="dec"/>
                <a:tab pos="628650" algn="r"/>
              </a:tabLst>
            </a:pPr>
            <a:endParaRPr lang="es-MX" sz="500" dirty="0"/>
          </a:p>
          <a:p>
            <a:pPr marL="180975" indent="-180975" algn="just">
              <a:spcAft>
                <a:spcPts val="0"/>
              </a:spcAft>
              <a:buFont typeface="Wingdings" pitchFamily="2" charset="2"/>
              <a:buChar char="Ø"/>
              <a:tabLst>
                <a:tab pos="180975" algn="dec"/>
                <a:tab pos="628650" algn="r"/>
              </a:tabLst>
            </a:pPr>
            <a:r>
              <a:rPr lang="es-MX" sz="1300" dirty="0"/>
              <a:t>El proyecto integral de cada DES deberá:</a:t>
            </a:r>
          </a:p>
          <a:p>
            <a:pPr marL="628650" lvl="1" indent="-268288" algn="just">
              <a:spcAft>
                <a:spcPts val="0"/>
              </a:spcAft>
              <a:buSzPct val="90000"/>
              <a:buFont typeface="Wingdings" pitchFamily="2" charset="2"/>
              <a:buChar char="§"/>
              <a:tabLst>
                <a:tab pos="180975" algn="dec"/>
                <a:tab pos="628650" algn="r"/>
              </a:tabLst>
            </a:pPr>
            <a:r>
              <a:rPr lang="es-MX" sz="1300" dirty="0"/>
              <a:t>Estar debidamente articulado como se indica en el diagrama de elaboración de un proyecto</a:t>
            </a:r>
            <a:r>
              <a:rPr lang="es-MX" sz="1300" dirty="0" smtClean="0"/>
              <a:t>.</a:t>
            </a:r>
          </a:p>
          <a:p>
            <a:pPr marL="360362" lvl="1" algn="just">
              <a:spcAft>
                <a:spcPts val="0"/>
              </a:spcAft>
              <a:buSzPct val="90000"/>
              <a:tabLst>
                <a:tab pos="180975" algn="dec"/>
                <a:tab pos="628650" algn="r"/>
              </a:tabLst>
            </a:pPr>
            <a:endParaRPr lang="es-MX" sz="500" dirty="0"/>
          </a:p>
          <a:p>
            <a:pPr marL="628650" lvl="1" indent="-268288" algn="just">
              <a:spcAft>
                <a:spcPts val="0"/>
              </a:spcAft>
              <a:buSzPct val="90000"/>
              <a:buFont typeface="Wingdings" pitchFamily="2" charset="2"/>
              <a:buChar char="§"/>
              <a:tabLst>
                <a:tab pos="180975" algn="dec"/>
                <a:tab pos="628650" algn="r"/>
              </a:tabLst>
            </a:pPr>
            <a:r>
              <a:rPr lang="es-MX" sz="1300" dirty="0"/>
              <a:t>Incidir significativamente en el fortalecimiento de la capacidad y competitividad académicas </a:t>
            </a:r>
            <a:r>
              <a:rPr lang="es-MX" sz="1300" dirty="0" smtClean="0"/>
              <a:t>a partir de los nuevos énfasis que se incorporan en este proceso de planeación y que se refrendan en la viñeta anterior.</a:t>
            </a:r>
          </a:p>
          <a:p>
            <a:pPr marL="360362" lvl="1" algn="just">
              <a:spcAft>
                <a:spcPts val="0"/>
              </a:spcAft>
              <a:buSzPct val="90000"/>
              <a:tabLst>
                <a:tab pos="180975" algn="dec"/>
                <a:tab pos="628650" algn="r"/>
              </a:tabLst>
            </a:pPr>
            <a:endParaRPr lang="es-MX" sz="500" dirty="0"/>
          </a:p>
          <a:p>
            <a:pPr marL="628650" lvl="1" indent="-268288" algn="just">
              <a:spcAft>
                <a:spcPts val="0"/>
              </a:spcAft>
              <a:buSzPct val="90000"/>
              <a:buFont typeface="Wingdings" pitchFamily="2" charset="2"/>
              <a:buChar char="§"/>
              <a:tabLst>
                <a:tab pos="180975" algn="dec"/>
                <a:tab pos="628650" algn="r"/>
              </a:tabLst>
            </a:pPr>
            <a:r>
              <a:rPr lang="es-MX" sz="1300" dirty="0"/>
              <a:t>Propiciar el cierre de brechas de calidad entre CA y PE de la DES</a:t>
            </a:r>
            <a:r>
              <a:rPr lang="es-MX" sz="1300" dirty="0" smtClean="0"/>
              <a:t>.</a:t>
            </a:r>
          </a:p>
          <a:p>
            <a:pPr marL="360362" lvl="1" algn="just">
              <a:spcAft>
                <a:spcPts val="0"/>
              </a:spcAft>
              <a:buSzPct val="90000"/>
              <a:tabLst>
                <a:tab pos="180975" algn="dec"/>
                <a:tab pos="628650" algn="r"/>
              </a:tabLst>
            </a:pPr>
            <a:endParaRPr lang="es-MX" sz="500" dirty="0"/>
          </a:p>
          <a:p>
            <a:pPr marL="628650" lvl="1" indent="-268288" algn="just">
              <a:spcAft>
                <a:spcPts val="0"/>
              </a:spcAft>
              <a:buSzPct val="90000"/>
              <a:buFont typeface="Wingdings" pitchFamily="2" charset="2"/>
              <a:buChar char="§"/>
              <a:tabLst>
                <a:tab pos="180975" algn="dec"/>
                <a:tab pos="628650" algn="r"/>
              </a:tabLst>
            </a:pPr>
            <a:r>
              <a:rPr lang="es-MX" sz="1300" dirty="0"/>
              <a:t>Proteger las fortalezas y aprovecharlas en la solución de los problemas identificados en el ámbito de la institución o de la DES, según sea el caso</a:t>
            </a:r>
            <a:r>
              <a:rPr lang="es-MX" sz="1300" dirty="0" smtClean="0"/>
              <a:t>.</a:t>
            </a:r>
          </a:p>
        </p:txBody>
      </p:sp>
      <p:sp>
        <p:nvSpPr>
          <p:cNvPr id="121861" name="AutoShape 236">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pic>
        <p:nvPicPr>
          <p:cNvPr id="121862" name="Picture 242" descr="jnchainslw"/>
          <p:cNvPicPr preferRelativeResize="0">
            <a:picLocks noChangeArrowheads="1" noCrop="1"/>
          </p:cNvPicPr>
          <p:nvPr/>
        </p:nvPicPr>
        <p:blipFill>
          <a:blip r:embed="rId3" cstate="print"/>
          <a:srcRect/>
          <a:stretch>
            <a:fillRect/>
          </a:stretch>
        </p:blipFill>
        <p:spPr bwMode="auto">
          <a:xfrm>
            <a:off x="7788275" y="922338"/>
            <a:ext cx="561975" cy="42862"/>
          </a:xfrm>
          <a:prstGeom prst="rect">
            <a:avLst/>
          </a:prstGeom>
          <a:noFill/>
          <a:ln w="9525">
            <a:noFill/>
            <a:miter lim="800000"/>
            <a:headEnd/>
            <a:tailEnd/>
          </a:ln>
        </p:spPr>
      </p:pic>
      <p:pic>
        <p:nvPicPr>
          <p:cNvPr id="121863" name="Picture 243" descr="jnchainslw"/>
          <p:cNvPicPr preferRelativeResize="0">
            <a:picLocks noChangeArrowheads="1" noCrop="1"/>
          </p:cNvPicPr>
          <p:nvPr/>
        </p:nvPicPr>
        <p:blipFill>
          <a:blip r:embed="rId3" cstate="print"/>
          <a:srcRect/>
          <a:stretch>
            <a:fillRect/>
          </a:stretch>
        </p:blipFill>
        <p:spPr bwMode="auto">
          <a:xfrm>
            <a:off x="7673975" y="931863"/>
            <a:ext cx="561975" cy="42862"/>
          </a:xfrm>
          <a:prstGeom prst="rect">
            <a:avLst/>
          </a:prstGeom>
          <a:noFill/>
          <a:ln w="9525">
            <a:noFill/>
            <a:miter lim="800000"/>
            <a:headEnd/>
            <a:tailEnd/>
          </a:ln>
        </p:spPr>
      </p:pic>
      <p:grpSp>
        <p:nvGrpSpPr>
          <p:cNvPr id="2" name="Group 17"/>
          <p:cNvGrpSpPr>
            <a:grpSpLocks/>
          </p:cNvGrpSpPr>
          <p:nvPr/>
        </p:nvGrpSpPr>
        <p:grpSpPr bwMode="auto">
          <a:xfrm>
            <a:off x="7608888" y="777875"/>
            <a:ext cx="1500187" cy="463550"/>
            <a:chOff x="24" y="489"/>
            <a:chExt cx="723" cy="292"/>
          </a:xfrm>
        </p:grpSpPr>
        <p:sp>
          <p:nvSpPr>
            <p:cNvPr id="121865"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21866"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21867"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t" anchorCtr="0"/>
          <a:lstStyle/>
          <a:p>
            <a:pPr algn="ctr"/>
            <a:endParaRPr lang="es-ES_tradnl" sz="1400"/>
          </a:p>
        </p:txBody>
      </p:sp>
      <p:sp>
        <p:nvSpPr>
          <p:cNvPr id="123908" name="Text Box 52"/>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indent="-96838" algn="just">
              <a:spcBef>
                <a:spcPts val="0"/>
              </a:spcBef>
              <a:spcAft>
                <a:spcPts val="0"/>
              </a:spcAft>
              <a:buSzPct val="90000"/>
              <a:tabLst>
                <a:tab pos="180975" algn="dec"/>
                <a:tab pos="628650" algn="r"/>
              </a:tabLst>
            </a:pPr>
            <a:endParaRPr lang="es-MX" sz="500" b="1" dirty="0" smtClean="0"/>
          </a:p>
          <a:p>
            <a:pPr indent="-96838" algn="just">
              <a:spcBef>
                <a:spcPts val="0"/>
              </a:spcBef>
              <a:spcAft>
                <a:spcPts val="0"/>
              </a:spcAft>
              <a:buSzPct val="90000"/>
              <a:tabLst>
                <a:tab pos="180975" algn="dec"/>
                <a:tab pos="628650" algn="r"/>
              </a:tabLst>
            </a:pPr>
            <a:r>
              <a:rPr lang="es-MX" sz="1300" b="1" dirty="0" smtClean="0"/>
              <a:t>Evaluación </a:t>
            </a:r>
            <a:r>
              <a:rPr lang="es-MX" sz="1300" b="1" dirty="0"/>
              <a:t>del PIFI </a:t>
            </a:r>
            <a:r>
              <a:rPr lang="es-MX" sz="1300" b="1" dirty="0" smtClean="0"/>
              <a:t>2014-2015</a:t>
            </a:r>
            <a:endParaRPr lang="es-MX" sz="1300" b="1" dirty="0"/>
          </a:p>
          <a:p>
            <a:pPr indent="-96838" algn="just">
              <a:spcBef>
                <a:spcPts val="0"/>
              </a:spcBef>
              <a:spcAft>
                <a:spcPts val="0"/>
              </a:spcAft>
              <a:buSzPct val="90000"/>
              <a:tabLst>
                <a:tab pos="180975" algn="dec"/>
                <a:tab pos="628650" algn="r"/>
              </a:tabLst>
            </a:pPr>
            <a:endParaRPr lang="es-MX" sz="1300" dirty="0" smtClean="0"/>
          </a:p>
          <a:p>
            <a:pPr marL="628650" lvl="1" indent="-268288" algn="just">
              <a:spcBef>
                <a:spcPts val="0"/>
              </a:spcBef>
              <a:spcAft>
                <a:spcPts val="0"/>
              </a:spcAft>
              <a:buSzPct val="90000"/>
              <a:buFont typeface="Wingdings" pitchFamily="2" charset="2"/>
              <a:buChar char="§"/>
              <a:tabLst>
                <a:tab pos="180975" algn="dec"/>
                <a:tab pos="628650" algn="r"/>
              </a:tabLst>
            </a:pPr>
            <a:r>
              <a:rPr lang="es-MX" sz="1300" dirty="0" smtClean="0"/>
              <a:t>Contribuir </a:t>
            </a:r>
            <a:r>
              <a:rPr lang="es-MX" sz="1300" dirty="0"/>
              <a:t>de manera significativa al cumplimiento de las Metas Compromiso. </a:t>
            </a:r>
          </a:p>
          <a:p>
            <a:pPr marL="360362" lvl="1" algn="just">
              <a:spcBef>
                <a:spcPts val="0"/>
              </a:spcBef>
              <a:spcAft>
                <a:spcPts val="0"/>
              </a:spcAft>
              <a:buSzPct val="90000"/>
              <a:tabLst>
                <a:tab pos="180975" algn="dec"/>
                <a:tab pos="628650" algn="r"/>
              </a:tabLst>
            </a:pPr>
            <a:endParaRPr lang="es-MX" sz="500" dirty="0" smtClean="0"/>
          </a:p>
          <a:p>
            <a:pPr marL="628650" lvl="1" indent="-268288" algn="just">
              <a:spcBef>
                <a:spcPts val="0"/>
              </a:spcBef>
              <a:spcAft>
                <a:spcPts val="0"/>
              </a:spcAft>
              <a:buSzPct val="90000"/>
              <a:buFont typeface="Wingdings" pitchFamily="2" charset="2"/>
              <a:buChar char="§"/>
              <a:tabLst>
                <a:tab pos="180975" algn="dec"/>
                <a:tab pos="628650" algn="r"/>
              </a:tabLst>
            </a:pPr>
            <a:r>
              <a:rPr lang="es-MX" sz="1300" dirty="0" smtClean="0"/>
              <a:t>Mostrar que sus metas sean congruentes con los objetivos y las políticas de la institución y de la DES, así como la factibilidad de su realización.</a:t>
            </a:r>
          </a:p>
          <a:p>
            <a:pPr marL="360362" lvl="1" algn="just">
              <a:spcBef>
                <a:spcPts val="0"/>
              </a:spcBef>
              <a:spcAft>
                <a:spcPts val="0"/>
              </a:spcAft>
              <a:buSzPct val="90000"/>
              <a:tabLst>
                <a:tab pos="180975" algn="dec"/>
                <a:tab pos="628650" algn="r"/>
              </a:tabLst>
            </a:pPr>
            <a:endParaRPr lang="es-MX" sz="500" dirty="0" smtClean="0"/>
          </a:p>
          <a:p>
            <a:pPr marL="628650" lvl="1" indent="-268288" algn="just">
              <a:spcBef>
                <a:spcPts val="0"/>
              </a:spcBef>
              <a:spcAft>
                <a:spcPts val="0"/>
              </a:spcAft>
              <a:buSzPct val="90000"/>
              <a:buFont typeface="Wingdings" pitchFamily="2" charset="2"/>
              <a:buChar char="§"/>
              <a:tabLst>
                <a:tab pos="180975" algn="dec"/>
                <a:tab pos="628650" algn="r"/>
              </a:tabLst>
            </a:pPr>
            <a:r>
              <a:rPr lang="es-MX" sz="1300" dirty="0" smtClean="0"/>
              <a:t>Contener de manera explícita la </a:t>
            </a:r>
            <a:r>
              <a:rPr lang="es-MX" sz="1300" b="1" i="1" dirty="0" smtClean="0"/>
              <a:t>priorización</a:t>
            </a:r>
            <a:r>
              <a:rPr lang="es-MX" sz="1300" dirty="0" smtClean="0"/>
              <a:t> de metas, acciones y recursos asociados y su </a:t>
            </a:r>
            <a:r>
              <a:rPr lang="es-MX" sz="1300" b="1" i="1" dirty="0" smtClean="0"/>
              <a:t>calendarización</a:t>
            </a:r>
            <a:r>
              <a:rPr lang="es-MX" sz="1300" dirty="0" smtClean="0"/>
              <a:t>.</a:t>
            </a:r>
          </a:p>
          <a:p>
            <a:pPr marL="360362" lvl="1" algn="just">
              <a:spcBef>
                <a:spcPts val="0"/>
              </a:spcBef>
              <a:spcAft>
                <a:spcPts val="0"/>
              </a:spcAft>
              <a:buSzPct val="90000"/>
              <a:tabLst>
                <a:tab pos="180975" algn="dec"/>
                <a:tab pos="628650" algn="r"/>
              </a:tabLst>
            </a:pPr>
            <a:endParaRPr lang="es-MX" sz="500" dirty="0" smtClean="0"/>
          </a:p>
          <a:p>
            <a:pPr marL="628650" lvl="1" indent="-268288" algn="just">
              <a:spcBef>
                <a:spcPts val="0"/>
              </a:spcBef>
              <a:spcAft>
                <a:spcPts val="0"/>
              </a:spcAft>
              <a:buSzPct val="90000"/>
              <a:buFont typeface="Wingdings" pitchFamily="2" charset="2"/>
              <a:buChar char="§"/>
              <a:tabLst>
                <a:tab pos="180975" algn="dec"/>
                <a:tab pos="628650" algn="r"/>
              </a:tabLst>
            </a:pPr>
            <a:r>
              <a:rPr lang="es-MX" sz="1300" dirty="0" smtClean="0"/>
              <a:t>Justificar los recursos solicitados en términos de logros académicos (no se evaluará el proyecto cuyo objetivo sólo sea adquirir infraestructura).</a:t>
            </a:r>
          </a:p>
          <a:p>
            <a:pPr marL="360362" lvl="1" algn="just">
              <a:spcBef>
                <a:spcPts val="0"/>
              </a:spcBef>
              <a:spcAft>
                <a:spcPts val="0"/>
              </a:spcAft>
              <a:buSzPct val="90000"/>
              <a:tabLst>
                <a:tab pos="180975" algn="dec"/>
                <a:tab pos="628650" algn="r"/>
              </a:tabLst>
            </a:pPr>
            <a:endParaRPr lang="es-MX" sz="500" dirty="0" smtClean="0"/>
          </a:p>
          <a:p>
            <a:pPr marL="628650" lvl="1" indent="-268288" algn="just">
              <a:spcBef>
                <a:spcPts val="0"/>
              </a:spcBef>
              <a:spcAft>
                <a:spcPts val="0"/>
              </a:spcAft>
              <a:buFont typeface="Wingdings" pitchFamily="2" charset="2"/>
              <a:buChar char="§"/>
              <a:tabLst>
                <a:tab pos="180975" algn="dec"/>
                <a:tab pos="628650" algn="r"/>
              </a:tabLst>
            </a:pPr>
            <a:r>
              <a:rPr lang="es-MX" sz="1300" dirty="0" smtClean="0"/>
              <a:t>Contener </a:t>
            </a:r>
            <a:r>
              <a:rPr lang="es-MX" sz="1300" dirty="0"/>
              <a:t>objetivos particulares relacionados con el fortalecimiento de la capacidad académica</a:t>
            </a:r>
            <a:r>
              <a:rPr lang="es-MX" sz="1300" dirty="0" smtClean="0"/>
              <a:t>, la atención y formación  integral de los estudiantes, la </a:t>
            </a:r>
            <a:r>
              <a:rPr lang="es-MX" sz="1300" dirty="0"/>
              <a:t>mejora de la competitividad de TSU y </a:t>
            </a:r>
            <a:r>
              <a:rPr lang="es-MX" sz="1300" dirty="0" smtClean="0"/>
              <a:t>Licenciatura, así como la </a:t>
            </a:r>
            <a:r>
              <a:rPr lang="es-MX" sz="1300" dirty="0"/>
              <a:t>competitividad de los PE de </a:t>
            </a:r>
            <a:r>
              <a:rPr lang="es-MX" sz="1300" dirty="0" smtClean="0"/>
              <a:t>posgrado y que:</a:t>
            </a:r>
          </a:p>
          <a:p>
            <a:pPr marL="360362" lvl="1" algn="just">
              <a:spcBef>
                <a:spcPts val="0"/>
              </a:spcBef>
              <a:spcAft>
                <a:spcPts val="0"/>
              </a:spcAft>
              <a:tabLst>
                <a:tab pos="180975" algn="dec"/>
                <a:tab pos="628650" algn="r"/>
              </a:tabLst>
            </a:pPr>
            <a:endParaRPr lang="es-MX" sz="500" dirty="0"/>
          </a:p>
          <a:p>
            <a:pPr marL="990600" lvl="2" indent="-182563" algn="just">
              <a:spcBef>
                <a:spcPts val="0"/>
              </a:spcBef>
              <a:spcAft>
                <a:spcPts val="0"/>
              </a:spcAft>
              <a:buFont typeface="Arial" charset="0"/>
              <a:buChar char="–"/>
              <a:tabLst>
                <a:tab pos="180975" algn="dec"/>
                <a:tab pos="628650" algn="r"/>
              </a:tabLst>
            </a:pPr>
            <a:r>
              <a:rPr lang="es-ES" sz="1300" dirty="0"/>
              <a:t>Estén justificados con base en los resultados de un diagnóstico objetivo de la capacidad académica de la DES y su relación con la competitividad respectiva, </a:t>
            </a:r>
            <a:r>
              <a:rPr lang="es-ES" sz="1300" dirty="0" smtClean="0"/>
              <a:t>realizada </a:t>
            </a:r>
            <a:r>
              <a:rPr lang="es-ES" sz="1300" dirty="0"/>
              <a:t>en la fase de autoevaluación</a:t>
            </a:r>
            <a:r>
              <a:rPr lang="es-ES" sz="1300" dirty="0" smtClean="0"/>
              <a:t>.</a:t>
            </a:r>
          </a:p>
          <a:p>
            <a:pPr marL="808037" lvl="2" algn="just">
              <a:spcBef>
                <a:spcPts val="0"/>
              </a:spcBef>
              <a:spcAft>
                <a:spcPts val="0"/>
              </a:spcAft>
              <a:tabLst>
                <a:tab pos="180975" algn="dec"/>
                <a:tab pos="628650" algn="r"/>
              </a:tabLst>
            </a:pPr>
            <a:endParaRPr lang="es-ES" sz="500" dirty="0"/>
          </a:p>
          <a:p>
            <a:pPr marL="990600" lvl="2" indent="-182563" algn="just">
              <a:spcBef>
                <a:spcPts val="0"/>
              </a:spcBef>
              <a:spcAft>
                <a:spcPts val="0"/>
              </a:spcAft>
              <a:buFont typeface="Arial" charset="0"/>
              <a:buChar char="–"/>
              <a:tabLst>
                <a:tab pos="180975" algn="dec"/>
                <a:tab pos="628650" algn="r"/>
              </a:tabLst>
            </a:pPr>
            <a:r>
              <a:rPr lang="es-ES" sz="1300" dirty="0"/>
              <a:t>Incidan en la mejora del nivel de habilitación del profesorado, el incremento del porcentaje de PTC con el reconocimiento del perfil deseable y profesores adscritos al SNI, así como el desarrollo y fortalecimiento de los CA </a:t>
            </a:r>
            <a:r>
              <a:rPr lang="es-ES" sz="1300" dirty="0" smtClean="0"/>
              <a:t>.</a:t>
            </a:r>
          </a:p>
          <a:p>
            <a:pPr marL="808037" lvl="2" algn="just">
              <a:spcBef>
                <a:spcPts val="0"/>
              </a:spcBef>
              <a:spcAft>
                <a:spcPts val="0"/>
              </a:spcAft>
              <a:tabLst>
                <a:tab pos="180975" algn="dec"/>
                <a:tab pos="628650" algn="r"/>
              </a:tabLst>
            </a:pPr>
            <a:endParaRPr lang="es-ES" sz="500" dirty="0"/>
          </a:p>
          <a:p>
            <a:pPr marL="990600" lvl="2" indent="-182563" algn="just">
              <a:spcBef>
                <a:spcPts val="0"/>
              </a:spcBef>
              <a:spcAft>
                <a:spcPts val="0"/>
              </a:spcAft>
              <a:buFont typeface="Arial" charset="0"/>
              <a:buChar char="–"/>
              <a:tabLst>
                <a:tab pos="180975" algn="dec"/>
                <a:tab pos="628650" algn="r"/>
              </a:tabLst>
            </a:pPr>
            <a:r>
              <a:rPr lang="es-MX" sz="1300" dirty="0" smtClean="0"/>
              <a:t>Atiendan </a:t>
            </a:r>
            <a:r>
              <a:rPr lang="es-MX" sz="1300" dirty="0"/>
              <a:t>el proceso de mejora continua de los programas educativos de TSU y </a:t>
            </a:r>
            <a:r>
              <a:rPr lang="es-MX" sz="1300" dirty="0" smtClean="0"/>
              <a:t>Licenciatura.</a:t>
            </a:r>
          </a:p>
          <a:p>
            <a:pPr marL="808037" lvl="2" algn="just">
              <a:spcBef>
                <a:spcPts val="0"/>
              </a:spcBef>
              <a:spcAft>
                <a:spcPts val="0"/>
              </a:spcAft>
              <a:tabLst>
                <a:tab pos="180975" algn="dec"/>
                <a:tab pos="628650" algn="r"/>
              </a:tabLst>
            </a:pPr>
            <a:endParaRPr lang="es-MX" sz="500" dirty="0"/>
          </a:p>
          <a:p>
            <a:pPr marL="990600" lvl="2" indent="-182563" algn="just">
              <a:spcBef>
                <a:spcPts val="0"/>
              </a:spcBef>
              <a:spcAft>
                <a:spcPts val="0"/>
              </a:spcAft>
              <a:buFont typeface="Arial" charset="0"/>
              <a:buChar char="–"/>
              <a:tabLst>
                <a:tab pos="180975" algn="dec"/>
                <a:tab pos="628650" algn="r"/>
              </a:tabLst>
            </a:pPr>
            <a:r>
              <a:rPr lang="es-MX" sz="1300" dirty="0" smtClean="0"/>
              <a:t>Atiendan </a:t>
            </a:r>
            <a:r>
              <a:rPr lang="es-MX" sz="1300" dirty="0"/>
              <a:t>las recomendaciones de los CIEES y </a:t>
            </a:r>
            <a:r>
              <a:rPr lang="es-MX" sz="1300" dirty="0" smtClean="0"/>
              <a:t>los organismos reconocidos por el COPAES.</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Mejoren los resultados del EGEL.</a:t>
            </a:r>
          </a:p>
          <a:p>
            <a:pPr marL="808037" lvl="2" algn="just">
              <a:spcBef>
                <a:spcPts val="0"/>
              </a:spcBef>
              <a:spcAft>
                <a:spcPts val="0"/>
              </a:spcAft>
              <a:tabLst>
                <a:tab pos="180975" algn="dec"/>
                <a:tab pos="628650" algn="r"/>
              </a:tabLst>
            </a:pPr>
            <a:endParaRPr lang="es-MX" sz="500" dirty="0"/>
          </a:p>
          <a:p>
            <a:pPr marL="990600" lvl="2" indent="-182563" algn="just">
              <a:spcBef>
                <a:spcPts val="0"/>
              </a:spcBef>
              <a:spcAft>
                <a:spcPts val="0"/>
              </a:spcAft>
              <a:buFont typeface="Arial" charset="0"/>
              <a:buChar char="–"/>
              <a:tabLst>
                <a:tab pos="180975" algn="dec"/>
                <a:tab pos="628650" algn="r"/>
              </a:tabLst>
            </a:pPr>
            <a:r>
              <a:rPr lang="es-MX" sz="1300" dirty="0" smtClean="0"/>
              <a:t>Apoyen el ingreso de los PE de posgrado al PNPC SEP-</a:t>
            </a:r>
            <a:r>
              <a:rPr lang="es-MX" sz="1300" dirty="0" err="1" smtClean="0"/>
              <a:t>CONACyT</a:t>
            </a:r>
            <a:r>
              <a:rPr lang="es-MX" sz="1300" dirty="0" smtClean="0"/>
              <a:t> y se asegure la permanencia de los que lograron su ingreso.</a:t>
            </a:r>
          </a:p>
          <a:p>
            <a:pPr marL="808037" lvl="2" algn="just">
              <a:spcBef>
                <a:spcPts val="0"/>
              </a:spcBef>
              <a:spcAft>
                <a:spcPts val="0"/>
              </a:spcAft>
              <a:tabLst>
                <a:tab pos="180975" algn="dec"/>
                <a:tab pos="628650" algn="r"/>
              </a:tabLst>
            </a:pPr>
            <a:endParaRPr lang="es-MX" sz="500" dirty="0"/>
          </a:p>
          <a:p>
            <a:pPr marL="990600" lvl="2" indent="-182563" algn="just">
              <a:spcBef>
                <a:spcPts val="0"/>
              </a:spcBef>
              <a:spcAft>
                <a:spcPts val="0"/>
              </a:spcAft>
              <a:buFont typeface="Arial" charset="0"/>
              <a:buChar char="–"/>
              <a:tabLst>
                <a:tab pos="180975" algn="dec"/>
                <a:tab pos="628650" algn="r"/>
              </a:tabLst>
            </a:pPr>
            <a:r>
              <a:rPr lang="es-MX" sz="1300" dirty="0"/>
              <a:t>Fomenten la innovación de los procesos educativos</a:t>
            </a:r>
            <a:r>
              <a:rPr lang="es-MX" sz="1300" dirty="0" smtClean="0"/>
              <a:t>.</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Mejoren la pertinencia de los PE y servicios académicos.</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Fomenten la cooperación académica nacional y la internacionalización.</a:t>
            </a:r>
          </a:p>
        </p:txBody>
      </p:sp>
      <p:sp>
        <p:nvSpPr>
          <p:cNvPr id="123909" name="AutoShape 136">
            <a:hlinkClick r:id="rId3" action="ppaction://hlinksldjump"/>
          </p:cNvPr>
          <p:cNvSpPr>
            <a:spLocks noChangeArrowheads="1"/>
          </p:cNvSpPr>
          <p:nvPr/>
        </p:nvSpPr>
        <p:spPr bwMode="auto">
          <a:xfrm flipH="1">
            <a:off x="8748713" y="61910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5" name="AutoShape 332">
            <a:hlinkClick r:id="rId4" action="ppaction://hlinksldjump"/>
          </p:cNvPr>
          <p:cNvSpPr>
            <a:spLocks noChangeArrowheads="1"/>
          </p:cNvSpPr>
          <p:nvPr/>
        </p:nvSpPr>
        <p:spPr bwMode="auto">
          <a:xfrm>
            <a:off x="8959850" y="61910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t" anchorCtr="0"/>
          <a:lstStyle/>
          <a:p>
            <a:pPr algn="ctr"/>
            <a:endParaRPr lang="es-ES_tradnl" sz="1400"/>
          </a:p>
        </p:txBody>
      </p:sp>
      <p:sp>
        <p:nvSpPr>
          <p:cNvPr id="123908" name="Text Box 52"/>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indent="-96838" algn="just">
              <a:spcBef>
                <a:spcPts val="0"/>
              </a:spcBef>
              <a:spcAft>
                <a:spcPts val="0"/>
              </a:spcAft>
              <a:buSzPct val="90000"/>
              <a:tabLst>
                <a:tab pos="180975" algn="dec"/>
                <a:tab pos="628650" algn="r"/>
              </a:tabLst>
            </a:pPr>
            <a:endParaRPr lang="es-MX" sz="500" b="1" dirty="0" smtClean="0"/>
          </a:p>
          <a:p>
            <a:pPr indent="-96838" algn="just">
              <a:spcBef>
                <a:spcPts val="0"/>
              </a:spcBef>
              <a:spcAft>
                <a:spcPts val="0"/>
              </a:spcAft>
              <a:buSzPct val="90000"/>
              <a:tabLst>
                <a:tab pos="180975" algn="dec"/>
                <a:tab pos="628650" algn="r"/>
              </a:tabLst>
            </a:pPr>
            <a:r>
              <a:rPr lang="es-MX" sz="1300" b="1" dirty="0" smtClean="0"/>
              <a:t>Evaluación </a:t>
            </a:r>
            <a:r>
              <a:rPr lang="es-MX" sz="1300" b="1" dirty="0"/>
              <a:t>del PIFI </a:t>
            </a:r>
            <a:r>
              <a:rPr lang="es-MX" sz="1300" b="1" dirty="0" smtClean="0"/>
              <a:t>2014-2015</a:t>
            </a:r>
            <a:endParaRPr lang="es-MX" sz="1300" b="1" dirty="0"/>
          </a:p>
          <a:p>
            <a:pPr indent="-96838" algn="just">
              <a:spcBef>
                <a:spcPts val="0"/>
              </a:spcBef>
              <a:spcAft>
                <a:spcPts val="0"/>
              </a:spcAft>
              <a:buSzPct val="90000"/>
              <a:tabLst>
                <a:tab pos="180975" algn="dec"/>
                <a:tab pos="628650" algn="r"/>
              </a:tabLst>
            </a:pPr>
            <a:endParaRPr lang="es-MX" sz="13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Fomenten la educación ambiental y el desarrollo sustentable.</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Fomenten la educación en valores, la prevención de la salud, la formación cultural y deportiva.</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Fomenten la vinculación.</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Apoyen acciones de trayectoria escolar, seguimiento de egresados y empleadores.</a:t>
            </a:r>
          </a:p>
          <a:p>
            <a:pPr marL="808037" lvl="2" algn="just">
              <a:spcBef>
                <a:spcPts val="0"/>
              </a:spcBef>
              <a:spcAft>
                <a:spcPts val="0"/>
              </a:spcAft>
              <a:tabLst>
                <a:tab pos="180975" algn="dec"/>
                <a:tab pos="628650" algn="r"/>
              </a:tabLst>
            </a:pPr>
            <a:endParaRPr lang="es-MX" sz="800" dirty="0" smtClean="0"/>
          </a:p>
          <a:p>
            <a:pPr marL="990600" lvl="2" indent="-182563" algn="just">
              <a:spcBef>
                <a:spcPts val="0"/>
              </a:spcBef>
              <a:spcAft>
                <a:spcPts val="0"/>
              </a:spcAft>
              <a:buFont typeface="Arial" charset="0"/>
              <a:buChar char="–"/>
              <a:tabLst>
                <a:tab pos="180975" algn="dec"/>
                <a:tab pos="628650" algn="r"/>
              </a:tabLst>
            </a:pPr>
            <a:r>
              <a:rPr lang="es-MX" sz="1300" dirty="0" smtClean="0"/>
              <a:t>Fomente </a:t>
            </a:r>
            <a:r>
              <a:rPr lang="es-MX" sz="1300" dirty="0"/>
              <a:t>la evaluación de la gestión y la equidad de género universitaria.</a:t>
            </a:r>
            <a:endParaRPr lang="es-MX" sz="1300" dirty="0" smtClean="0"/>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En suma, que proporcionen la atención y formación integral del estudiante.</a:t>
            </a:r>
          </a:p>
          <a:p>
            <a:pPr marL="808037" lvl="2" algn="just">
              <a:spcBef>
                <a:spcPts val="0"/>
              </a:spcBef>
              <a:spcAft>
                <a:spcPts val="0"/>
              </a:spcAft>
              <a:tabLst>
                <a:tab pos="180975" algn="dec"/>
                <a:tab pos="628650" algn="r"/>
              </a:tabLst>
            </a:pPr>
            <a:endParaRPr lang="es-MX" sz="500" dirty="0" smtClean="0"/>
          </a:p>
          <a:p>
            <a:pPr marL="990600" lvl="2" indent="-182563" algn="just">
              <a:spcBef>
                <a:spcPts val="0"/>
              </a:spcBef>
              <a:spcAft>
                <a:spcPts val="0"/>
              </a:spcAft>
              <a:buFont typeface="Arial" charset="0"/>
              <a:buChar char="–"/>
              <a:tabLst>
                <a:tab pos="180975" algn="dec"/>
                <a:tab pos="628650" algn="r"/>
              </a:tabLst>
            </a:pPr>
            <a:r>
              <a:rPr lang="es-MX" sz="1300" dirty="0" smtClean="0"/>
              <a:t>Entre otros aspectos.</a:t>
            </a:r>
          </a:p>
          <a:p>
            <a:pPr marL="990600" lvl="2" indent="-182563" algn="just">
              <a:lnSpc>
                <a:spcPct val="95000"/>
              </a:lnSpc>
              <a:spcBef>
                <a:spcPct val="10000"/>
              </a:spcBef>
              <a:spcAft>
                <a:spcPct val="10000"/>
              </a:spcAft>
              <a:tabLst>
                <a:tab pos="180975" algn="dec"/>
                <a:tab pos="628650" algn="r"/>
              </a:tabLst>
            </a:pPr>
            <a:endParaRPr lang="es-MX" sz="500" dirty="0" smtClean="0"/>
          </a:p>
          <a:p>
            <a:pPr marL="0" lvl="2" algn="just">
              <a:spcBef>
                <a:spcPts val="0"/>
              </a:spcBef>
              <a:spcAft>
                <a:spcPts val="0"/>
              </a:spcAft>
              <a:tabLst>
                <a:tab pos="180975" algn="dec"/>
                <a:tab pos="628650" algn="r"/>
              </a:tabLst>
            </a:pPr>
            <a:r>
              <a:rPr lang="es-MX" sz="1300" dirty="0" smtClean="0"/>
              <a:t>En el proceso de evaluación de los proyectos se considerará de manera importante su carácter integral. Es decir, la atención holística de los problemas de la DES o de la gestión, la incorporación en un mínimo de objetivos particulares de las diversas situaciones a atender evitando redundancias y dispersiones, buscando la complementariedad y las soluciones sinérgicas. Asimismo, el conjunto de metas y las acciones a realizar deben expresarse en forma resumida.</a:t>
            </a:r>
          </a:p>
          <a:p>
            <a:pPr marL="990600" lvl="2" indent="-182563" algn="just">
              <a:lnSpc>
                <a:spcPct val="95000"/>
              </a:lnSpc>
              <a:spcBef>
                <a:spcPct val="10000"/>
              </a:spcBef>
              <a:spcAft>
                <a:spcPct val="10000"/>
              </a:spcAft>
              <a:tabLst>
                <a:tab pos="180975" algn="dec"/>
                <a:tab pos="628650" algn="r"/>
              </a:tabLst>
            </a:pPr>
            <a:endParaRPr lang="es-MX" sz="1300" dirty="0" smtClean="0"/>
          </a:p>
        </p:txBody>
      </p:sp>
      <p:sp>
        <p:nvSpPr>
          <p:cNvPr id="7" name="6 Rectángulo">
            <a:hlinkClick r:id="rId3" action="ppaction://hlinksldjump"/>
          </p:cNvPr>
          <p:cNvSpPr/>
          <p:nvPr/>
        </p:nvSpPr>
        <p:spPr bwMode="auto">
          <a:xfrm>
            <a:off x="0" y="0"/>
            <a:ext cx="9143999"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5" name="AutoShape 136">
            <a:hlinkClick r:id="rId4" action="ppaction://hlinksldjump"/>
          </p:cNvPr>
          <p:cNvSpPr>
            <a:spLocks noChangeArrowheads="1"/>
          </p:cNvSpPr>
          <p:nvPr/>
        </p:nvSpPr>
        <p:spPr bwMode="auto">
          <a:xfrm flipH="1">
            <a:off x="8748713" y="61910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12692341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71480"/>
            <a:ext cx="9144000" cy="6286520"/>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a:p>
          <a:p>
            <a:pPr algn="just"/>
            <a:r>
              <a:rPr lang="es-MX" sz="1400" b="1" dirty="0"/>
              <a:t>Análisis de la pertinencia de los programas y servicios académicos.</a:t>
            </a:r>
          </a:p>
          <a:p>
            <a:pPr algn="just"/>
            <a:endParaRPr lang="es-MX" sz="800" b="1" dirty="0"/>
          </a:p>
          <a:p>
            <a:pPr algn="just"/>
            <a:r>
              <a:rPr lang="es-MX" sz="1300" dirty="0"/>
              <a:t>Es importante que la oferta </a:t>
            </a:r>
            <a:r>
              <a:rPr lang="es-MX" sz="1300" dirty="0" smtClean="0"/>
              <a:t>educativa, </a:t>
            </a:r>
            <a:r>
              <a:rPr lang="es-MX" sz="1300" dirty="0"/>
              <a:t>que se ofrece y la nueva que se piensa </a:t>
            </a:r>
            <a:r>
              <a:rPr lang="es-MX" sz="1300" dirty="0" smtClean="0"/>
              <a:t>crear, </a:t>
            </a:r>
            <a:r>
              <a:rPr lang="es-MX" sz="1300" dirty="0"/>
              <a:t>sea pertinente, es decir, que sea útil </a:t>
            </a:r>
            <a:r>
              <a:rPr lang="es-MX" sz="1300" dirty="0" smtClean="0"/>
              <a:t>a los estudiantes </a:t>
            </a:r>
            <a:r>
              <a:rPr lang="es-MX" sz="1300" dirty="0"/>
              <a:t>y a la sociedad. Uno de los retos que enfrenta el país para que exista mayor competitividad y </a:t>
            </a:r>
            <a:r>
              <a:rPr lang="es-MX" sz="1300" dirty="0" smtClean="0"/>
              <a:t>desarrollo social y económico, </a:t>
            </a:r>
            <a:r>
              <a:rPr lang="es-MX" sz="1300" dirty="0"/>
              <a:t>es contar con una educación de calidad y pertinente capaz de formar profesionistas de acuerdo con las competencias que demanda la </a:t>
            </a:r>
            <a:r>
              <a:rPr lang="es-MX" sz="1300" dirty="0" smtClean="0"/>
              <a:t>actual sociedad </a:t>
            </a:r>
            <a:r>
              <a:rPr lang="es-MX" sz="1300" dirty="0"/>
              <a:t>del conocimiento.</a:t>
            </a:r>
          </a:p>
          <a:p>
            <a:pPr algn="just"/>
            <a:endParaRPr lang="es-MX" sz="800" dirty="0"/>
          </a:p>
          <a:p>
            <a:pPr algn="just"/>
            <a:r>
              <a:rPr lang="es-MX" sz="1300" dirty="0"/>
              <a:t>Para garantizar la pertinencia de los PE, la institución y las DES deben analizar y actualizar aspectos en cuanto a:</a:t>
            </a:r>
          </a:p>
          <a:p>
            <a:pPr algn="just"/>
            <a:endParaRPr lang="es-MX" sz="800" dirty="0"/>
          </a:p>
          <a:p>
            <a:pPr lvl="1" algn="just">
              <a:buFont typeface="Wingdings" pitchFamily="2" charset="2"/>
              <a:buChar char="Ø"/>
            </a:pPr>
            <a:r>
              <a:rPr lang="es-MX" sz="1300" dirty="0"/>
              <a:t>Las prioridades establecidas por los planes de desarrollo </a:t>
            </a:r>
            <a:r>
              <a:rPr lang="es-MX" sz="1300" dirty="0" smtClean="0"/>
              <a:t>(institucional</a:t>
            </a:r>
            <a:r>
              <a:rPr lang="es-MX" sz="1300" dirty="0"/>
              <a:t>, </a:t>
            </a:r>
            <a:r>
              <a:rPr lang="es-MX" sz="1300" dirty="0" smtClean="0"/>
              <a:t>estatal </a:t>
            </a:r>
            <a:r>
              <a:rPr lang="es-MX" sz="1300" dirty="0"/>
              <a:t>y </a:t>
            </a:r>
            <a:r>
              <a:rPr lang="es-MX" sz="1300" dirty="0" smtClean="0"/>
              <a:t>nacional</a:t>
            </a:r>
            <a:r>
              <a:rPr lang="es-MX" sz="1300" dirty="0"/>
              <a:t>).</a:t>
            </a:r>
          </a:p>
          <a:p>
            <a:pPr lvl="1" algn="just">
              <a:buFont typeface="Wingdings" pitchFamily="2" charset="2"/>
              <a:buChar char="Ø"/>
            </a:pPr>
            <a:endParaRPr lang="es-MX" sz="800" dirty="0"/>
          </a:p>
          <a:p>
            <a:pPr lvl="1" algn="just">
              <a:buFont typeface="Wingdings" pitchFamily="2" charset="2"/>
              <a:buChar char="Ø"/>
            </a:pPr>
            <a:r>
              <a:rPr lang="es-MX" sz="1300" dirty="0"/>
              <a:t>El resultado de los estudios de oferta y demanda educativa (factibilidad).</a:t>
            </a:r>
          </a:p>
          <a:p>
            <a:pPr lvl="1" algn="just">
              <a:buFont typeface="Wingdings" pitchFamily="2" charset="2"/>
              <a:buChar char="Ø"/>
            </a:pPr>
            <a:endParaRPr lang="es-MX" sz="800" dirty="0"/>
          </a:p>
          <a:p>
            <a:pPr lvl="1" algn="just">
              <a:buFont typeface="Wingdings" pitchFamily="2" charset="2"/>
              <a:buChar char="Ø"/>
            </a:pPr>
            <a:r>
              <a:rPr lang="es-MX" sz="1300" dirty="0"/>
              <a:t>El resultado de los estudios de seguimiento de egresados y de empleadores (</a:t>
            </a:r>
            <a:r>
              <a:rPr lang="es-MX" sz="1300" b="1" dirty="0">
                <a:hlinkClick r:id="rId3" action="ppaction://hlinkfile"/>
              </a:rPr>
              <a:t>Ver </a:t>
            </a:r>
            <a:r>
              <a:rPr lang="es-MX" sz="1300" b="1" u="sng" dirty="0">
                <a:hlinkClick r:id="rId3" action="ppaction://hlinkfile"/>
              </a:rPr>
              <a:t>Anexo III</a:t>
            </a:r>
            <a:r>
              <a:rPr lang="es-MX" sz="1300" dirty="0"/>
              <a:t>) .</a:t>
            </a:r>
          </a:p>
          <a:p>
            <a:pPr lvl="1" algn="just">
              <a:buFont typeface="Wingdings" pitchFamily="2" charset="2"/>
              <a:buChar char="Ø"/>
            </a:pPr>
            <a:endParaRPr lang="es-MX" sz="800" dirty="0"/>
          </a:p>
          <a:p>
            <a:pPr lvl="1" algn="just">
              <a:buFont typeface="Wingdings" pitchFamily="2" charset="2"/>
              <a:buChar char="Ø"/>
            </a:pPr>
            <a:r>
              <a:rPr lang="es-MX" sz="1300" dirty="0"/>
              <a:t>La </a:t>
            </a:r>
            <a:r>
              <a:rPr lang="es-MX" sz="1300" dirty="0" smtClean="0"/>
              <a:t>atención y formación </a:t>
            </a:r>
            <a:r>
              <a:rPr lang="es-MX" sz="1300" dirty="0"/>
              <a:t>integral del estudiante en cuanto a conocimientos, metodologías, aptitudes, actitudes, destrezas, habilidades, competencias laborales y valores; todo ello con compromiso social.</a:t>
            </a:r>
          </a:p>
          <a:p>
            <a:pPr lvl="1" algn="just">
              <a:buFont typeface="Wingdings" pitchFamily="2" charset="2"/>
              <a:buChar char="Ø"/>
            </a:pPr>
            <a:endParaRPr lang="es-MX" sz="800" dirty="0"/>
          </a:p>
          <a:p>
            <a:pPr lvl="1" algn="just">
              <a:buFont typeface="Wingdings" pitchFamily="2" charset="2"/>
              <a:buChar char="Ø"/>
            </a:pPr>
            <a:r>
              <a:rPr lang="es-MX" sz="1300" dirty="0" smtClean="0"/>
              <a:t>Si </a:t>
            </a:r>
            <a:r>
              <a:rPr lang="es-MX" sz="1300" dirty="0"/>
              <a:t>el modelo pedagógico </a:t>
            </a:r>
            <a:r>
              <a:rPr lang="es-MX" sz="1300" dirty="0" smtClean="0"/>
              <a:t>educativo vigente </a:t>
            </a:r>
            <a:r>
              <a:rPr lang="es-MX" sz="1300" dirty="0"/>
              <a:t>es el adecuado para la formación integral del estudiante.</a:t>
            </a:r>
          </a:p>
          <a:p>
            <a:pPr lvl="1" algn="just">
              <a:buFont typeface="Wingdings" pitchFamily="2" charset="2"/>
              <a:buChar char="Ø"/>
            </a:pPr>
            <a:endParaRPr lang="es-MX" sz="800" dirty="0"/>
          </a:p>
          <a:p>
            <a:pPr lvl="1" algn="just">
              <a:buFont typeface="Wingdings" pitchFamily="2" charset="2"/>
              <a:buChar char="Ø"/>
            </a:pPr>
            <a:r>
              <a:rPr lang="es-MX" sz="1300" dirty="0"/>
              <a:t>En materia de investigación, dar cuenta de la existencia de programas y proyectos que tengan como objeto de estudio, problemas de la realidad nacional y la búsqueda de la solución de ellos o la generación de alternativas que contribuyan a crear mayor riqueza y mejores condiciones de vida para las personas.</a:t>
            </a:r>
          </a:p>
          <a:p>
            <a:pPr algn="just"/>
            <a:endParaRPr lang="es-MX" sz="800" dirty="0"/>
          </a:p>
          <a:p>
            <a:pPr algn="just"/>
            <a:r>
              <a:rPr lang="es-MX" sz="1300" dirty="0"/>
              <a:t>Es importante </a:t>
            </a:r>
            <a:r>
              <a:rPr lang="es-MX" sz="1300" dirty="0" smtClean="0"/>
              <a:t>mencionar que estos </a:t>
            </a:r>
            <a:r>
              <a:rPr lang="es-MX" sz="1300" dirty="0"/>
              <a:t>aspectos deben desarrollarse en la autoevaluación y cómo se han incorporado los principales resultados de cada uno de ellos, para garantizar de manera integral la pertinencia de los PE.</a:t>
            </a:r>
          </a:p>
          <a:p>
            <a:pPr algn="just"/>
            <a:endParaRPr lang="es-MX" sz="8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p:txBody>
      </p:sp>
      <p:sp>
        <p:nvSpPr>
          <p:cNvPr id="8" name="7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AutoShape 5">
            <a:hlinkClick r:id="" action="ppaction://hlinkshowjump?jump=nextslide"/>
          </p:cNvPr>
          <p:cNvSpPr>
            <a:spLocks noChangeArrowheads="1"/>
          </p:cNvSpPr>
          <p:nvPr/>
        </p:nvSpPr>
        <p:spPr bwMode="auto">
          <a:xfrm>
            <a:off x="8921783" y="63339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 name="5 Rectángulo">
            <a:hlinkClick r:id="rId5" action="ppaction://hlinkfile"/>
          </p:cNvPr>
          <p:cNvSpPr>
            <a:spLocks/>
          </p:cNvSpPr>
          <p:nvPr/>
        </p:nvSpPr>
        <p:spPr bwMode="auto">
          <a:xfrm>
            <a:off x="6326160" y="2888960"/>
            <a:ext cx="1054152"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7906" y="1906578"/>
            <a:ext cx="9144000" cy="4951422"/>
          </a:xfrm>
          <a:prstGeom prst="rect">
            <a:avLst/>
          </a:prstGeom>
          <a:solidFill>
            <a:schemeClr val="bg1">
              <a:alpha val="10196"/>
            </a:schemeClr>
          </a:solidFill>
          <a:ln w="9525" algn="ctr">
            <a:noFill/>
            <a:miter lim="800000"/>
            <a:headEnd/>
            <a:tailEnd/>
          </a:ln>
        </p:spPr>
        <p:txBody>
          <a:bodyPr wrap="square">
            <a:noAutofit/>
          </a:bodyPr>
          <a:lstStyle/>
          <a:p>
            <a:pPr>
              <a:spcAft>
                <a:spcPts val="0"/>
              </a:spcAft>
            </a:pPr>
            <a:endParaRPr lang="es-MX" sz="500" b="1" dirty="0" smtClean="0"/>
          </a:p>
          <a:p>
            <a:pPr>
              <a:spcAft>
                <a:spcPts val="0"/>
              </a:spcAft>
            </a:pPr>
            <a:r>
              <a:rPr lang="es-MX" sz="1300" b="1" dirty="0" smtClean="0"/>
              <a:t>Réplica del PIFI 2014-2015</a:t>
            </a:r>
          </a:p>
          <a:p>
            <a:pPr>
              <a:spcAft>
                <a:spcPts val="0"/>
              </a:spcAft>
            </a:pPr>
            <a:endParaRPr lang="es-MX" sz="800" b="1" dirty="0" smtClean="0"/>
          </a:p>
          <a:p>
            <a:pPr>
              <a:spcAft>
                <a:spcPts val="0"/>
              </a:spcAft>
            </a:pPr>
            <a:r>
              <a:rPr lang="es-MX" sz="1300" dirty="0" smtClean="0"/>
              <a:t>Criterios que orientarán el proceso de </a:t>
            </a:r>
            <a:r>
              <a:rPr lang="es-MX" sz="1300" b="1" dirty="0" smtClean="0"/>
              <a:t>réplica del PIFI 2014-2015</a:t>
            </a:r>
            <a:endParaRPr lang="es-MX" sz="1300" dirty="0" smtClean="0"/>
          </a:p>
          <a:p>
            <a:pPr marL="180975" indent="-180975" algn="just">
              <a:spcAft>
                <a:spcPts val="0"/>
              </a:spcAft>
              <a:tabLst>
                <a:tab pos="180975" algn="dec"/>
                <a:tab pos="628650" algn="r"/>
              </a:tabLst>
            </a:pPr>
            <a:endParaRPr lang="es-MX" sz="800" dirty="0"/>
          </a:p>
          <a:p>
            <a:pPr marL="180975" indent="-180975" algn="just">
              <a:spcAft>
                <a:spcPts val="0"/>
              </a:spcAft>
              <a:buFont typeface="Wingdings" pitchFamily="2" charset="2"/>
              <a:buChar char="Ø"/>
              <a:tabLst>
                <a:tab pos="180975" algn="dec"/>
                <a:tab pos="628650" algn="r"/>
              </a:tabLst>
            </a:pPr>
            <a:r>
              <a:rPr lang="es-MX" sz="1300" dirty="0"/>
              <a:t>Las IES tendrán derecho de réplica de los resultados de la evaluación del PIFI, específicamente de aquellas propuestas que en el </a:t>
            </a:r>
            <a:r>
              <a:rPr lang="es-MX" sz="1300" dirty="0" err="1"/>
              <a:t>subrubro</a:t>
            </a:r>
            <a:r>
              <a:rPr lang="es-MX" sz="1300" dirty="0"/>
              <a:t> que se denominará de “cierre”, hayan obtenido una calificación en los escenarios 1 ó 2.</a:t>
            </a:r>
          </a:p>
          <a:p>
            <a:pPr marL="180975" indent="-180975" algn="just">
              <a:spcAft>
                <a:spcPts val="0"/>
              </a:spcAft>
              <a:buFont typeface="Wingdings" pitchFamily="2" charset="2"/>
              <a:buChar char="Ø"/>
              <a:tabLst>
                <a:tab pos="180975" algn="dec"/>
                <a:tab pos="628650" algn="r"/>
              </a:tabLst>
            </a:pPr>
            <a:endParaRPr lang="es-MX" sz="800" dirty="0"/>
          </a:p>
          <a:p>
            <a:pPr marL="180975" indent="-180975" algn="just">
              <a:spcAft>
                <a:spcPts val="0"/>
              </a:spcAft>
              <a:buFont typeface="Wingdings" pitchFamily="2" charset="2"/>
              <a:buChar char="Ø"/>
              <a:tabLst>
                <a:tab pos="180975" algn="dec"/>
                <a:tab pos="628650" algn="r"/>
              </a:tabLst>
            </a:pPr>
            <a:r>
              <a:rPr lang="es-MX" sz="1300" dirty="0"/>
              <a:t>Las réplicas que procedan serán reevaluadas por los </a:t>
            </a:r>
            <a:r>
              <a:rPr lang="es-MX" sz="1300" dirty="0" smtClean="0"/>
              <a:t>Comités </a:t>
            </a:r>
            <a:r>
              <a:rPr lang="es-MX" sz="1300" dirty="0"/>
              <a:t>de </a:t>
            </a:r>
            <a:r>
              <a:rPr lang="es-MX" sz="1300" dirty="0" smtClean="0"/>
              <a:t>Evaluación, </a:t>
            </a:r>
            <a:r>
              <a:rPr lang="es-MX" sz="1300" dirty="0"/>
              <a:t>que asentarán en actas los resultados, y </a:t>
            </a:r>
            <a:r>
              <a:rPr lang="es-MX" sz="1300" b="1" dirty="0"/>
              <a:t>é</a:t>
            </a:r>
            <a:r>
              <a:rPr lang="es-MX" sz="1300" b="1" dirty="0" smtClean="0"/>
              <a:t>stos serán definitivos </a:t>
            </a:r>
            <a:r>
              <a:rPr lang="es-MX" sz="1300" b="1" dirty="0"/>
              <a:t>e </a:t>
            </a:r>
            <a:r>
              <a:rPr lang="es-MX" sz="1300" b="1" dirty="0" smtClean="0"/>
              <a:t>inapelables</a:t>
            </a:r>
            <a:r>
              <a:rPr lang="es-MX" sz="1300" dirty="0"/>
              <a:t>;</a:t>
            </a:r>
            <a:r>
              <a:rPr lang="es-MX" sz="1300" dirty="0" smtClean="0"/>
              <a:t> es decir, el resultado de la evaluación de la réplica será el resultado final, de ninguna manera se hará una combinación de resultados entre la evaluación inicial y la réplica.  </a:t>
            </a:r>
            <a:endParaRPr lang="es-MX" sz="1300" dirty="0"/>
          </a:p>
          <a:p>
            <a:pPr marL="180975" indent="-180975" algn="just">
              <a:spcAft>
                <a:spcPts val="0"/>
              </a:spcAft>
              <a:buFont typeface="Wingdings" pitchFamily="2" charset="2"/>
              <a:buChar char="Ø"/>
              <a:tabLst>
                <a:tab pos="180975" algn="dec"/>
                <a:tab pos="628650" algn="r"/>
              </a:tabLst>
            </a:pPr>
            <a:endParaRPr lang="es-MX" sz="800" dirty="0"/>
          </a:p>
          <a:p>
            <a:pPr marL="180975" indent="-180975" algn="just">
              <a:spcAft>
                <a:spcPts val="0"/>
              </a:spcAft>
              <a:buFont typeface="Wingdings" pitchFamily="2" charset="2"/>
              <a:buChar char="Ø"/>
              <a:tabLst>
                <a:tab pos="180975" algn="dec"/>
                <a:tab pos="628650" algn="r"/>
              </a:tabLst>
            </a:pPr>
            <a:r>
              <a:rPr lang="es-MX" sz="1300" dirty="0"/>
              <a:t>De la réplica:</a:t>
            </a:r>
          </a:p>
          <a:p>
            <a:pPr marL="628650" lvl="1" indent="-268288" algn="just">
              <a:spcAft>
                <a:spcPts val="0"/>
              </a:spcAft>
              <a:buFont typeface="Wingdings" pitchFamily="2" charset="2"/>
              <a:buChar char="§"/>
              <a:tabLst>
                <a:tab pos="180975" algn="dec"/>
                <a:tab pos="628650" algn="r"/>
              </a:tabLst>
            </a:pPr>
            <a:endParaRPr lang="es-MX" sz="800" dirty="0"/>
          </a:p>
          <a:p>
            <a:pPr marL="628650" lvl="1" indent="-268288" algn="just">
              <a:spcAft>
                <a:spcPts val="0"/>
              </a:spcAft>
              <a:buFont typeface="Wingdings" pitchFamily="2" charset="2"/>
              <a:buChar char="§"/>
              <a:tabLst>
                <a:tab pos="180975" algn="dec"/>
                <a:tab pos="628650" algn="r"/>
              </a:tabLst>
            </a:pPr>
            <a:r>
              <a:rPr lang="es-MX" sz="1300" dirty="0"/>
              <a:t>A partir de que la institución reciba los resultados de la evaluación vía electrónica, </a:t>
            </a:r>
            <a:r>
              <a:rPr lang="es-MX" sz="1300" dirty="0" smtClean="0"/>
              <a:t>si fuese el caso, </a:t>
            </a:r>
            <a:r>
              <a:rPr lang="es-MX" sz="1300" dirty="0"/>
              <a:t>cuenta con cinco días hábiles para presentar la solicitud de </a:t>
            </a:r>
            <a:r>
              <a:rPr lang="es-MX" sz="1300" dirty="0" smtClean="0"/>
              <a:t>réplica </a:t>
            </a:r>
            <a:r>
              <a:rPr lang="es-MX" sz="1300" dirty="0"/>
              <a:t>y los documentos que la sustenten, a la Dirección de Fortalecimiento Institucional.</a:t>
            </a:r>
          </a:p>
          <a:p>
            <a:pPr marL="628650" lvl="1" indent="-268288" algn="just">
              <a:spcAft>
                <a:spcPts val="0"/>
              </a:spcAft>
              <a:buFont typeface="Wingdings" pitchFamily="2" charset="2"/>
              <a:buChar char="§"/>
              <a:tabLst>
                <a:tab pos="180975" algn="dec"/>
                <a:tab pos="628650" algn="r"/>
              </a:tabLst>
            </a:pPr>
            <a:endParaRPr lang="es-MX" sz="800" dirty="0"/>
          </a:p>
          <a:p>
            <a:pPr marL="628650" lvl="1" indent="-268288" algn="just">
              <a:spcAft>
                <a:spcPts val="0"/>
              </a:spcAft>
              <a:buFont typeface="Wingdings" pitchFamily="2" charset="2"/>
              <a:buChar char="§"/>
              <a:tabLst>
                <a:tab pos="180975" algn="dec"/>
                <a:tab pos="628650" algn="r"/>
              </a:tabLst>
            </a:pPr>
            <a:r>
              <a:rPr lang="es-MX" sz="1300" dirty="0"/>
              <a:t>El oficio de la solicitud deberá dirigirse por escrito </a:t>
            </a:r>
            <a:r>
              <a:rPr lang="es-MX" sz="1300" dirty="0" smtClean="0"/>
              <a:t>a la </a:t>
            </a:r>
            <a:r>
              <a:rPr lang="es-MX" sz="1300" dirty="0"/>
              <a:t>Dirección General de Educación </a:t>
            </a:r>
            <a:r>
              <a:rPr lang="es-MX" sz="1300" dirty="0" smtClean="0"/>
              <a:t>Superior Universitaria, </a:t>
            </a:r>
            <a:r>
              <a:rPr lang="es-MX" sz="1300" dirty="0"/>
              <a:t>en dos copias impresas y una electrónica.</a:t>
            </a:r>
          </a:p>
          <a:p>
            <a:pPr marL="180975" indent="-180975" algn="just">
              <a:spcAft>
                <a:spcPts val="0"/>
              </a:spcAft>
              <a:buFont typeface="Wingdings" pitchFamily="2" charset="2"/>
              <a:buChar char="Ø"/>
              <a:tabLst>
                <a:tab pos="180975" algn="dec"/>
                <a:tab pos="628650" algn="r"/>
              </a:tabLst>
            </a:pPr>
            <a:endParaRPr lang="es-MX" sz="800" dirty="0"/>
          </a:p>
          <a:p>
            <a:pPr marL="628650" lvl="1" indent="-268288" algn="just">
              <a:spcAft>
                <a:spcPts val="0"/>
              </a:spcAft>
              <a:buFont typeface="Wingdings" pitchFamily="2" charset="2"/>
              <a:buChar char="§"/>
              <a:tabLst>
                <a:tab pos="180975" algn="dec"/>
                <a:tab pos="628650" algn="r"/>
              </a:tabLst>
            </a:pPr>
            <a:r>
              <a:rPr lang="es-MX" sz="1300" dirty="0"/>
              <a:t>Las solicitudes de réplica deberán contener un texto, presentado en formato libre, donde apelan la calificación emitida por el comité y ofrecen los argumentos con base en la información del PIFI </a:t>
            </a:r>
            <a:r>
              <a:rPr lang="es-MX" sz="1300" dirty="0" smtClean="0"/>
              <a:t>2014-2015 </a:t>
            </a:r>
            <a:r>
              <a:rPr lang="es-MX" sz="1300" dirty="0"/>
              <a:t>presentada originalmente (no se aceptará información complementaria), que sustente su inconformidad.</a:t>
            </a:r>
          </a:p>
          <a:p>
            <a:pPr marL="628650" lvl="1" indent="-268288" algn="just">
              <a:spcAft>
                <a:spcPts val="0"/>
              </a:spcAft>
              <a:buFont typeface="Wingdings" pitchFamily="2" charset="2"/>
              <a:buChar char="§"/>
              <a:tabLst>
                <a:tab pos="180975" algn="dec"/>
                <a:tab pos="628650" algn="r"/>
              </a:tabLst>
            </a:pPr>
            <a:endParaRPr lang="es-MX" sz="800" dirty="0"/>
          </a:p>
          <a:p>
            <a:pPr marL="628650" lvl="1" indent="-268288" algn="just">
              <a:spcAft>
                <a:spcPts val="0"/>
              </a:spcAft>
              <a:buFont typeface="Wingdings" pitchFamily="2" charset="2"/>
              <a:buChar char="§"/>
              <a:tabLst>
                <a:tab pos="180975" algn="dec"/>
                <a:tab pos="628650" algn="r"/>
              </a:tabLst>
            </a:pPr>
            <a:r>
              <a:rPr lang="es-MX" sz="1300" dirty="0" smtClean="0"/>
              <a:t>La evaluación de la réplica </a:t>
            </a:r>
            <a:r>
              <a:rPr lang="es-MX" sz="1300" dirty="0"/>
              <a:t>no requieren de la presencia del </a:t>
            </a:r>
            <a:r>
              <a:rPr lang="es-MX" sz="1300" dirty="0" smtClean="0"/>
              <a:t>titular </a:t>
            </a:r>
            <a:r>
              <a:rPr lang="es-MX" sz="1300" dirty="0"/>
              <a:t>de la institución.</a:t>
            </a:r>
          </a:p>
        </p:txBody>
      </p:sp>
      <p:pic>
        <p:nvPicPr>
          <p:cNvPr id="124933" name="Picture 11" descr="jnchainslw"/>
          <p:cNvPicPr preferRelativeResize="0">
            <a:picLocks noChangeArrowheads="1" noCrop="1"/>
          </p:cNvPicPr>
          <p:nvPr/>
        </p:nvPicPr>
        <p:blipFill>
          <a:blip r:embed="rId3" cstate="print"/>
          <a:srcRect/>
          <a:stretch>
            <a:fillRect/>
          </a:stretch>
        </p:blipFill>
        <p:spPr bwMode="auto">
          <a:xfrm>
            <a:off x="8348663" y="939800"/>
            <a:ext cx="561975" cy="42863"/>
          </a:xfrm>
          <a:prstGeom prst="rect">
            <a:avLst/>
          </a:prstGeom>
          <a:noFill/>
          <a:ln w="9525">
            <a:noFill/>
            <a:miter lim="800000"/>
            <a:headEnd/>
            <a:tailEnd/>
          </a:ln>
        </p:spPr>
      </p:pic>
      <p:grpSp>
        <p:nvGrpSpPr>
          <p:cNvPr id="2" name="Group 11"/>
          <p:cNvGrpSpPr>
            <a:grpSpLocks/>
          </p:cNvGrpSpPr>
          <p:nvPr/>
        </p:nvGrpSpPr>
        <p:grpSpPr bwMode="auto">
          <a:xfrm>
            <a:off x="7608888" y="777875"/>
            <a:ext cx="1500187" cy="463550"/>
            <a:chOff x="24" y="489"/>
            <a:chExt cx="723" cy="292"/>
          </a:xfrm>
        </p:grpSpPr>
        <p:sp>
          <p:nvSpPr>
            <p:cNvPr id="124935"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24936"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24937"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52"/>
          <p:cNvSpPr txBox="1">
            <a:spLocks noChangeArrowheads="1"/>
          </p:cNvSpPr>
          <p:nvPr/>
        </p:nvSpPr>
        <p:spPr bwMode="auto">
          <a:xfrm>
            <a:off x="-17431" y="1885940"/>
            <a:ext cx="9161431" cy="4972060"/>
          </a:xfrm>
          <a:prstGeom prst="rect">
            <a:avLst/>
          </a:prstGeom>
          <a:solidFill>
            <a:schemeClr val="bg1">
              <a:alpha val="10196"/>
            </a:schemeClr>
          </a:solidFill>
          <a:ln w="9525" algn="ctr">
            <a:noFill/>
            <a:miter lim="800000"/>
            <a:headEnd/>
            <a:tailEnd/>
          </a:ln>
        </p:spPr>
        <p:txBody>
          <a:bodyPr>
            <a:noAutofit/>
          </a:bodyPr>
          <a:lstStyle/>
          <a:p>
            <a:pPr>
              <a:spcBef>
                <a:spcPts val="0"/>
              </a:spcBef>
            </a:pPr>
            <a:r>
              <a:rPr lang="es-MX" sz="1300" b="1" dirty="0" smtClean="0"/>
              <a:t>Asignación de recursos al PIFI 2014-2015</a:t>
            </a:r>
          </a:p>
          <a:p>
            <a:pPr>
              <a:spcBef>
                <a:spcPts val="0"/>
              </a:spcBef>
            </a:pPr>
            <a:endParaRPr lang="es-MX" sz="800" dirty="0" smtClean="0"/>
          </a:p>
          <a:p>
            <a:pPr>
              <a:spcBef>
                <a:spcPts val="0"/>
              </a:spcBef>
            </a:pPr>
            <a:r>
              <a:rPr lang="es-MX" sz="1300" dirty="0" smtClean="0"/>
              <a:t>Criterios que orientarán el proceso de </a:t>
            </a:r>
            <a:r>
              <a:rPr lang="es-MX" sz="1300" b="1" dirty="0" smtClean="0"/>
              <a:t>asignación de recursos</a:t>
            </a:r>
            <a:endParaRPr lang="es-MX" sz="1300" dirty="0" smtClean="0"/>
          </a:p>
          <a:p>
            <a:pPr marL="180975" indent="-180975" algn="just">
              <a:spcBef>
                <a:spcPts val="0"/>
              </a:spcBef>
              <a:buFont typeface="Wingdings" pitchFamily="2" charset="2"/>
              <a:buNone/>
              <a:tabLst>
                <a:tab pos="180975" algn="dec"/>
                <a:tab pos="628650" algn="r"/>
              </a:tabLst>
            </a:pPr>
            <a:endParaRPr lang="es-MX" sz="800" b="1" dirty="0" smtClean="0"/>
          </a:p>
          <a:p>
            <a:pPr algn="just">
              <a:spcBef>
                <a:spcPts val="0"/>
              </a:spcBef>
              <a:buFont typeface="Wingdings" pitchFamily="2" charset="2"/>
              <a:buNone/>
              <a:tabLst>
                <a:tab pos="180975" algn="dec"/>
                <a:tab pos="628650" algn="r"/>
              </a:tabLst>
            </a:pPr>
            <a:r>
              <a:rPr lang="es-MX" sz="1300" b="1" dirty="0" smtClean="0"/>
              <a:t>En </a:t>
            </a:r>
            <a:r>
              <a:rPr lang="es-MX" sz="1300" b="1" dirty="0"/>
              <a:t>atención a las Reglas de Operación </a:t>
            </a:r>
            <a:r>
              <a:rPr lang="es-MX" sz="1300" b="1" dirty="0" smtClean="0"/>
              <a:t>del nuevo fondo denominado Programa </a:t>
            </a:r>
            <a:r>
              <a:rPr lang="es-MX" sz="1300" b="1" dirty="0"/>
              <a:t>de Fortalecimiento de la Calidad en Instituciones Educativas (PROFOCIE) </a:t>
            </a:r>
            <a:r>
              <a:rPr lang="es-MX" sz="1300" b="1" dirty="0" smtClean="0"/>
              <a:t>2014, </a:t>
            </a:r>
            <a:r>
              <a:rPr lang="es-MX" sz="1300" b="1" dirty="0"/>
              <a:t>en la asignación de recursos </a:t>
            </a:r>
            <a:r>
              <a:rPr lang="es-MX" sz="1300" b="1" dirty="0" smtClean="0"/>
              <a:t>al PIFI tendrán </a:t>
            </a:r>
            <a:r>
              <a:rPr lang="es-MX" sz="1300" b="1" dirty="0"/>
              <a:t>prioridad las IES:</a:t>
            </a:r>
          </a:p>
          <a:p>
            <a:pPr marL="180975" indent="-180975" algn="just">
              <a:spcBef>
                <a:spcPts val="0"/>
              </a:spcBef>
              <a:buFont typeface="Wingdings" pitchFamily="2" charset="2"/>
              <a:buChar char="Ø"/>
              <a:tabLst>
                <a:tab pos="180975" algn="dec"/>
                <a:tab pos="628650" algn="r"/>
              </a:tabLst>
            </a:pPr>
            <a:endParaRPr lang="es-ES" sz="800" dirty="0" smtClean="0"/>
          </a:p>
          <a:p>
            <a:pPr marL="468000" lvl="1" indent="-180975" algn="just">
              <a:spcBef>
                <a:spcPts val="0"/>
              </a:spcBef>
              <a:buFont typeface="Wingdings" pitchFamily="2" charset="2"/>
              <a:buChar char="Ø"/>
              <a:tabLst>
                <a:tab pos="180975" algn="dec"/>
                <a:tab pos="628650" algn="r"/>
              </a:tabLst>
            </a:pPr>
            <a:r>
              <a:rPr lang="es-ES" sz="1300" dirty="0"/>
              <a:t>Cuyos dictámenes de evaluación del PIFI-</a:t>
            </a:r>
            <a:r>
              <a:rPr lang="es-ES" sz="1300" dirty="0" err="1"/>
              <a:t>ProFOE</a:t>
            </a:r>
            <a:r>
              <a:rPr lang="es-ES" sz="1300" dirty="0"/>
              <a:t> y el </a:t>
            </a:r>
            <a:r>
              <a:rPr lang="es-ES" sz="1300" dirty="0" err="1"/>
              <a:t>ProGES</a:t>
            </a:r>
            <a:r>
              <a:rPr lang="es-ES" sz="1300" dirty="0"/>
              <a:t> por los Comités de Evaluación sean favorables.</a:t>
            </a:r>
          </a:p>
          <a:p>
            <a:pPr marL="468000" lvl="1" indent="-180975" algn="just">
              <a:spcBef>
                <a:spcPts val="0"/>
              </a:spcBef>
              <a:buFont typeface="Wingdings" pitchFamily="2" charset="2"/>
              <a:buChar char="Ø"/>
              <a:tabLst>
                <a:tab pos="180975" algn="dec"/>
                <a:tab pos="628650" algn="r"/>
              </a:tabLst>
            </a:pPr>
            <a:r>
              <a:rPr lang="es-MX" sz="1300" dirty="0"/>
              <a:t>Que recibieron recursos del PIFI del año anterior, deberán tener comprobado el 50% del recurso financiero asignado por la SEP en el marco del PIFI 2011, a más tardar el 31 de julio de 2014; así mismo estar al corriente en los informes trimestrales financieros y académicos, para poder recibir recursos extraordinarios del ejercicio fiscal 2014 del PROFOCIE, en el marco de la metodología PIFI.</a:t>
            </a:r>
          </a:p>
          <a:p>
            <a:pPr marL="468000" lvl="1" indent="-180975" algn="just">
              <a:spcBef>
                <a:spcPts val="0"/>
              </a:spcBef>
              <a:buFont typeface="Wingdings" pitchFamily="2" charset="2"/>
              <a:buChar char="Ø"/>
              <a:tabLst>
                <a:tab pos="180975" algn="dec"/>
                <a:tab pos="628650" algn="r"/>
              </a:tabLst>
            </a:pPr>
            <a:r>
              <a:rPr lang="es-MX" sz="1300" dirty="0"/>
              <a:t>Que muestren una evolución favorable del nivel de habilitación del profesorado de carrera en el periodo 2002-2014.</a:t>
            </a:r>
          </a:p>
          <a:p>
            <a:pPr marL="468000" lvl="1" indent="-180975" algn="just">
              <a:spcBef>
                <a:spcPts val="0"/>
              </a:spcBef>
              <a:buFont typeface="Wingdings" pitchFamily="2" charset="2"/>
              <a:buChar char="Ø"/>
              <a:tabLst>
                <a:tab pos="180975" algn="dec"/>
                <a:tab pos="628650" algn="r"/>
              </a:tabLst>
            </a:pPr>
            <a:r>
              <a:rPr lang="es-MX" sz="1300" dirty="0"/>
              <a:t>Que muestren un incremento apreciable en el porcentaje de profesores de tiempo completo con perfil deseable registrado ante la Dirección de Superación Académica y miembros del SNI en el periodo  2002-2014.</a:t>
            </a:r>
          </a:p>
          <a:p>
            <a:pPr marL="468000" lvl="1" indent="-180975" algn="just">
              <a:spcBef>
                <a:spcPts val="0"/>
              </a:spcBef>
              <a:buFont typeface="Wingdings" pitchFamily="2" charset="2"/>
              <a:buChar char="Ø"/>
              <a:tabLst>
                <a:tab pos="180975" algn="dec"/>
                <a:tab pos="628650" algn="r"/>
              </a:tabLst>
            </a:pPr>
            <a:r>
              <a:rPr lang="es-MX" sz="1300" dirty="0"/>
              <a:t>Que cuenten con políticas, estrategias y acciones adecuadas y suficientes para fomentar el desarrollo y consolidación de sus CA.</a:t>
            </a:r>
            <a:endParaRPr lang="es-ES" sz="1300" dirty="0"/>
          </a:p>
          <a:p>
            <a:pPr marL="468000" lvl="1" indent="-180975" algn="just">
              <a:spcBef>
                <a:spcPts val="0"/>
              </a:spcBef>
              <a:buFont typeface="Wingdings" pitchFamily="2" charset="2"/>
              <a:buChar char=""/>
              <a:tabLst>
                <a:tab pos="180975" algn="dec"/>
                <a:tab pos="628650" algn="r"/>
              </a:tabLst>
            </a:pPr>
            <a:r>
              <a:rPr lang="es-MX" sz="1300" dirty="0"/>
              <a:t>Que muestren una evolución favorable de la calidad de los PE en el periodo 2003-2014, así como un incremento significativo de la matrícula atendida en PE de TSU y Licenciatura reconocidos por su calidad.</a:t>
            </a:r>
          </a:p>
          <a:p>
            <a:pPr marL="468000" lvl="1" indent="-180975" algn="just">
              <a:spcBef>
                <a:spcPts val="0"/>
              </a:spcBef>
              <a:buFont typeface="Wingdings" pitchFamily="2" charset="2"/>
              <a:buChar char=""/>
              <a:tabLst>
                <a:tab pos="180975" algn="dec"/>
                <a:tab pos="628650" algn="r"/>
              </a:tabLst>
            </a:pPr>
            <a:r>
              <a:rPr lang="es-MX" sz="1300" dirty="0"/>
              <a:t>	Que muestren una mejora en los resultados de los EGEL. </a:t>
            </a:r>
          </a:p>
          <a:p>
            <a:pPr marL="468000" lvl="1" indent="-180975" algn="just">
              <a:spcBef>
                <a:spcPts val="0"/>
              </a:spcBef>
              <a:buFont typeface="Wingdings" pitchFamily="2" charset="2"/>
              <a:buChar char=""/>
              <a:tabLst>
                <a:tab pos="180975" algn="dec"/>
                <a:tab pos="628650" algn="r"/>
              </a:tabLst>
            </a:pPr>
            <a:r>
              <a:rPr lang="es-ES" sz="1300" dirty="0"/>
              <a:t>Que demuestren que los planes y programas de estudio son pertinentes, con flexibilidad curricular y otros énfasis planteados en esta Guía.</a:t>
            </a:r>
          </a:p>
          <a:p>
            <a:pPr marL="468000" lvl="1" indent="-180975" algn="just">
              <a:spcBef>
                <a:spcPts val="0"/>
              </a:spcBef>
              <a:buFont typeface="Wingdings" pitchFamily="2" charset="2"/>
              <a:buChar char=""/>
              <a:tabLst>
                <a:tab pos="180975" algn="dec"/>
                <a:tab pos="628650" algn="r"/>
              </a:tabLst>
            </a:pPr>
            <a:r>
              <a:rPr lang="es-ES" sz="1300" dirty="0"/>
              <a:t>Que demuestren que los programas de tutoría, seguimiento de egresados, estudios de empleadores se han utilizado para mejorar la atención y seguimiento a los estudiantes.</a:t>
            </a:r>
          </a:p>
          <a:p>
            <a:pPr marL="468000" lvl="1" indent="-180975" algn="just">
              <a:spcBef>
                <a:spcPts val="0"/>
              </a:spcBef>
              <a:buFont typeface="Wingdings" pitchFamily="2" charset="2"/>
              <a:buChar char=""/>
              <a:tabLst>
                <a:tab pos="180975" algn="dec"/>
                <a:tab pos="628650" algn="r"/>
              </a:tabLst>
            </a:pPr>
            <a:r>
              <a:rPr lang="es-ES" sz="1300" dirty="0"/>
              <a:t>Que incrementen la tasa de retención de los estudiantes del primer al segundo año por cohorte generacional.</a:t>
            </a:r>
          </a:p>
        </p:txBody>
      </p:sp>
      <p:sp>
        <p:nvSpPr>
          <p:cNvPr id="125957" name="AutoShape 137">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pSp>
        <p:nvGrpSpPr>
          <p:cNvPr id="2" name="Group 18"/>
          <p:cNvGrpSpPr>
            <a:grpSpLocks/>
          </p:cNvGrpSpPr>
          <p:nvPr/>
        </p:nvGrpSpPr>
        <p:grpSpPr bwMode="auto">
          <a:xfrm>
            <a:off x="7651750" y="1143000"/>
            <a:ext cx="1452563" cy="44450"/>
            <a:chOff x="4820" y="664"/>
            <a:chExt cx="915" cy="28"/>
          </a:xfrm>
        </p:grpSpPr>
        <p:pic>
          <p:nvPicPr>
            <p:cNvPr id="125963" name="Picture 148" descr="jnchainslw"/>
            <p:cNvPicPr preferRelativeResize="0">
              <a:picLocks noChangeArrowheads="1" noCrop="1"/>
            </p:cNvPicPr>
            <p:nvPr/>
          </p:nvPicPr>
          <p:blipFill>
            <a:blip r:embed="rId3" cstate="print"/>
            <a:srcRect/>
            <a:stretch>
              <a:fillRect/>
            </a:stretch>
          </p:blipFill>
          <p:spPr bwMode="auto">
            <a:xfrm>
              <a:off x="5168" y="665"/>
              <a:ext cx="354" cy="27"/>
            </a:xfrm>
            <a:prstGeom prst="rect">
              <a:avLst/>
            </a:prstGeom>
            <a:noFill/>
            <a:ln w="9525">
              <a:noFill/>
              <a:miter lim="800000"/>
              <a:headEnd/>
              <a:tailEnd/>
            </a:ln>
          </p:spPr>
        </p:pic>
        <p:pic>
          <p:nvPicPr>
            <p:cNvPr id="125964" name="Picture 149" descr="jnchainslw"/>
            <p:cNvPicPr preferRelativeResize="0">
              <a:picLocks noChangeArrowheads="1" noCrop="1"/>
            </p:cNvPicPr>
            <p:nvPr/>
          </p:nvPicPr>
          <p:blipFill>
            <a:blip r:embed="rId3" cstate="print"/>
            <a:srcRect/>
            <a:stretch>
              <a:fillRect/>
            </a:stretch>
          </p:blipFill>
          <p:spPr bwMode="auto">
            <a:xfrm>
              <a:off x="4820" y="664"/>
              <a:ext cx="354" cy="27"/>
            </a:xfrm>
            <a:prstGeom prst="rect">
              <a:avLst/>
            </a:prstGeom>
            <a:noFill/>
            <a:ln w="9525">
              <a:noFill/>
              <a:miter lim="800000"/>
              <a:headEnd/>
              <a:tailEnd/>
            </a:ln>
          </p:spPr>
        </p:pic>
        <p:pic>
          <p:nvPicPr>
            <p:cNvPr id="125965" name="Picture 150" descr="jnchainslw"/>
            <p:cNvPicPr preferRelativeResize="0">
              <a:picLocks noChangeArrowheads="1" noCrop="1"/>
            </p:cNvPicPr>
            <p:nvPr/>
          </p:nvPicPr>
          <p:blipFill>
            <a:blip r:embed="rId3" cstate="print"/>
            <a:srcRect/>
            <a:stretch>
              <a:fillRect/>
            </a:stretch>
          </p:blipFill>
          <p:spPr bwMode="auto">
            <a:xfrm>
              <a:off x="5381" y="664"/>
              <a:ext cx="354" cy="27"/>
            </a:xfrm>
            <a:prstGeom prst="rect">
              <a:avLst/>
            </a:prstGeom>
            <a:noFill/>
            <a:ln w="9525">
              <a:noFill/>
              <a:miter lim="800000"/>
              <a:headEnd/>
              <a:tailEnd/>
            </a:ln>
          </p:spPr>
        </p:pic>
      </p:grpSp>
      <p:grpSp>
        <p:nvGrpSpPr>
          <p:cNvPr id="3" name="Group 14"/>
          <p:cNvGrpSpPr>
            <a:grpSpLocks/>
          </p:cNvGrpSpPr>
          <p:nvPr/>
        </p:nvGrpSpPr>
        <p:grpSpPr bwMode="auto">
          <a:xfrm>
            <a:off x="7608888" y="777875"/>
            <a:ext cx="1500187" cy="463550"/>
            <a:chOff x="24" y="489"/>
            <a:chExt cx="723" cy="292"/>
          </a:xfrm>
        </p:grpSpPr>
        <p:sp>
          <p:nvSpPr>
            <p:cNvPr id="125960"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25961"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25962"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25956" name="Text Box 52"/>
          <p:cNvSpPr txBox="1">
            <a:spLocks noChangeArrowheads="1"/>
          </p:cNvSpPr>
          <p:nvPr/>
        </p:nvSpPr>
        <p:spPr bwMode="auto">
          <a:xfrm>
            <a:off x="0" y="608804"/>
            <a:ext cx="9142413" cy="6249196"/>
          </a:xfrm>
          <a:prstGeom prst="rect">
            <a:avLst/>
          </a:prstGeom>
          <a:solidFill>
            <a:schemeClr val="bg1">
              <a:alpha val="10196"/>
            </a:schemeClr>
          </a:solidFill>
          <a:ln w="9525" algn="ctr">
            <a:noFill/>
            <a:miter lim="800000"/>
            <a:headEnd/>
            <a:tailEnd/>
          </a:ln>
        </p:spPr>
        <p:txBody>
          <a:bodyPr>
            <a:noAutofit/>
          </a:bodyPr>
          <a:lstStyle/>
          <a:p>
            <a:pPr>
              <a:spcBef>
                <a:spcPts val="0"/>
              </a:spcBef>
            </a:pPr>
            <a:r>
              <a:rPr lang="es-MX" sz="1300" b="1" dirty="0" smtClean="0"/>
              <a:t>Asignación de recursos al PIFI 2014-2015</a:t>
            </a:r>
          </a:p>
          <a:p>
            <a:pPr>
              <a:spcBef>
                <a:spcPts val="0"/>
              </a:spcBef>
            </a:pPr>
            <a:endParaRPr lang="es-MX" sz="800" dirty="0" smtClean="0"/>
          </a:p>
          <a:p>
            <a:pPr>
              <a:spcBef>
                <a:spcPts val="0"/>
              </a:spcBef>
            </a:pPr>
            <a:r>
              <a:rPr lang="es-MX" sz="1300" dirty="0" smtClean="0"/>
              <a:t>Criterios que orientarán el proceso de </a:t>
            </a:r>
            <a:r>
              <a:rPr lang="es-MX" sz="1300" b="1" dirty="0" smtClean="0"/>
              <a:t>asignación de recursos</a:t>
            </a:r>
            <a:endParaRPr lang="es-MX" sz="1300" dirty="0" smtClean="0"/>
          </a:p>
          <a:p>
            <a:pPr marL="180975" indent="-180975" algn="just">
              <a:spcBef>
                <a:spcPts val="0"/>
              </a:spcBef>
              <a:tabLst>
                <a:tab pos="180975" algn="dec"/>
                <a:tab pos="628650" algn="r"/>
              </a:tabLst>
            </a:pPr>
            <a:endParaRPr lang="es-ES" sz="800" dirty="0" smtClean="0"/>
          </a:p>
          <a:p>
            <a:pPr marL="468000" indent="-180000" algn="just">
              <a:spcBef>
                <a:spcPts val="0"/>
              </a:spcBef>
              <a:buFont typeface="Wingdings" pitchFamily="2" charset="2"/>
              <a:buChar char=""/>
              <a:tabLst>
                <a:tab pos="180975" algn="dec"/>
                <a:tab pos="628650" algn="r"/>
              </a:tabLst>
            </a:pPr>
            <a:r>
              <a:rPr lang="es-ES" sz="1300" dirty="0" smtClean="0"/>
              <a:t>Que incrementen la tasa de eficiencia terminal y titulación oportuna por cohorte generacional.</a:t>
            </a:r>
          </a:p>
          <a:p>
            <a:pPr marL="468000" indent="-180000" algn="just">
              <a:spcBef>
                <a:spcPts val="0"/>
              </a:spcBef>
              <a:buFont typeface="Wingdings" pitchFamily="2" charset="2"/>
              <a:buChar char=""/>
              <a:tabLst>
                <a:tab pos="180975" algn="dec"/>
                <a:tab pos="628650" algn="r"/>
              </a:tabLst>
            </a:pPr>
            <a:r>
              <a:rPr lang="es-ES" sz="1300" dirty="0" smtClean="0"/>
              <a:t>Que impulsen procesos de innovación educativa que mejoren la calidad.</a:t>
            </a:r>
          </a:p>
          <a:p>
            <a:pPr marL="468000" indent="-180000" algn="just">
              <a:spcBef>
                <a:spcPts val="0"/>
              </a:spcBef>
              <a:buFont typeface="Wingdings" pitchFamily="2" charset="2"/>
              <a:buChar char=""/>
              <a:tabLst>
                <a:tab pos="180975" algn="dec"/>
                <a:tab pos="628650" algn="r"/>
              </a:tabLst>
            </a:pPr>
            <a:r>
              <a:rPr lang="es-ES" sz="1300" dirty="0" smtClean="0"/>
              <a:t>Que mejoren la atención y formación integral del estudiante.</a:t>
            </a:r>
          </a:p>
          <a:p>
            <a:pPr marL="468000" indent="-180000" algn="just">
              <a:spcBef>
                <a:spcPts val="0"/>
              </a:spcBef>
              <a:buFont typeface="Wingdings" pitchFamily="2" charset="2"/>
              <a:buChar char=""/>
              <a:tabLst>
                <a:tab pos="180975" algn="dec"/>
                <a:tab pos="628650" algn="r"/>
              </a:tabLst>
            </a:pPr>
            <a:r>
              <a:rPr lang="es-ES" sz="1300" dirty="0" smtClean="0"/>
              <a:t>Que fomenten la internacionalización de la educación superior.</a:t>
            </a:r>
          </a:p>
          <a:p>
            <a:pPr marL="468000" indent="-180000" algn="just">
              <a:spcBef>
                <a:spcPts val="0"/>
              </a:spcBef>
              <a:buFont typeface="Wingdings" pitchFamily="2" charset="2"/>
              <a:buChar char=""/>
              <a:tabLst>
                <a:tab pos="180975" algn="dec"/>
                <a:tab pos="628650" algn="r"/>
              </a:tabLst>
            </a:pPr>
            <a:r>
              <a:rPr lang="es-ES" sz="1300" dirty="0" smtClean="0"/>
              <a:t>Que evidencien avances en el proceso de vinculación de la IES con su entorno social.</a:t>
            </a:r>
            <a:endParaRPr lang="es-MX" sz="1300" dirty="0"/>
          </a:p>
          <a:p>
            <a:pPr marL="468000" indent="-180000" algn="just">
              <a:spcBef>
                <a:spcPts val="0"/>
              </a:spcBef>
              <a:buFont typeface="Wingdings" pitchFamily="2" charset="2"/>
              <a:buChar char=""/>
              <a:tabLst>
                <a:tab pos="180975" algn="dec"/>
                <a:tab pos="628650" algn="r"/>
              </a:tabLst>
            </a:pPr>
            <a:r>
              <a:rPr lang="es-MX" sz="1300" dirty="0"/>
              <a:t>Que muestren calidad de los PE de posgrado que ofrecen y un porcentaje adecuado de matrícula atendida en PE de posgrado de </a:t>
            </a:r>
            <a:r>
              <a:rPr lang="es-MX" sz="1300" dirty="0" smtClean="0"/>
              <a:t>calidad.</a:t>
            </a:r>
            <a:endParaRPr lang="es-MX" sz="1300" dirty="0"/>
          </a:p>
          <a:p>
            <a:pPr marL="468000" indent="-180000" algn="just">
              <a:spcBef>
                <a:spcPts val="0"/>
              </a:spcBef>
              <a:buFont typeface="Wingdings" pitchFamily="2" charset="2"/>
              <a:buChar char="Ø"/>
              <a:tabLst>
                <a:tab pos="180975" algn="dec"/>
                <a:tab pos="628650" algn="r"/>
              </a:tabLst>
            </a:pPr>
            <a:r>
              <a:rPr lang="es-ES" sz="1300" dirty="0"/>
              <a:t>Que hayan alcanzado las </a:t>
            </a:r>
            <a:r>
              <a:rPr lang="es-ES" sz="1300" dirty="0" smtClean="0"/>
              <a:t>Metas Compromiso </a:t>
            </a:r>
            <a:r>
              <a:rPr lang="es-ES" sz="1300" dirty="0"/>
              <a:t>planteadas en el PIFI </a:t>
            </a:r>
            <a:r>
              <a:rPr lang="es-ES" sz="1300" dirty="0" smtClean="0"/>
              <a:t>2012-2013 y </a:t>
            </a:r>
            <a:r>
              <a:rPr lang="es-ES" sz="1300" dirty="0"/>
              <a:t>muestren avances significativos durante el </a:t>
            </a:r>
            <a:r>
              <a:rPr lang="es-ES" sz="1300" dirty="0" smtClean="0"/>
              <a:t>2014.</a:t>
            </a:r>
            <a:endParaRPr lang="es-ES" sz="1300" dirty="0"/>
          </a:p>
          <a:p>
            <a:pPr marL="468000" indent="-180000" algn="just">
              <a:spcBef>
                <a:spcPts val="0"/>
              </a:spcBef>
              <a:buFont typeface="Wingdings" pitchFamily="2" charset="2"/>
              <a:buChar char="Ø"/>
              <a:tabLst>
                <a:tab pos="180975" algn="dec"/>
                <a:tab pos="628650" algn="r"/>
              </a:tabLst>
            </a:pPr>
            <a:r>
              <a:rPr lang="es-ES" sz="1300" dirty="0"/>
              <a:t>Que estén atendiendo efectivamente sus problemas estructurales.</a:t>
            </a:r>
          </a:p>
          <a:p>
            <a:pPr marL="468000" indent="-180000" algn="just">
              <a:spcBef>
                <a:spcPts val="0"/>
              </a:spcBef>
              <a:buFont typeface="Wingdings" pitchFamily="2" charset="2"/>
              <a:buChar char="Ø"/>
              <a:tabLst>
                <a:tab pos="180975" algn="dec"/>
                <a:tab pos="628650" algn="r"/>
              </a:tabLst>
            </a:pPr>
            <a:r>
              <a:rPr lang="es-ES" sz="1300" dirty="0"/>
              <a:t>Que muestren </a:t>
            </a:r>
            <a:r>
              <a:rPr lang="es-ES" sz="1300" dirty="0" smtClean="0"/>
              <a:t>una mejora de la evaluación de la gestión institucional.</a:t>
            </a:r>
          </a:p>
          <a:p>
            <a:pPr marL="468000" indent="-180000" algn="just">
              <a:spcBef>
                <a:spcPts val="0"/>
              </a:spcBef>
              <a:buFont typeface="Wingdings" pitchFamily="2" charset="2"/>
              <a:buChar char="Ø"/>
              <a:tabLst>
                <a:tab pos="180975" algn="dec"/>
                <a:tab pos="628650" algn="r"/>
              </a:tabLst>
            </a:pPr>
            <a:r>
              <a:rPr lang="es-ES" sz="1300" dirty="0" smtClean="0"/>
              <a:t>Que demuestren el avance en el cumplimiento de los proyectos integrales establecidos en su PIFI 2012-2013.</a:t>
            </a:r>
          </a:p>
          <a:p>
            <a:pPr marL="468000" indent="-180000" algn="just">
              <a:spcBef>
                <a:spcPts val="0"/>
              </a:spcBef>
              <a:buFont typeface="Wingdings" pitchFamily="2" charset="2"/>
              <a:buChar char="Ø"/>
            </a:pPr>
            <a:r>
              <a:rPr lang="es-MX" sz="1300" dirty="0" smtClean="0"/>
              <a:t>Que sus proyectos de construcción y adecuación de espacios cumplan los requisitos establecidos por la SES y hayan informado sobre la construcción de espacios y el ejercicio de los recursos recibidos anteriormente en el marco del PIFI y que hayan mostrado avances importantes (que no presenten grandes rezagos).</a:t>
            </a:r>
          </a:p>
          <a:p>
            <a:pPr marL="468000" indent="-180000" algn="just">
              <a:spcBef>
                <a:spcPts val="0"/>
              </a:spcBef>
              <a:buFont typeface="Wingdings" pitchFamily="2" charset="2"/>
              <a:buChar char="Ø"/>
            </a:pPr>
            <a:endParaRPr lang="es-MX" sz="800" dirty="0" smtClean="0"/>
          </a:p>
          <a:p>
            <a:pPr marL="171450" indent="-268288" algn="just">
              <a:spcBef>
                <a:spcPts val="0"/>
              </a:spcBef>
              <a:buFont typeface="Wingdings" pitchFamily="2" charset="2"/>
              <a:buNone/>
              <a:tabLst>
                <a:tab pos="177800" algn="dec"/>
                <a:tab pos="628650" algn="r"/>
              </a:tabLst>
            </a:pPr>
            <a:r>
              <a:rPr lang="es-MX" sz="1300" b="1" dirty="0" smtClean="0"/>
              <a:t>En el otorgamiento de nuevas plazas, las IES:</a:t>
            </a:r>
          </a:p>
          <a:p>
            <a:pPr marL="171450" indent="-268288" algn="just">
              <a:spcBef>
                <a:spcPts val="0"/>
              </a:spcBef>
              <a:buFont typeface="Wingdings" pitchFamily="2" charset="2"/>
              <a:buNone/>
              <a:tabLst>
                <a:tab pos="177800" algn="dec"/>
                <a:tab pos="628650" algn="r"/>
              </a:tabLst>
            </a:pPr>
            <a:endParaRPr lang="es-MX" sz="800" dirty="0" smtClean="0"/>
          </a:p>
          <a:p>
            <a:pPr marL="628650" lvl="1" indent="-268288" algn="just">
              <a:spcBef>
                <a:spcPts val="0"/>
              </a:spcBef>
              <a:buFont typeface="Wingdings" pitchFamily="2" charset="2"/>
              <a:buChar char="Ø"/>
              <a:tabLst>
                <a:tab pos="177800" algn="dec"/>
                <a:tab pos="628650" algn="r"/>
              </a:tabLst>
            </a:pPr>
            <a:r>
              <a:rPr lang="es-MX" sz="1300" dirty="0" smtClean="0"/>
              <a:t>Que hayan comprobado el 100% de las plazas otorgadas en el periodo 1996- 2013.</a:t>
            </a:r>
          </a:p>
          <a:p>
            <a:pPr marL="628650" lvl="1" indent="-268288" algn="just">
              <a:spcBef>
                <a:spcPts val="0"/>
              </a:spcBef>
              <a:buFont typeface="Wingdings" pitchFamily="2" charset="2"/>
              <a:buChar char=""/>
              <a:tabLst>
                <a:tab pos="177800" algn="dec"/>
                <a:tab pos="628650" algn="r"/>
              </a:tabLst>
            </a:pPr>
            <a:r>
              <a:rPr lang="es-MX" sz="1300" dirty="0" smtClean="0"/>
              <a:t>Que estén justificadas con base a la relación de Alumno/PTC según el tipo de PE por área de conocimiento.</a:t>
            </a:r>
          </a:p>
          <a:p>
            <a:pPr marL="628650" lvl="1" indent="-268288" algn="just">
              <a:spcBef>
                <a:spcPts val="0"/>
              </a:spcBef>
              <a:buFont typeface="Wingdings" pitchFamily="2" charset="2"/>
              <a:buChar char=""/>
              <a:tabLst>
                <a:tab pos="177800" algn="dec"/>
                <a:tab pos="628650" algn="r"/>
              </a:tabLst>
            </a:pPr>
            <a:r>
              <a:rPr lang="es-MX" sz="1300" dirty="0" smtClean="0"/>
              <a:t>Que resulten favorablemente evaluados por los Comités de Evaluación.</a:t>
            </a:r>
          </a:p>
          <a:p>
            <a:pPr marL="628650" lvl="1" indent="-268288" algn="just">
              <a:spcBef>
                <a:spcPts val="0"/>
              </a:spcBef>
              <a:buFont typeface="Wingdings" pitchFamily="2" charset="2"/>
              <a:buChar char=""/>
              <a:tabLst>
                <a:tab pos="177800" algn="dec"/>
                <a:tab pos="628650" algn="r"/>
              </a:tabLst>
            </a:pPr>
            <a:r>
              <a:rPr lang="es-MX" sz="1300" dirty="0" smtClean="0"/>
              <a:t>Que muestren una evolución significativa en la mejora del nivel de habilitación del profesorado y en el porcentaje de ellos con perfil deseable reconocido por la Dirección de Superación Académica.</a:t>
            </a:r>
          </a:p>
          <a:p>
            <a:pPr marL="628650" lvl="1" indent="-268288" algn="just">
              <a:spcBef>
                <a:spcPts val="0"/>
              </a:spcBef>
              <a:buFont typeface="Wingdings" pitchFamily="2" charset="2"/>
              <a:buChar char=""/>
              <a:tabLst>
                <a:tab pos="177800" algn="dec"/>
                <a:tab pos="628650" algn="r"/>
              </a:tabLst>
            </a:pPr>
            <a:r>
              <a:rPr lang="es-MX" sz="1300" dirty="0" smtClean="0"/>
              <a:t>Que justifiquen ampliamente su pertinencia para el desarrollo de los CA, la mejora de los PE, el cierre de brechas de calidad entre PE y DES, etcétera.</a:t>
            </a:r>
          </a:p>
          <a:p>
            <a:pPr marL="180975" indent="-180975" algn="just">
              <a:spcBef>
                <a:spcPts val="0"/>
              </a:spcBef>
              <a:buFont typeface="Wingdings" pitchFamily="2" charset="2"/>
              <a:buNone/>
              <a:tabLst>
                <a:tab pos="177800" algn="dec"/>
                <a:tab pos="628650" algn="r"/>
              </a:tabLst>
            </a:pPr>
            <a:endParaRPr lang="es-MX" sz="800" dirty="0" smtClean="0"/>
          </a:p>
          <a:p>
            <a:pPr algn="just">
              <a:spcBef>
                <a:spcPts val="0"/>
              </a:spcBef>
              <a:buFont typeface="Wingdings" pitchFamily="2" charset="2"/>
              <a:buNone/>
              <a:tabLst>
                <a:tab pos="177800" algn="dec"/>
                <a:tab pos="628650" algn="r"/>
              </a:tabLst>
            </a:pPr>
            <a:r>
              <a:rPr lang="es-MX" sz="1300" b="1" dirty="0" smtClean="0"/>
              <a:t>Nota</a:t>
            </a:r>
            <a:r>
              <a:rPr lang="es-MX" sz="1300" dirty="0" smtClean="0"/>
              <a:t>: En el proyecto integral de cada DES, no deberán presupuestarse las solicitudes de nuevas plazas y becas para la formación de profesores, estos </a:t>
            </a:r>
            <a:r>
              <a:rPr lang="es-MX" sz="1300" dirty="0"/>
              <a:t>requerimientos deben canalizar al Programa para el Desarrollo Profesional Docente que opera la Dirección de Superación Académica de la Dirección General de Educación Superior Universitaria (DGESU)</a:t>
            </a:r>
            <a:endParaRPr lang="es-MX" sz="1300" dirty="0" smtClean="0"/>
          </a:p>
        </p:txBody>
      </p:sp>
      <p:sp>
        <p:nvSpPr>
          <p:cNvPr id="125957" name="AutoShape 137">
            <a:hlinkClick r:id="" action="ppaction://hlinkshowjump?jump=nextslide"/>
          </p:cNvPr>
          <p:cNvSpPr>
            <a:spLocks noChangeArrowheads="1"/>
          </p:cNvSpPr>
          <p:nvPr/>
        </p:nvSpPr>
        <p:spPr bwMode="auto">
          <a:xfrm>
            <a:off x="8959850" y="652445"/>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5" name="AutoShape 13">
            <a:hlinkClick r:id="" action="ppaction://hlinkshowjump?jump=previousslide"/>
          </p:cNvPr>
          <p:cNvSpPr>
            <a:spLocks noChangeArrowheads="1"/>
          </p:cNvSpPr>
          <p:nvPr/>
        </p:nvSpPr>
        <p:spPr bwMode="auto">
          <a:xfrm flipH="1">
            <a:off x="8748713"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0053" name="Text Box 146"/>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marL="180975" indent="-180975" algn="just">
              <a:lnSpc>
                <a:spcPct val="90000"/>
              </a:lnSpc>
              <a:spcBef>
                <a:spcPts val="0"/>
              </a:spcBef>
              <a:tabLst>
                <a:tab pos="180975" algn="dec"/>
                <a:tab pos="628650" algn="r"/>
              </a:tabLst>
            </a:pPr>
            <a:endParaRPr lang="es-ES" sz="800" b="1" dirty="0" smtClean="0"/>
          </a:p>
          <a:p>
            <a:pPr marL="180975" indent="-180975" algn="just">
              <a:lnSpc>
                <a:spcPct val="90000"/>
              </a:lnSpc>
              <a:spcBef>
                <a:spcPts val="0"/>
              </a:spcBef>
              <a:tabLst>
                <a:tab pos="180975" algn="dec"/>
                <a:tab pos="628650" algn="r"/>
              </a:tabLst>
            </a:pPr>
            <a:r>
              <a:rPr lang="es-ES" sz="1300" b="1" dirty="0" smtClean="0"/>
              <a:t>Conceptos </a:t>
            </a:r>
            <a:r>
              <a:rPr lang="es-ES" sz="1300" b="1" dirty="0"/>
              <a:t>que no apoya la SEP en el marco del PIFI</a:t>
            </a:r>
            <a:r>
              <a:rPr lang="es-ES" sz="1300" b="1" dirty="0" smtClean="0"/>
              <a:t>:</a:t>
            </a:r>
          </a:p>
          <a:p>
            <a:pPr marL="180975" indent="-180975" algn="just">
              <a:lnSpc>
                <a:spcPct val="90000"/>
              </a:lnSpc>
              <a:spcBef>
                <a:spcPts val="0"/>
              </a:spcBef>
              <a:tabLst>
                <a:tab pos="180975" algn="dec"/>
                <a:tab pos="628650" algn="r"/>
              </a:tabLst>
            </a:pPr>
            <a:endParaRPr lang="es-ES" sz="800" b="1" dirty="0"/>
          </a:p>
          <a:p>
            <a:pPr marL="628650" lvl="1" indent="-268288" algn="just">
              <a:lnSpc>
                <a:spcPct val="150000"/>
              </a:lnSpc>
              <a:spcBef>
                <a:spcPts val="0"/>
              </a:spcBef>
              <a:tabLst>
                <a:tab pos="180975" algn="dec"/>
                <a:tab pos="628650" algn="r"/>
              </a:tabLst>
            </a:pPr>
            <a:r>
              <a:rPr lang="es-MX" sz="1300" dirty="0"/>
              <a:t>a) Becas, apoyos de transporte, alimentación y hospedaje para realizar estudios de posgrado a PTC; así como para la publicación de tesis para obtención del grado académico o viáticos para presentación de exámenes de grado (deben canalizarse al Programa para el Desarrollo Profesional Docente).</a:t>
            </a:r>
          </a:p>
          <a:p>
            <a:pPr marL="628650" lvl="1" indent="-268288" algn="just">
              <a:lnSpc>
                <a:spcPct val="150000"/>
              </a:lnSpc>
              <a:spcBef>
                <a:spcPts val="0"/>
              </a:spcBef>
              <a:tabLst>
                <a:tab pos="180975" algn="dec"/>
                <a:tab pos="628650" algn="r"/>
              </a:tabLst>
            </a:pPr>
            <a:r>
              <a:rPr lang="es-MX" sz="1300" dirty="0"/>
              <a:t>b) Apoyos de transporte, alimentación y hospedaje a evaluadores para realizar las acreditaciones de los organismos reconocidos por el COPAES, o en su caso para el personal de organismos certificadores de procesos de gestión.</a:t>
            </a:r>
          </a:p>
          <a:p>
            <a:pPr marL="628650" lvl="1" indent="-268288" algn="just">
              <a:lnSpc>
                <a:spcPct val="150000"/>
              </a:lnSpc>
              <a:spcBef>
                <a:spcPts val="0"/>
              </a:spcBef>
              <a:tabLst>
                <a:tab pos="180975" algn="dec"/>
                <a:tab pos="628650" algn="r"/>
              </a:tabLst>
            </a:pPr>
            <a:r>
              <a:rPr lang="es-MX" sz="1300" dirty="0"/>
              <a:t>c) Apoyos de transporte, alimentación y hospedaje para personal de empresas con las que se contrate servicios de certificación y recertificación de procesos de gestión.</a:t>
            </a:r>
          </a:p>
          <a:p>
            <a:pPr marL="628650" lvl="1" indent="-268288" algn="just">
              <a:lnSpc>
                <a:spcPct val="150000"/>
              </a:lnSpc>
              <a:spcBef>
                <a:spcPts val="0"/>
              </a:spcBef>
              <a:tabLst>
                <a:tab pos="180975" algn="dec"/>
                <a:tab pos="628650" algn="r"/>
              </a:tabLst>
            </a:pPr>
            <a:r>
              <a:rPr lang="es-MX" sz="1300" dirty="0"/>
              <a:t>d) Becas para estudiantes (quienes aspiren a una beca deben canalizarse al Programa Nacional de Becas).</a:t>
            </a:r>
          </a:p>
          <a:p>
            <a:pPr marL="628650" lvl="1" indent="-268288" algn="just">
              <a:lnSpc>
                <a:spcPct val="150000"/>
              </a:lnSpc>
              <a:spcBef>
                <a:spcPts val="0"/>
              </a:spcBef>
              <a:tabLst>
                <a:tab pos="180975" algn="dec"/>
                <a:tab pos="628650" algn="r"/>
              </a:tabLst>
            </a:pPr>
            <a:r>
              <a:rPr lang="es-MX" sz="1300" dirty="0"/>
              <a:t>e) Compensaciones salariales.</a:t>
            </a:r>
          </a:p>
          <a:p>
            <a:pPr marL="628650" lvl="1" indent="-268288" algn="just">
              <a:lnSpc>
                <a:spcPct val="150000"/>
              </a:lnSpc>
              <a:spcBef>
                <a:spcPts val="0"/>
              </a:spcBef>
              <a:tabLst>
                <a:tab pos="180975" algn="dec"/>
                <a:tab pos="628650" algn="r"/>
              </a:tabLst>
            </a:pPr>
            <a:r>
              <a:rPr lang="es-MX" sz="1300" dirty="0"/>
              <a:t>f) Compra de muebles para oficinas administrativas.</a:t>
            </a:r>
          </a:p>
          <a:p>
            <a:pPr marL="628650" lvl="1" indent="-268288" algn="just">
              <a:lnSpc>
                <a:spcPct val="150000"/>
              </a:lnSpc>
              <a:spcBef>
                <a:spcPts val="0"/>
              </a:spcBef>
              <a:tabLst>
                <a:tab pos="180975" algn="dec"/>
                <a:tab pos="628650" algn="r"/>
              </a:tabLst>
            </a:pPr>
            <a:r>
              <a:rPr lang="es-MX" sz="1300" dirty="0"/>
              <a:t>g) Compra de obsequios de cualquier índole y para cualquier tipo de evento.</a:t>
            </a:r>
          </a:p>
          <a:p>
            <a:pPr marL="628650" lvl="1" indent="-268288" algn="just">
              <a:lnSpc>
                <a:spcPct val="150000"/>
              </a:lnSpc>
              <a:spcBef>
                <a:spcPts val="0"/>
              </a:spcBef>
              <a:tabLst>
                <a:tab pos="180975" algn="dec"/>
                <a:tab pos="628650" algn="r"/>
              </a:tabLst>
            </a:pPr>
            <a:r>
              <a:rPr lang="es-MX" sz="1300" dirty="0"/>
              <a:t>h) Compra de medicamentos que no estén relacionados con alguno de los PE del área de Ciencias de la Salud que se imparten en las IES.</a:t>
            </a:r>
          </a:p>
          <a:p>
            <a:pPr marL="628650" lvl="1" indent="-268288" algn="just">
              <a:lnSpc>
                <a:spcPct val="150000"/>
              </a:lnSpc>
              <a:spcBef>
                <a:spcPts val="0"/>
              </a:spcBef>
              <a:tabLst>
                <a:tab pos="180975" algn="dec"/>
                <a:tab pos="628650" algn="r"/>
              </a:tabLst>
            </a:pPr>
            <a:r>
              <a:rPr lang="es-MX" sz="1300" dirty="0"/>
              <a:t>i) Compra de vehículos (terrestres o acuáticos y/o aéreos).</a:t>
            </a:r>
          </a:p>
          <a:p>
            <a:pPr marL="628650" lvl="1" indent="-268288" algn="just">
              <a:lnSpc>
                <a:spcPct val="150000"/>
              </a:lnSpc>
              <a:spcBef>
                <a:spcPts val="0"/>
              </a:spcBef>
              <a:tabLst>
                <a:tab pos="180975" algn="dec"/>
                <a:tab pos="628650" algn="r"/>
              </a:tabLst>
            </a:pPr>
            <a:r>
              <a:rPr lang="es-MX" sz="1300" dirty="0"/>
              <a:t>j) Contratación de bases de datos y revistas electrónicas. (Esto se canalizará a través del CONSORCIO).</a:t>
            </a:r>
          </a:p>
          <a:p>
            <a:pPr marL="628650" lvl="1" indent="-268288" algn="just">
              <a:lnSpc>
                <a:spcPct val="150000"/>
              </a:lnSpc>
              <a:spcBef>
                <a:spcPts val="0"/>
              </a:spcBef>
              <a:tabLst>
                <a:tab pos="180975" algn="dec"/>
                <a:tab pos="628650" algn="r"/>
              </a:tabLst>
            </a:pPr>
            <a:r>
              <a:rPr lang="es-MX" sz="1300" dirty="0"/>
              <a:t>k) Estímulos económicos al personal académico y administrativo que labora en la IES.</a:t>
            </a:r>
          </a:p>
          <a:p>
            <a:pPr marL="628650" lvl="1" indent="-268288" algn="just">
              <a:lnSpc>
                <a:spcPct val="150000"/>
              </a:lnSpc>
              <a:spcBef>
                <a:spcPts val="0"/>
              </a:spcBef>
              <a:tabLst>
                <a:tab pos="180975" algn="dec"/>
                <a:tab pos="628650" algn="r"/>
              </a:tabLst>
            </a:pPr>
            <a:r>
              <a:rPr lang="es-MX" sz="1300" dirty="0"/>
              <a:t>l) Eventos culturales sin relación con la misión de los PE.</a:t>
            </a:r>
          </a:p>
          <a:p>
            <a:pPr marL="628650" lvl="1" indent="-268288" algn="just">
              <a:lnSpc>
                <a:spcPct val="150000"/>
              </a:lnSpc>
              <a:spcBef>
                <a:spcPts val="0"/>
              </a:spcBef>
              <a:tabLst>
                <a:tab pos="180975" algn="dec"/>
                <a:tab pos="628650" algn="r"/>
              </a:tabLst>
            </a:pPr>
            <a:r>
              <a:rPr lang="es-MX" sz="1300" dirty="0"/>
              <a:t>m) Gastos de operación tales como: el pago de servicios de la IES (agua, luz y teléfono, combustibles), servicios de internet, mantenimiento de vehículos, tractores lanchas y servicio de mensajería.</a:t>
            </a:r>
          </a:p>
        </p:txBody>
      </p:sp>
      <p:sp>
        <p:nvSpPr>
          <p:cNvPr id="6" name="AutoShape 13">
            <a:hlinkClick r:id="" action="ppaction://hlinkshowjump?jump=previousslide"/>
          </p:cNvPr>
          <p:cNvSpPr>
            <a:spLocks noChangeArrowheads="1"/>
          </p:cNvSpPr>
          <p:nvPr/>
        </p:nvSpPr>
        <p:spPr bwMode="auto">
          <a:xfrm flipH="1">
            <a:off x="8748713"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37">
            <a:hlinkClick r:id="" action="ppaction://hlinkshowjump?jump=nextslide"/>
          </p:cNvPr>
          <p:cNvSpPr>
            <a:spLocks noChangeArrowheads="1"/>
          </p:cNvSpPr>
          <p:nvPr/>
        </p:nvSpPr>
        <p:spPr bwMode="auto">
          <a:xfrm>
            <a:off x="8959850" y="652445"/>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0053" name="Text Box 146"/>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marL="180975" indent="-180975" algn="just">
              <a:lnSpc>
                <a:spcPct val="90000"/>
              </a:lnSpc>
              <a:spcBef>
                <a:spcPts val="0"/>
              </a:spcBef>
              <a:tabLst>
                <a:tab pos="180975" algn="dec"/>
                <a:tab pos="628650" algn="r"/>
              </a:tabLst>
            </a:pPr>
            <a:endParaRPr lang="es-ES" sz="800" b="1" dirty="0" smtClean="0"/>
          </a:p>
          <a:p>
            <a:pPr marL="180975" indent="-180975" algn="just">
              <a:lnSpc>
                <a:spcPct val="90000"/>
              </a:lnSpc>
              <a:spcBef>
                <a:spcPts val="0"/>
              </a:spcBef>
              <a:tabLst>
                <a:tab pos="180975" algn="dec"/>
                <a:tab pos="628650" algn="r"/>
              </a:tabLst>
            </a:pPr>
            <a:r>
              <a:rPr lang="es-ES" sz="1300" b="1" dirty="0" smtClean="0"/>
              <a:t>Conceptos </a:t>
            </a:r>
            <a:r>
              <a:rPr lang="es-ES" sz="1300" b="1" dirty="0"/>
              <a:t>que no apoya la SEP en el marco del PIFI</a:t>
            </a:r>
            <a:r>
              <a:rPr lang="es-ES" sz="1300" b="1" dirty="0" smtClean="0"/>
              <a:t>:</a:t>
            </a:r>
          </a:p>
          <a:p>
            <a:pPr marL="180975" indent="-180975" algn="just">
              <a:lnSpc>
                <a:spcPct val="90000"/>
              </a:lnSpc>
              <a:spcBef>
                <a:spcPts val="0"/>
              </a:spcBef>
              <a:tabLst>
                <a:tab pos="180975" algn="dec"/>
                <a:tab pos="628650" algn="r"/>
              </a:tabLst>
            </a:pPr>
            <a:endParaRPr lang="es-ES" sz="800" b="1" dirty="0"/>
          </a:p>
          <a:p>
            <a:pPr marL="628650" lvl="1" indent="-268288" algn="just">
              <a:lnSpc>
                <a:spcPct val="150000"/>
              </a:lnSpc>
              <a:spcBef>
                <a:spcPts val="0"/>
              </a:spcBef>
              <a:tabLst>
                <a:tab pos="180975" algn="dec"/>
                <a:tab pos="628650" algn="r"/>
              </a:tabLst>
            </a:pPr>
            <a:r>
              <a:rPr lang="es-MX" sz="1300" dirty="0"/>
              <a:t>n) Honorarios para personal de la propia IES o pago de personal de apoyo.</a:t>
            </a:r>
          </a:p>
          <a:p>
            <a:pPr marL="628650" lvl="1" indent="-268288" algn="just">
              <a:lnSpc>
                <a:spcPct val="150000"/>
              </a:lnSpc>
              <a:spcBef>
                <a:spcPts val="0"/>
              </a:spcBef>
              <a:tabLst>
                <a:tab pos="180975" algn="dec"/>
                <a:tab pos="628650" algn="r"/>
              </a:tabLst>
            </a:pPr>
            <a:r>
              <a:rPr lang="es-MX" sz="1300" dirty="0"/>
              <a:t>o) Materiales de oficina o cafetería (este requerimiento se debe atender con los recursos del presupuesto ordinario de la IES).</a:t>
            </a:r>
          </a:p>
          <a:p>
            <a:pPr marL="628650" lvl="1" indent="-268288" algn="just">
              <a:lnSpc>
                <a:spcPct val="150000"/>
              </a:lnSpc>
              <a:spcBef>
                <a:spcPts val="0"/>
              </a:spcBef>
              <a:tabLst>
                <a:tab pos="180975" algn="dec"/>
                <a:tab pos="628650" algn="r"/>
              </a:tabLst>
            </a:pPr>
            <a:r>
              <a:rPr lang="es-MX" sz="1300" dirty="0"/>
              <a:t>p) Materiales para promoción de la oferta educativa.</a:t>
            </a:r>
          </a:p>
          <a:p>
            <a:pPr marL="628650" lvl="1" indent="-268288" algn="just">
              <a:lnSpc>
                <a:spcPct val="150000"/>
              </a:lnSpc>
              <a:spcBef>
                <a:spcPts val="0"/>
              </a:spcBef>
              <a:tabLst>
                <a:tab pos="180975" algn="dec"/>
                <a:tab pos="628650" algn="r"/>
              </a:tabLst>
            </a:pPr>
            <a:r>
              <a:rPr lang="es-MX" sz="1300" dirty="0"/>
              <a:t>q) Materiales para reproducción de cursos, talleres y/o diplomados, sólo se apoyará con un máximo del 15% (quince por ciento) con respecto al costo total del evento.</a:t>
            </a:r>
          </a:p>
          <a:p>
            <a:pPr marL="628650" lvl="1" indent="-268288" algn="just">
              <a:lnSpc>
                <a:spcPct val="150000"/>
              </a:lnSpc>
              <a:spcBef>
                <a:spcPts val="0"/>
              </a:spcBef>
              <a:tabLst>
                <a:tab pos="180975" algn="dec"/>
                <a:tab pos="628650" algn="r"/>
              </a:tabLst>
            </a:pPr>
            <a:r>
              <a:rPr lang="es-MX" sz="1300" dirty="0"/>
              <a:t>r) Los rubros restringidos conforme a lo dispuesto en el PEF 2014.</a:t>
            </a:r>
          </a:p>
          <a:p>
            <a:pPr marL="628650" lvl="1" indent="-268288" algn="just">
              <a:lnSpc>
                <a:spcPct val="150000"/>
              </a:lnSpc>
              <a:spcBef>
                <a:spcPts val="0"/>
              </a:spcBef>
              <a:tabLst>
                <a:tab pos="180975" algn="dec"/>
                <a:tab pos="628650" algn="r"/>
              </a:tabLst>
            </a:pPr>
            <a:r>
              <a:rPr lang="es-MX" sz="1300" dirty="0"/>
              <a:t>s) Plazas de personal académico y administrativo que labora en la IES.</a:t>
            </a:r>
          </a:p>
          <a:p>
            <a:pPr marL="628650" lvl="1" indent="-268288" algn="just">
              <a:lnSpc>
                <a:spcPct val="150000"/>
              </a:lnSpc>
              <a:spcBef>
                <a:spcPts val="0"/>
              </a:spcBef>
              <a:tabLst>
                <a:tab pos="180975" algn="dec"/>
                <a:tab pos="628650" algn="r"/>
              </a:tabLst>
            </a:pPr>
            <a:r>
              <a:rPr lang="es-MX" sz="1300" dirty="0"/>
              <a:t>t) Proyectos, objetivos, metas, acciones o conceptos que se dupliquen con los inherentes a apoyos financieros otorgados o por otorgarse en el marco de fondos extraordinarios previstos en el PEF 2014; sin embargo, podrá justificarse la complementariedad de los fondos extraordinarios con los recursos a obtener de este PROGRAMA.</a:t>
            </a:r>
          </a:p>
          <a:p>
            <a:pPr marL="628650" lvl="1" indent="-268288" algn="just">
              <a:lnSpc>
                <a:spcPct val="150000"/>
              </a:lnSpc>
              <a:spcBef>
                <a:spcPts val="0"/>
              </a:spcBef>
              <a:tabLst>
                <a:tab pos="180975" algn="dec"/>
                <a:tab pos="628650" algn="r"/>
              </a:tabLst>
            </a:pPr>
            <a:r>
              <a:rPr lang="es-MX" sz="1300" dirty="0"/>
              <a:t>u) Publicaciones de libros y revistas no arbitradas.</a:t>
            </a:r>
          </a:p>
          <a:p>
            <a:pPr marL="628650" lvl="1" indent="-268288" algn="just">
              <a:lnSpc>
                <a:spcPct val="150000"/>
              </a:lnSpc>
              <a:spcBef>
                <a:spcPts val="0"/>
              </a:spcBef>
              <a:tabLst>
                <a:tab pos="180975" algn="dec"/>
                <a:tab pos="628650" algn="r"/>
              </a:tabLst>
            </a:pPr>
            <a:r>
              <a:rPr lang="es-MX" sz="1300" dirty="0"/>
              <a:t>v) Reconocimientos, estímulos o becas a estudiantes.</a:t>
            </a:r>
          </a:p>
          <a:p>
            <a:pPr marL="628650" lvl="1" indent="-268288" algn="just">
              <a:lnSpc>
                <a:spcPct val="150000"/>
              </a:lnSpc>
              <a:spcBef>
                <a:spcPts val="0"/>
              </a:spcBef>
              <a:tabLst>
                <a:tab pos="180975" algn="dec"/>
                <a:tab pos="628650" algn="r"/>
              </a:tabLst>
            </a:pPr>
            <a:r>
              <a:rPr lang="es-MX" sz="1300" dirty="0"/>
              <a:t>w) Recursos para firma de Convenios.</a:t>
            </a:r>
          </a:p>
          <a:p>
            <a:pPr marL="628650" lvl="1" indent="-268288" algn="just">
              <a:lnSpc>
                <a:spcPct val="150000"/>
              </a:lnSpc>
              <a:spcBef>
                <a:spcPts val="0"/>
              </a:spcBef>
              <a:tabLst>
                <a:tab pos="180975" algn="dec"/>
                <a:tab pos="628650" algn="r"/>
              </a:tabLst>
            </a:pPr>
            <a:r>
              <a:rPr lang="es-MX" sz="1300" dirty="0"/>
              <a:t>x) Renta de espacios y mobiliario para la realización de eventos académicos.</a:t>
            </a:r>
          </a:p>
          <a:p>
            <a:pPr marL="628650" lvl="1" indent="-268288" algn="just">
              <a:lnSpc>
                <a:spcPct val="150000"/>
              </a:lnSpc>
              <a:spcBef>
                <a:spcPts val="0"/>
              </a:spcBef>
              <a:tabLst>
                <a:tab pos="180975" algn="dec"/>
                <a:tab pos="628650" algn="r"/>
              </a:tabLst>
            </a:pPr>
            <a:r>
              <a:rPr lang="es-MX" sz="1300" dirty="0"/>
              <a:t>y) Sobresueldos.</a:t>
            </a:r>
          </a:p>
          <a:p>
            <a:pPr marL="628650" lvl="1" indent="-268288" algn="just">
              <a:lnSpc>
                <a:spcPct val="150000"/>
              </a:lnSpc>
              <a:spcBef>
                <a:spcPts val="0"/>
              </a:spcBef>
              <a:tabLst>
                <a:tab pos="180975" algn="dec"/>
                <a:tab pos="628650" algn="r"/>
              </a:tabLst>
            </a:pPr>
            <a:r>
              <a:rPr lang="es-MX" sz="1300" dirty="0"/>
              <a:t>z) Sueldos (Excepto para los proyectos de Estancias Infantiles y/o Guarderías con evaluación favorable).</a:t>
            </a:r>
          </a:p>
          <a:p>
            <a:pPr marL="628650" lvl="1" indent="-268288" algn="just">
              <a:lnSpc>
                <a:spcPct val="150000"/>
              </a:lnSpc>
              <a:spcBef>
                <a:spcPts val="0"/>
              </a:spcBef>
              <a:tabLst>
                <a:tab pos="180975" algn="dec"/>
                <a:tab pos="628650" algn="r"/>
              </a:tabLst>
            </a:pPr>
            <a:r>
              <a:rPr lang="es-MX" sz="1300" dirty="0" err="1"/>
              <a:t>aa</a:t>
            </a:r>
            <a:r>
              <a:rPr lang="es-MX" sz="1300" dirty="0"/>
              <a:t>) Pago a profesores bajo los rubros de honorarios o servicios para atender actividades de docencia.</a:t>
            </a:r>
          </a:p>
        </p:txBody>
      </p:sp>
      <p:sp>
        <p:nvSpPr>
          <p:cNvPr id="7" name="6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3">
            <a:hlinkClick r:id="" action="ppaction://hlinkshowjump?jump=previousslide"/>
          </p:cNvPr>
          <p:cNvSpPr>
            <a:spLocks noChangeArrowheads="1"/>
          </p:cNvSpPr>
          <p:nvPr/>
        </p:nvSpPr>
        <p:spPr bwMode="auto">
          <a:xfrm flipH="1">
            <a:off x="8748713"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0053" name="Text Box 146"/>
          <p:cNvSpPr txBox="1">
            <a:spLocks noChangeArrowheads="1"/>
          </p:cNvSpPr>
          <p:nvPr/>
        </p:nvSpPr>
        <p:spPr bwMode="auto">
          <a:xfrm>
            <a:off x="0" y="565200"/>
            <a:ext cx="9144000" cy="6292800"/>
          </a:xfrm>
          <a:prstGeom prst="rect">
            <a:avLst/>
          </a:prstGeom>
          <a:solidFill>
            <a:schemeClr val="bg1">
              <a:alpha val="10196"/>
            </a:schemeClr>
          </a:solidFill>
          <a:ln w="9525" algn="ctr">
            <a:noFill/>
            <a:miter lim="800000"/>
            <a:headEnd/>
            <a:tailEnd/>
          </a:ln>
        </p:spPr>
        <p:txBody>
          <a:bodyPr>
            <a:noAutofit/>
          </a:bodyPr>
          <a:lstStyle/>
          <a:p>
            <a:pPr marL="180975" indent="-180975" algn="just">
              <a:lnSpc>
                <a:spcPct val="90000"/>
              </a:lnSpc>
              <a:spcBef>
                <a:spcPts val="0"/>
              </a:spcBef>
              <a:tabLst>
                <a:tab pos="180975" algn="dec"/>
                <a:tab pos="628650" algn="r"/>
              </a:tabLst>
            </a:pPr>
            <a:endParaRPr lang="es-ES" sz="800" b="1" dirty="0" smtClean="0"/>
          </a:p>
          <a:p>
            <a:pPr marL="180975" indent="-180975" algn="just">
              <a:lnSpc>
                <a:spcPct val="90000"/>
              </a:lnSpc>
              <a:spcBef>
                <a:spcPts val="0"/>
              </a:spcBef>
              <a:tabLst>
                <a:tab pos="180975" algn="dec"/>
                <a:tab pos="628650" algn="r"/>
              </a:tabLst>
            </a:pPr>
            <a:r>
              <a:rPr lang="es-ES" sz="1300" b="1" dirty="0" smtClean="0"/>
              <a:t>Conceptos </a:t>
            </a:r>
            <a:r>
              <a:rPr lang="es-ES" sz="1300" b="1" dirty="0"/>
              <a:t>que no apoya la SEP en el marco del PIFI</a:t>
            </a:r>
            <a:r>
              <a:rPr lang="es-ES" sz="1300" b="1" dirty="0" smtClean="0"/>
              <a:t>:</a:t>
            </a:r>
          </a:p>
          <a:p>
            <a:pPr marL="180975" indent="-180975" algn="just">
              <a:lnSpc>
                <a:spcPct val="90000"/>
              </a:lnSpc>
              <a:spcBef>
                <a:spcPts val="0"/>
              </a:spcBef>
              <a:tabLst>
                <a:tab pos="180975" algn="dec"/>
                <a:tab pos="628650" algn="r"/>
              </a:tabLst>
            </a:pPr>
            <a:endParaRPr lang="es-ES" sz="800" b="1" dirty="0"/>
          </a:p>
          <a:p>
            <a:pPr marL="628650" lvl="1" indent="-268288" algn="just">
              <a:lnSpc>
                <a:spcPct val="150000"/>
              </a:lnSpc>
              <a:spcBef>
                <a:spcPts val="0"/>
              </a:spcBef>
              <a:tabLst>
                <a:tab pos="180975" algn="dec"/>
                <a:tab pos="628650" algn="r"/>
              </a:tabLst>
            </a:pPr>
            <a:r>
              <a:rPr lang="es-MX" sz="1300" dirty="0" err="1"/>
              <a:t>bb</a:t>
            </a:r>
            <a:r>
              <a:rPr lang="es-MX" sz="1300" dirty="0"/>
              <a:t>) Pago de personal para llevar a cabo presentaciones musicales, artísticas, trabajo de seguridad o para el apoyo de actividades deportivas.</a:t>
            </a:r>
          </a:p>
          <a:p>
            <a:pPr marL="628650" lvl="1" indent="-268288" algn="just">
              <a:lnSpc>
                <a:spcPct val="150000"/>
              </a:lnSpc>
              <a:spcBef>
                <a:spcPts val="0"/>
              </a:spcBef>
              <a:tabLst>
                <a:tab pos="180975" algn="dec"/>
                <a:tab pos="628650" algn="r"/>
              </a:tabLst>
            </a:pPr>
            <a:r>
              <a:rPr lang="es-MX" sz="1300" dirty="0"/>
              <a:t>cc) Apoyo a solicitudes de gastos (triviales) que no impactan a la mejora de la calidad.</a:t>
            </a:r>
          </a:p>
          <a:p>
            <a:pPr marL="628650" lvl="1" indent="-268288" algn="just">
              <a:lnSpc>
                <a:spcPct val="150000"/>
              </a:lnSpc>
              <a:spcBef>
                <a:spcPts val="0"/>
              </a:spcBef>
              <a:tabLst>
                <a:tab pos="180975" algn="dec"/>
                <a:tab pos="628650" algn="r"/>
              </a:tabLst>
            </a:pPr>
            <a:r>
              <a:rPr lang="es-MX" sz="1300" dirty="0" err="1"/>
              <a:t>dd</a:t>
            </a:r>
            <a:r>
              <a:rPr lang="es-MX" sz="1300" dirty="0"/>
              <a:t>) Pago de peajes para personal administrativo, de profesores, alumnos o alumnas que no estén relacionados con actividades propias del quehacer académico.</a:t>
            </a:r>
          </a:p>
          <a:p>
            <a:pPr marL="628650" lvl="1" indent="-268288" algn="just">
              <a:lnSpc>
                <a:spcPct val="150000"/>
              </a:lnSpc>
              <a:spcBef>
                <a:spcPts val="0"/>
              </a:spcBef>
              <a:tabLst>
                <a:tab pos="180975" algn="dec"/>
                <a:tab pos="628650" algn="r"/>
              </a:tabLst>
            </a:pPr>
            <a:r>
              <a:rPr lang="es-MX" sz="1300" dirty="0" err="1"/>
              <a:t>ee</a:t>
            </a:r>
            <a:r>
              <a:rPr lang="es-MX" sz="1300" dirty="0"/>
              <a:t>) Pago de propinas</a:t>
            </a:r>
          </a:p>
          <a:p>
            <a:pPr marL="628650" lvl="1" indent="-268288" algn="just">
              <a:lnSpc>
                <a:spcPct val="150000"/>
              </a:lnSpc>
              <a:spcBef>
                <a:spcPts val="0"/>
              </a:spcBef>
              <a:tabLst>
                <a:tab pos="180975" algn="dec"/>
                <a:tab pos="628650" algn="r"/>
              </a:tabLst>
            </a:pPr>
            <a:r>
              <a:rPr lang="es-MX" sz="1300" dirty="0" err="1"/>
              <a:t>ff</a:t>
            </a:r>
            <a:r>
              <a:rPr lang="es-MX" sz="1300" dirty="0"/>
              <a:t>) La SEP, por conducto de la Subsecretaría de Educación Superior, resolverá los casos no previstos en las presentes Reglas de Operación</a:t>
            </a:r>
            <a:r>
              <a:rPr lang="es-MX" sz="1300" dirty="0" smtClean="0"/>
              <a:t>.</a:t>
            </a:r>
            <a:endParaRPr lang="es-MX" sz="1300" dirty="0"/>
          </a:p>
        </p:txBody>
      </p:sp>
      <p:sp>
        <p:nvSpPr>
          <p:cNvPr id="7" name="6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3">
            <a:hlinkClick r:id="" action="ppaction://hlinkshowjump?jump=previousslide"/>
          </p:cNvPr>
          <p:cNvSpPr>
            <a:spLocks noChangeArrowheads="1"/>
          </p:cNvSpPr>
          <p:nvPr/>
        </p:nvSpPr>
        <p:spPr bwMode="auto">
          <a:xfrm flipH="1">
            <a:off x="8748713"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836789999"/>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245"/>
          <p:cNvSpPr txBox="1">
            <a:spLocks noChangeArrowheads="1"/>
          </p:cNvSpPr>
          <p:nvPr/>
        </p:nvSpPr>
        <p:spPr bwMode="auto">
          <a:xfrm>
            <a:off x="-19018" y="1881180"/>
            <a:ext cx="9163018" cy="4976819"/>
          </a:xfrm>
          <a:prstGeom prst="rect">
            <a:avLst/>
          </a:prstGeom>
          <a:solidFill>
            <a:schemeClr val="bg1">
              <a:alpha val="10196"/>
            </a:schemeClr>
          </a:solidFill>
          <a:ln w="9525">
            <a:noFill/>
            <a:miter lim="800000"/>
            <a:headEnd/>
            <a:tailEnd/>
          </a:ln>
        </p:spPr>
        <p:txBody>
          <a:bodyPr tIns="10800" bIns="10800">
            <a:noAutofit/>
          </a:bodyPr>
          <a:lstStyle/>
          <a:p>
            <a:pPr>
              <a:spcBef>
                <a:spcPts val="0"/>
              </a:spcBef>
            </a:pPr>
            <a:endParaRPr lang="es-MX" sz="500" b="1" dirty="0" smtClean="0"/>
          </a:p>
          <a:p>
            <a:pPr>
              <a:spcBef>
                <a:spcPts val="0"/>
              </a:spcBef>
            </a:pPr>
            <a:r>
              <a:rPr lang="es-MX" sz="1300" b="1" dirty="0" smtClean="0"/>
              <a:t>Entrega – recepción de documentos.</a:t>
            </a:r>
          </a:p>
          <a:p>
            <a:pPr>
              <a:spcBef>
                <a:spcPts val="0"/>
              </a:spcBef>
            </a:pPr>
            <a:endParaRPr lang="es-MX" sz="800" b="1" dirty="0" smtClean="0"/>
          </a:p>
          <a:p>
            <a:pPr>
              <a:spcBef>
                <a:spcPts val="0"/>
              </a:spcBef>
            </a:pPr>
            <a:r>
              <a:rPr lang="es-MX" sz="1300" dirty="0" smtClean="0"/>
              <a:t>La fecha de entrega de los documentos del PIFI 2014-2015, será en la semana del 28 abril al 02 de mayo de 2014, el día y hora será comunicada oportunamente a cada institución por parte de la DGESU/SES.</a:t>
            </a:r>
          </a:p>
          <a:p>
            <a:pPr marL="266700" indent="-266700" algn="just">
              <a:spcBef>
                <a:spcPts val="0"/>
              </a:spcBef>
            </a:pPr>
            <a:endParaRPr lang="es-MX" sz="1300" b="1" dirty="0" smtClean="0"/>
          </a:p>
          <a:p>
            <a:pPr marL="266700" indent="-266700" algn="just">
              <a:spcBef>
                <a:spcPts val="0"/>
              </a:spcBef>
            </a:pPr>
            <a:r>
              <a:rPr lang="es-MX" sz="1300" b="1" dirty="0" smtClean="0"/>
              <a:t>LINEAMIENTOS </a:t>
            </a:r>
            <a:r>
              <a:rPr lang="es-MX" sz="1300" b="1" dirty="0"/>
              <a:t>PARA LA ENTREGA RECEPCIÓN DE DOCUMENTOS</a:t>
            </a:r>
          </a:p>
          <a:p>
            <a:pPr marL="266700" indent="-266700" algn="just">
              <a:spcBef>
                <a:spcPts val="0"/>
              </a:spcBef>
            </a:pPr>
            <a:endParaRPr lang="es-MX" sz="1300" dirty="0" smtClean="0"/>
          </a:p>
          <a:p>
            <a:pPr marL="266700" indent="-266700" algn="just">
              <a:spcBef>
                <a:spcPts val="0"/>
              </a:spcBef>
            </a:pPr>
            <a:r>
              <a:rPr lang="es-MX" sz="1300" dirty="0" smtClean="0"/>
              <a:t>El </a:t>
            </a:r>
            <a:r>
              <a:rPr lang="es-MX" sz="1300" dirty="0"/>
              <a:t>PIFI </a:t>
            </a:r>
            <a:r>
              <a:rPr lang="es-MX" sz="1300" dirty="0" smtClean="0"/>
              <a:t>2014-2015 de cada IES, contiene </a:t>
            </a:r>
            <a:r>
              <a:rPr lang="es-MX" sz="1300" dirty="0"/>
              <a:t>los siguientes documentos: PIFI institucional, ProGES y los ProDES de las DES registradas ante </a:t>
            </a:r>
            <a:r>
              <a:rPr lang="es-MX" sz="1300" dirty="0" smtClean="0"/>
              <a:t>la Dirección de Superación Académica.</a:t>
            </a:r>
          </a:p>
          <a:p>
            <a:pPr marL="266700" indent="-266700" algn="just">
              <a:spcBef>
                <a:spcPts val="0"/>
              </a:spcBef>
            </a:pPr>
            <a:endParaRPr lang="es-MX" sz="1300" dirty="0"/>
          </a:p>
          <a:p>
            <a:pPr marL="266700" indent="-266700" algn="just">
              <a:spcBef>
                <a:spcPts val="0"/>
              </a:spcBef>
              <a:buFont typeface="Wingdings" pitchFamily="2" charset="2"/>
              <a:buChar char="Ø"/>
            </a:pPr>
            <a:r>
              <a:rPr lang="es-MX" sz="1300" dirty="0"/>
              <a:t>No se recibirán </a:t>
            </a:r>
            <a:r>
              <a:rPr lang="es-MX" sz="1300" dirty="0" err="1"/>
              <a:t>ProDES</a:t>
            </a:r>
            <a:r>
              <a:rPr lang="es-MX" sz="1300" dirty="0"/>
              <a:t> de DES no registradas ante </a:t>
            </a:r>
            <a:r>
              <a:rPr lang="es-MX" sz="1300" dirty="0" smtClean="0"/>
              <a:t>la Dirección de Superación Académica.</a:t>
            </a:r>
            <a:endParaRPr lang="es-MX" sz="1300" dirty="0"/>
          </a:p>
          <a:p>
            <a:pPr marL="266700" indent="-266700" algn="just">
              <a:spcBef>
                <a:spcPts val="0"/>
              </a:spcBef>
              <a:buFont typeface="Wingdings" pitchFamily="2" charset="2"/>
              <a:buChar char="Ø"/>
            </a:pPr>
            <a:r>
              <a:rPr lang="es-MX" sz="1300" dirty="0"/>
              <a:t>Sólo se recibirán los documentos que contengan las </a:t>
            </a:r>
            <a:r>
              <a:rPr lang="es-MX" sz="1300" dirty="0" smtClean="0"/>
              <a:t>Metas </a:t>
            </a:r>
            <a:r>
              <a:rPr lang="es-MX" sz="1300" dirty="0"/>
              <a:t>C</a:t>
            </a:r>
            <a:r>
              <a:rPr lang="es-MX" sz="1300" dirty="0" smtClean="0"/>
              <a:t>ompromiso </a:t>
            </a:r>
            <a:r>
              <a:rPr lang="es-MX" sz="1300" dirty="0"/>
              <a:t>respectivas</a:t>
            </a:r>
            <a:r>
              <a:rPr lang="es-MX" sz="1300" dirty="0" smtClean="0"/>
              <a:t>.</a:t>
            </a:r>
          </a:p>
          <a:p>
            <a:pPr marL="266700" indent="-266700" algn="just">
              <a:spcBef>
                <a:spcPts val="0"/>
              </a:spcBef>
              <a:buFont typeface="Wingdings" pitchFamily="2" charset="2"/>
              <a:buChar char="Ø"/>
            </a:pPr>
            <a:r>
              <a:rPr lang="es-MX" sz="1300" dirty="0" smtClean="0"/>
              <a:t>No se  recibirán proyectos de remodelación, construcción y/o equipamiento de Estancias </a:t>
            </a:r>
            <a:r>
              <a:rPr lang="es-MX" sz="1300" dirty="0"/>
              <a:t>I</a:t>
            </a:r>
            <a:r>
              <a:rPr lang="es-MX" sz="1300" dirty="0" smtClean="0"/>
              <a:t>nfantiles </a:t>
            </a:r>
            <a:r>
              <a:rPr lang="es-MX" sz="1300" dirty="0"/>
              <a:t>o</a:t>
            </a:r>
            <a:r>
              <a:rPr lang="es-MX" sz="1300" dirty="0" smtClean="0"/>
              <a:t> Guarderías, que no cuenten con los permisos</a:t>
            </a:r>
            <a:r>
              <a:rPr lang="es-MX" sz="1300" dirty="0"/>
              <a:t>, dictámenes, planos y demás requisitos establecidos por las Normas Oficiales Mexicanas </a:t>
            </a:r>
            <a:r>
              <a:rPr lang="es-MX" sz="1300" dirty="0" smtClean="0"/>
              <a:t>y </a:t>
            </a:r>
            <a:r>
              <a:rPr lang="es-MX" sz="1300" dirty="0"/>
              <a:t>otras disposiciones jurídicas que resulten aplicables, así como por SEDESOL, SALUD, por las áreas de Protección Civil del Estado y/o por otras autoridades </a:t>
            </a:r>
            <a:r>
              <a:rPr lang="es-MX" sz="1300" dirty="0" smtClean="0"/>
              <a:t>competentes, </a:t>
            </a:r>
            <a:r>
              <a:rPr lang="es-MX" sz="1300" dirty="0"/>
              <a:t>lo cual dependerá del tipo de proyecto que presente cada institución </a:t>
            </a:r>
            <a:r>
              <a:rPr lang="es-MX" sz="1300" dirty="0" smtClean="0"/>
              <a:t>(Estancia Infantil </a:t>
            </a:r>
            <a:r>
              <a:rPr lang="es-MX" sz="1300" dirty="0"/>
              <a:t>o </a:t>
            </a:r>
            <a:r>
              <a:rPr lang="es-MX" sz="1300" dirty="0" smtClean="0"/>
              <a:t>Guardería).</a:t>
            </a:r>
            <a:endParaRPr lang="es-MX" sz="1300" dirty="0"/>
          </a:p>
          <a:p>
            <a:pPr marL="266700" indent="-266700" algn="just">
              <a:spcBef>
                <a:spcPts val="0"/>
              </a:spcBef>
              <a:buFont typeface="Wingdings" pitchFamily="2" charset="2"/>
              <a:buChar char="Ø"/>
            </a:pPr>
            <a:r>
              <a:rPr lang="es-MX" sz="1300" dirty="0"/>
              <a:t>No se recibirán los proyecto de construcción y adecuación de espacios </a:t>
            </a:r>
            <a:r>
              <a:rPr lang="es-MX" sz="1300" dirty="0" smtClean="0"/>
              <a:t>físicos </a:t>
            </a:r>
            <a:r>
              <a:rPr lang="es-MX" sz="1300" dirty="0"/>
              <a:t>que no cumplan con los requisitos establecidos en esta </a:t>
            </a:r>
            <a:r>
              <a:rPr lang="es-MX" sz="1300" dirty="0" smtClean="0"/>
              <a:t>Guía.</a:t>
            </a:r>
          </a:p>
        </p:txBody>
      </p:sp>
      <p:grpSp>
        <p:nvGrpSpPr>
          <p:cNvPr id="2" name="Group 13"/>
          <p:cNvGrpSpPr>
            <a:grpSpLocks/>
          </p:cNvGrpSpPr>
          <p:nvPr/>
        </p:nvGrpSpPr>
        <p:grpSpPr bwMode="auto">
          <a:xfrm>
            <a:off x="7621588" y="1211263"/>
            <a:ext cx="1500187" cy="280987"/>
            <a:chOff x="24" y="489"/>
            <a:chExt cx="723" cy="292"/>
          </a:xfrm>
        </p:grpSpPr>
        <p:sp>
          <p:nvSpPr>
            <p:cNvPr id="13108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108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108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3" name="Group 17"/>
          <p:cNvGrpSpPr>
            <a:grpSpLocks/>
          </p:cNvGrpSpPr>
          <p:nvPr/>
        </p:nvGrpSpPr>
        <p:grpSpPr bwMode="auto">
          <a:xfrm>
            <a:off x="7651750" y="1403350"/>
            <a:ext cx="1452563" cy="44450"/>
            <a:chOff x="4820" y="664"/>
            <a:chExt cx="915" cy="28"/>
          </a:xfrm>
        </p:grpSpPr>
        <p:pic>
          <p:nvPicPr>
            <p:cNvPr id="131079" name="Picture 148" descr="jnchainslw"/>
            <p:cNvPicPr preferRelativeResize="0">
              <a:picLocks noChangeArrowheads="1" noCrop="1"/>
            </p:cNvPicPr>
            <p:nvPr/>
          </p:nvPicPr>
          <p:blipFill>
            <a:blip r:embed="rId3" cstate="print"/>
            <a:srcRect/>
            <a:stretch>
              <a:fillRect/>
            </a:stretch>
          </p:blipFill>
          <p:spPr bwMode="auto">
            <a:xfrm>
              <a:off x="5168" y="665"/>
              <a:ext cx="354" cy="27"/>
            </a:xfrm>
            <a:prstGeom prst="rect">
              <a:avLst/>
            </a:prstGeom>
            <a:noFill/>
            <a:ln w="9525">
              <a:noFill/>
              <a:miter lim="800000"/>
              <a:headEnd/>
              <a:tailEnd/>
            </a:ln>
          </p:spPr>
        </p:pic>
        <p:pic>
          <p:nvPicPr>
            <p:cNvPr id="131080" name="Picture 149" descr="jnchainslw"/>
            <p:cNvPicPr preferRelativeResize="0">
              <a:picLocks noChangeArrowheads="1" noCrop="1"/>
            </p:cNvPicPr>
            <p:nvPr/>
          </p:nvPicPr>
          <p:blipFill>
            <a:blip r:embed="rId3" cstate="print"/>
            <a:srcRect/>
            <a:stretch>
              <a:fillRect/>
            </a:stretch>
          </p:blipFill>
          <p:spPr bwMode="auto">
            <a:xfrm>
              <a:off x="4820" y="664"/>
              <a:ext cx="354" cy="27"/>
            </a:xfrm>
            <a:prstGeom prst="rect">
              <a:avLst/>
            </a:prstGeom>
            <a:noFill/>
            <a:ln w="9525">
              <a:noFill/>
              <a:miter lim="800000"/>
              <a:headEnd/>
              <a:tailEnd/>
            </a:ln>
          </p:spPr>
        </p:pic>
        <p:pic>
          <p:nvPicPr>
            <p:cNvPr id="131081" name="Picture 150" descr="jnchainslw"/>
            <p:cNvPicPr preferRelativeResize="0">
              <a:picLocks noChangeArrowheads="1" noCrop="1"/>
            </p:cNvPicPr>
            <p:nvPr/>
          </p:nvPicPr>
          <p:blipFill>
            <a:blip r:embed="rId3" cstate="print"/>
            <a:srcRect/>
            <a:stretch>
              <a:fillRect/>
            </a:stretch>
          </p:blipFill>
          <p:spPr bwMode="auto">
            <a:xfrm>
              <a:off x="5381" y="664"/>
              <a:ext cx="354" cy="27"/>
            </a:xfrm>
            <a:prstGeom prst="rect">
              <a:avLst/>
            </a:prstGeom>
            <a:noFill/>
            <a:ln w="9525">
              <a:noFill/>
              <a:miter lim="800000"/>
              <a:headEnd/>
              <a:tailEnd/>
            </a:ln>
          </p:spPr>
        </p:pic>
      </p:grpSp>
      <p:sp>
        <p:nvSpPr>
          <p:cNvPr id="11" name="AutoShape 137">
            <a:hlinkClick r:id="rId4" action="ppaction://hlinksldjump"/>
          </p:cNvPr>
          <p:cNvSpPr>
            <a:spLocks noChangeArrowheads="1"/>
          </p:cNvSpPr>
          <p:nvPr/>
        </p:nvSpPr>
        <p:spPr bwMode="auto">
          <a:xfrm>
            <a:off x="8959850" y="191447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245"/>
          <p:cNvSpPr txBox="1">
            <a:spLocks noChangeArrowheads="1"/>
          </p:cNvSpPr>
          <p:nvPr/>
        </p:nvSpPr>
        <p:spPr bwMode="auto">
          <a:xfrm>
            <a:off x="-19018" y="1881180"/>
            <a:ext cx="9163018" cy="4976819"/>
          </a:xfrm>
          <a:prstGeom prst="rect">
            <a:avLst/>
          </a:prstGeom>
          <a:solidFill>
            <a:schemeClr val="bg1">
              <a:alpha val="10196"/>
            </a:schemeClr>
          </a:solidFill>
          <a:ln w="9525">
            <a:noFill/>
            <a:miter lim="800000"/>
            <a:headEnd/>
            <a:tailEnd/>
          </a:ln>
        </p:spPr>
        <p:txBody>
          <a:bodyPr tIns="10800" bIns="10800">
            <a:noAutofit/>
          </a:bodyPr>
          <a:lstStyle/>
          <a:p>
            <a:pPr>
              <a:spcBef>
                <a:spcPts val="0"/>
              </a:spcBef>
            </a:pPr>
            <a:endParaRPr lang="es-MX" sz="500" b="1" dirty="0" smtClean="0"/>
          </a:p>
          <a:p>
            <a:pPr>
              <a:spcBef>
                <a:spcPts val="0"/>
              </a:spcBef>
            </a:pPr>
            <a:r>
              <a:rPr lang="es-MX" sz="1300" b="1" dirty="0" smtClean="0"/>
              <a:t>Entrega – recepción de documentos.</a:t>
            </a:r>
          </a:p>
          <a:p>
            <a:pPr>
              <a:spcBef>
                <a:spcPts val="0"/>
              </a:spcBef>
            </a:pPr>
            <a:endParaRPr lang="es-MX" sz="800" b="1" dirty="0" smtClean="0"/>
          </a:p>
          <a:p>
            <a:pPr marL="266700" indent="-266700" algn="just">
              <a:spcBef>
                <a:spcPts val="0"/>
              </a:spcBef>
              <a:buFont typeface="Wingdings" pitchFamily="2" charset="2"/>
              <a:buChar char="Ø"/>
            </a:pPr>
            <a:r>
              <a:rPr lang="es-MX" sz="1300" dirty="0" smtClean="0"/>
              <a:t>Características </a:t>
            </a:r>
            <a:r>
              <a:rPr lang="es-MX" sz="1300" dirty="0"/>
              <a:t>que deben reunir los documentos</a:t>
            </a:r>
            <a:r>
              <a:rPr lang="es-MX" sz="1300" dirty="0" smtClean="0"/>
              <a:t>:</a:t>
            </a:r>
          </a:p>
          <a:p>
            <a:pPr marL="266700" indent="-266700" algn="just">
              <a:spcBef>
                <a:spcPts val="0"/>
              </a:spcBef>
              <a:buFont typeface="Wingdings" pitchFamily="2" charset="2"/>
              <a:buChar char="Ø"/>
            </a:pPr>
            <a:endParaRPr lang="es-MX" sz="800" dirty="0"/>
          </a:p>
          <a:p>
            <a:pPr marL="622300" lvl="1" indent="-176213" algn="just">
              <a:spcBef>
                <a:spcPts val="0"/>
              </a:spcBef>
              <a:buFont typeface="Wingdings" pitchFamily="2" charset="2"/>
              <a:buChar char="§"/>
            </a:pPr>
            <a:r>
              <a:rPr lang="es-MX" sz="1300" dirty="0"/>
              <a:t>Presentar un índice y numerar sus páginas en forma continua (no iniciar la numeración en cada apartado o sección).</a:t>
            </a:r>
          </a:p>
          <a:p>
            <a:pPr marL="622300" lvl="1" indent="-176213" algn="just">
              <a:spcBef>
                <a:spcPts val="0"/>
              </a:spcBef>
              <a:buFont typeface="Wingdings" pitchFamily="2" charset="2"/>
              <a:buChar char="§"/>
            </a:pPr>
            <a:r>
              <a:rPr lang="es-MX" sz="1300" dirty="0"/>
              <a:t>Contener separadores por apartado o sección. </a:t>
            </a:r>
          </a:p>
          <a:p>
            <a:pPr marL="622300" lvl="1" indent="-176213" algn="just">
              <a:spcBef>
                <a:spcPts val="0"/>
              </a:spcBef>
              <a:buFont typeface="Wingdings" pitchFamily="2" charset="2"/>
              <a:buChar char="§"/>
            </a:pPr>
            <a:r>
              <a:rPr lang="es-MX" sz="1300" dirty="0"/>
              <a:t>Respetar la extensión establecida de los documentos (número de cuartillas).</a:t>
            </a:r>
          </a:p>
          <a:p>
            <a:pPr marL="622300" lvl="1" indent="-176213" algn="just">
              <a:spcBef>
                <a:spcPts val="0"/>
              </a:spcBef>
              <a:buFont typeface="Wingdings" pitchFamily="2" charset="2"/>
              <a:buChar char="§"/>
            </a:pPr>
            <a:r>
              <a:rPr lang="es-MX" sz="1300" dirty="0"/>
              <a:t>Presentarlos en carpetas de tres argollas (no se recibirán engargolados). </a:t>
            </a:r>
          </a:p>
          <a:p>
            <a:pPr marL="622300" lvl="1" indent="-176213" algn="just">
              <a:spcBef>
                <a:spcPts val="0"/>
              </a:spcBef>
              <a:buFont typeface="Wingdings" pitchFamily="2" charset="2"/>
              <a:buChar char="§"/>
            </a:pPr>
            <a:r>
              <a:rPr lang="es-MX" sz="1300" dirty="0"/>
              <a:t>Los proyectos deberán formar parte del ProGES o </a:t>
            </a:r>
            <a:r>
              <a:rPr lang="es-MX" sz="1300" dirty="0" err="1"/>
              <a:t>ProDES</a:t>
            </a:r>
            <a:r>
              <a:rPr lang="es-MX" sz="1300" dirty="0"/>
              <a:t>, según sea el caso</a:t>
            </a:r>
            <a:r>
              <a:rPr lang="es-MX" sz="1300" dirty="0" smtClean="0"/>
              <a:t>.</a:t>
            </a:r>
          </a:p>
          <a:p>
            <a:pPr marL="622300" lvl="1" indent="-176213" algn="just">
              <a:spcBef>
                <a:spcPts val="0"/>
              </a:spcBef>
              <a:buFont typeface="Wingdings" pitchFamily="2" charset="2"/>
              <a:buChar char="§"/>
            </a:pPr>
            <a:r>
              <a:rPr lang="es-MX" sz="1300" dirty="0" smtClean="0"/>
              <a:t>Presentar dos tantos impresos del documento PIFI 2014-2015 (PIFI institucional, </a:t>
            </a:r>
            <a:r>
              <a:rPr lang="es-MX" sz="1300" dirty="0" err="1" smtClean="0"/>
              <a:t>ProGES</a:t>
            </a:r>
            <a:r>
              <a:rPr lang="es-MX" sz="1300" dirty="0" smtClean="0"/>
              <a:t>, </a:t>
            </a:r>
            <a:r>
              <a:rPr lang="es-MX" sz="1300" dirty="0" err="1" smtClean="0"/>
              <a:t>ProDES</a:t>
            </a:r>
            <a:r>
              <a:rPr lang="es-MX" sz="1300" dirty="0" smtClean="0"/>
              <a:t> y sus proyectos). </a:t>
            </a:r>
          </a:p>
          <a:p>
            <a:pPr marL="622300" lvl="1" indent="-176213" algn="just">
              <a:spcBef>
                <a:spcPts val="0"/>
              </a:spcBef>
              <a:buFont typeface="Wingdings" pitchFamily="2" charset="2"/>
              <a:buChar char="§"/>
            </a:pPr>
            <a:r>
              <a:rPr lang="es-MX" sz="1300" dirty="0" smtClean="0"/>
              <a:t>Dos CD  con el contenido del PIFI 2014-2015 (PIFI institucional, </a:t>
            </a:r>
            <a:r>
              <a:rPr lang="es-MX" sz="1300" dirty="0" err="1" smtClean="0"/>
              <a:t>ProGES</a:t>
            </a:r>
            <a:r>
              <a:rPr lang="es-MX" sz="1300" dirty="0" smtClean="0"/>
              <a:t>, </a:t>
            </a:r>
            <a:r>
              <a:rPr lang="es-MX" sz="1300" dirty="0" err="1" smtClean="0"/>
              <a:t>ProDES</a:t>
            </a:r>
            <a:r>
              <a:rPr lang="es-MX" sz="1300" dirty="0" smtClean="0"/>
              <a:t> y sus proyectos). Los archivos de texto deben estar en formato Word y </a:t>
            </a:r>
            <a:r>
              <a:rPr lang="es-MX" sz="1300" b="1" dirty="0" smtClean="0"/>
              <a:t>todas las tablas descritas en los Anexos III, VI A, IV B, VIII X, XI, XII y XIII </a:t>
            </a:r>
            <a:r>
              <a:rPr lang="es-MX" sz="1300" dirty="0" smtClean="0"/>
              <a:t>(formato de seguimiento de empleadores, Parámetros mínimos indispensables para PE de posgrado de calidad escolarizados, Parámetros mínimos indispensables para PE de posgrado de calidad a distancia, Seguimiento de Metas Compromiso, Formato para reportar las causas de la demora en las obras apoyadas, Formato de solicitud de nuevas plazas de PTC de las DES y de la institución, Informe de resultados de los proyectos de guarderías apoyados con recursos anteriores, Indicadores básicos de la institución, de las DES y del Programa Educativo, Cuadros complementarios [Pertinencia, Recomendaciones de los CIEES y COPAES, Fortalezas y Problemas, </a:t>
            </a:r>
            <a:r>
              <a:rPr lang="es-MX" sz="1300" dirty="0" err="1" smtClean="0"/>
              <a:t>cooperacción</a:t>
            </a:r>
            <a:r>
              <a:rPr lang="es-MX" sz="1300" dirty="0" smtClean="0"/>
              <a:t> académica nacional e internacional y vinculación]</a:t>
            </a:r>
            <a:r>
              <a:rPr lang="es-MX" sz="1300" b="1" dirty="0" smtClean="0"/>
              <a:t>)</a:t>
            </a:r>
            <a:r>
              <a:rPr lang="es-MX" sz="1300" dirty="0" smtClean="0"/>
              <a:t> </a:t>
            </a:r>
            <a:r>
              <a:rPr lang="es-MX" sz="1300" b="1" dirty="0"/>
              <a:t>deben capturarse en el sistema e-PIFI 3.0</a:t>
            </a:r>
            <a:r>
              <a:rPr lang="es-MX" sz="1300" b="1" dirty="0" smtClean="0"/>
              <a:t>. </a:t>
            </a:r>
            <a:r>
              <a:rPr lang="es-MX" sz="1300" dirty="0" smtClean="0"/>
              <a:t>Los archivos no deben tener claves de acceso y la versión en disco debe coincidir con la versión impresa. El proyecto tipo 4 y 5 del </a:t>
            </a:r>
            <a:r>
              <a:rPr lang="es-MX" sz="1300" dirty="0" err="1" smtClean="0"/>
              <a:t>ProGES</a:t>
            </a:r>
            <a:r>
              <a:rPr lang="es-MX" sz="1300" dirty="0" smtClean="0"/>
              <a:t>  (Estancias y Guarderías) se debe entregar, en carpetas separadas, como anexo del documento </a:t>
            </a:r>
            <a:r>
              <a:rPr lang="es-MX" sz="1300" dirty="0" err="1" smtClean="0"/>
              <a:t>ProGES</a:t>
            </a:r>
            <a:r>
              <a:rPr lang="es-MX" sz="1300" dirty="0" smtClean="0"/>
              <a:t>.</a:t>
            </a:r>
          </a:p>
        </p:txBody>
      </p:sp>
      <p:grpSp>
        <p:nvGrpSpPr>
          <p:cNvPr id="2" name="Group 13"/>
          <p:cNvGrpSpPr>
            <a:grpSpLocks/>
          </p:cNvGrpSpPr>
          <p:nvPr/>
        </p:nvGrpSpPr>
        <p:grpSpPr bwMode="auto">
          <a:xfrm>
            <a:off x="7621588" y="1211263"/>
            <a:ext cx="1500187" cy="280987"/>
            <a:chOff x="24" y="489"/>
            <a:chExt cx="723" cy="292"/>
          </a:xfrm>
        </p:grpSpPr>
        <p:sp>
          <p:nvSpPr>
            <p:cNvPr id="13108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108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108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3" name="Group 17"/>
          <p:cNvGrpSpPr>
            <a:grpSpLocks/>
          </p:cNvGrpSpPr>
          <p:nvPr/>
        </p:nvGrpSpPr>
        <p:grpSpPr bwMode="auto">
          <a:xfrm>
            <a:off x="7651750" y="1403350"/>
            <a:ext cx="1452563" cy="44450"/>
            <a:chOff x="4820" y="664"/>
            <a:chExt cx="915" cy="28"/>
          </a:xfrm>
        </p:grpSpPr>
        <p:pic>
          <p:nvPicPr>
            <p:cNvPr id="131079" name="Picture 148" descr="jnchainslw"/>
            <p:cNvPicPr preferRelativeResize="0">
              <a:picLocks noChangeArrowheads="1" noCrop="1"/>
            </p:cNvPicPr>
            <p:nvPr/>
          </p:nvPicPr>
          <p:blipFill>
            <a:blip r:embed="rId3" cstate="print"/>
            <a:srcRect/>
            <a:stretch>
              <a:fillRect/>
            </a:stretch>
          </p:blipFill>
          <p:spPr bwMode="auto">
            <a:xfrm>
              <a:off x="5168" y="665"/>
              <a:ext cx="354" cy="27"/>
            </a:xfrm>
            <a:prstGeom prst="rect">
              <a:avLst/>
            </a:prstGeom>
            <a:noFill/>
            <a:ln w="9525">
              <a:noFill/>
              <a:miter lim="800000"/>
              <a:headEnd/>
              <a:tailEnd/>
            </a:ln>
          </p:spPr>
        </p:pic>
        <p:pic>
          <p:nvPicPr>
            <p:cNvPr id="131080" name="Picture 149" descr="jnchainslw"/>
            <p:cNvPicPr preferRelativeResize="0">
              <a:picLocks noChangeArrowheads="1" noCrop="1"/>
            </p:cNvPicPr>
            <p:nvPr/>
          </p:nvPicPr>
          <p:blipFill>
            <a:blip r:embed="rId3" cstate="print"/>
            <a:srcRect/>
            <a:stretch>
              <a:fillRect/>
            </a:stretch>
          </p:blipFill>
          <p:spPr bwMode="auto">
            <a:xfrm>
              <a:off x="4820" y="664"/>
              <a:ext cx="354" cy="27"/>
            </a:xfrm>
            <a:prstGeom prst="rect">
              <a:avLst/>
            </a:prstGeom>
            <a:noFill/>
            <a:ln w="9525">
              <a:noFill/>
              <a:miter lim="800000"/>
              <a:headEnd/>
              <a:tailEnd/>
            </a:ln>
          </p:spPr>
        </p:pic>
        <p:pic>
          <p:nvPicPr>
            <p:cNvPr id="131081" name="Picture 150" descr="jnchainslw"/>
            <p:cNvPicPr preferRelativeResize="0">
              <a:picLocks noChangeArrowheads="1" noCrop="1"/>
            </p:cNvPicPr>
            <p:nvPr/>
          </p:nvPicPr>
          <p:blipFill>
            <a:blip r:embed="rId3" cstate="print"/>
            <a:srcRect/>
            <a:stretch>
              <a:fillRect/>
            </a:stretch>
          </p:blipFill>
          <p:spPr bwMode="auto">
            <a:xfrm>
              <a:off x="5381" y="664"/>
              <a:ext cx="354" cy="27"/>
            </a:xfrm>
            <a:prstGeom prst="rect">
              <a:avLst/>
            </a:prstGeom>
            <a:noFill/>
            <a:ln w="9525">
              <a:noFill/>
              <a:miter lim="800000"/>
              <a:headEnd/>
              <a:tailEnd/>
            </a:ln>
          </p:spPr>
        </p:pic>
      </p:grpSp>
      <p:sp>
        <p:nvSpPr>
          <p:cNvPr id="13" name="AutoShape 137">
            <a:hlinkClick r:id="" action="ppaction://hlinkshowjump?jump=nextslide"/>
          </p:cNvPr>
          <p:cNvSpPr>
            <a:spLocks noChangeArrowheads="1"/>
          </p:cNvSpPr>
          <p:nvPr/>
        </p:nvSpPr>
        <p:spPr bwMode="auto">
          <a:xfrm>
            <a:off x="8959850" y="1914476"/>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4" name="AutoShape 136">
            <a:hlinkClick r:id="" action="ppaction://hlinkshowjump?jump=previousslide"/>
          </p:cNvPr>
          <p:cNvSpPr>
            <a:spLocks noChangeArrowheads="1"/>
          </p:cNvSpPr>
          <p:nvPr/>
        </p:nvSpPr>
        <p:spPr bwMode="auto">
          <a:xfrm flipH="1">
            <a:off x="8748713" y="191447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245"/>
          <p:cNvSpPr txBox="1">
            <a:spLocks noChangeArrowheads="1"/>
          </p:cNvSpPr>
          <p:nvPr/>
        </p:nvSpPr>
        <p:spPr bwMode="auto">
          <a:xfrm>
            <a:off x="-19018" y="1881180"/>
            <a:ext cx="9163018" cy="4976819"/>
          </a:xfrm>
          <a:prstGeom prst="rect">
            <a:avLst/>
          </a:prstGeom>
          <a:solidFill>
            <a:schemeClr val="bg1">
              <a:alpha val="10196"/>
            </a:schemeClr>
          </a:solidFill>
          <a:ln w="9525">
            <a:noFill/>
            <a:miter lim="800000"/>
            <a:headEnd/>
            <a:tailEnd/>
          </a:ln>
        </p:spPr>
        <p:txBody>
          <a:bodyPr tIns="10800" bIns="10800">
            <a:noAutofit/>
          </a:bodyPr>
          <a:lstStyle/>
          <a:p>
            <a:pPr>
              <a:spcBef>
                <a:spcPts val="0"/>
              </a:spcBef>
            </a:pPr>
            <a:endParaRPr lang="es-MX" sz="500" b="1" dirty="0" smtClean="0"/>
          </a:p>
          <a:p>
            <a:pPr>
              <a:spcBef>
                <a:spcPts val="0"/>
              </a:spcBef>
            </a:pPr>
            <a:r>
              <a:rPr lang="es-MX" sz="1300" b="1" dirty="0" smtClean="0"/>
              <a:t>Entrega – recepción de documentos.</a:t>
            </a:r>
          </a:p>
          <a:p>
            <a:pPr>
              <a:spcBef>
                <a:spcPts val="0"/>
              </a:spcBef>
            </a:pPr>
            <a:endParaRPr lang="es-MX" sz="800" b="1" dirty="0" smtClean="0"/>
          </a:p>
          <a:p>
            <a:pPr>
              <a:spcBef>
                <a:spcPts val="0"/>
              </a:spcBef>
            </a:pPr>
            <a:r>
              <a:rPr lang="es-MX" b="1" dirty="0" smtClean="0"/>
              <a:t>La fecha de entrega será comunicada oportunamente por la SES</a:t>
            </a:r>
          </a:p>
          <a:p>
            <a:pPr marL="266700" indent="-266700" algn="just">
              <a:spcBef>
                <a:spcPts val="0"/>
              </a:spcBef>
            </a:pPr>
            <a:endParaRPr lang="es-MX" sz="800" b="1" dirty="0" smtClean="0"/>
          </a:p>
          <a:p>
            <a:pPr marL="266700" indent="-266700" algn="just">
              <a:spcBef>
                <a:spcPts val="0"/>
              </a:spcBef>
            </a:pPr>
            <a:r>
              <a:rPr lang="es-MX" b="1" dirty="0" smtClean="0"/>
              <a:t>LINEAMIENTOS </a:t>
            </a:r>
            <a:r>
              <a:rPr lang="es-MX" b="1" dirty="0"/>
              <a:t>PARA LA </a:t>
            </a:r>
            <a:r>
              <a:rPr lang="es-MX" b="1" dirty="0" smtClean="0"/>
              <a:t>ENTREGA - </a:t>
            </a:r>
            <a:r>
              <a:rPr lang="es-MX" b="1" dirty="0"/>
              <a:t>RECEPCIÓN DE DOCUMENTOS</a:t>
            </a:r>
          </a:p>
          <a:p>
            <a:pPr marL="266700" indent="-266700" algn="just">
              <a:spcBef>
                <a:spcPts val="0"/>
              </a:spcBef>
            </a:pPr>
            <a:endParaRPr lang="es-MX" sz="800" dirty="0" smtClean="0"/>
          </a:p>
          <a:p>
            <a:pPr marL="266700" lvl="1" indent="-266700" algn="just">
              <a:spcBef>
                <a:spcPts val="0"/>
              </a:spcBef>
              <a:buFont typeface="Wingdings" pitchFamily="2" charset="2"/>
              <a:buChar char="Ø"/>
            </a:pPr>
            <a:r>
              <a:rPr lang="es-MX" sz="1300" dirty="0"/>
              <a:t>Los documentos PIFI, </a:t>
            </a:r>
            <a:r>
              <a:rPr lang="es-MX" sz="1300" dirty="0" err="1"/>
              <a:t>ProGES</a:t>
            </a:r>
            <a:r>
              <a:rPr lang="es-MX" sz="1300" dirty="0"/>
              <a:t> o </a:t>
            </a:r>
            <a:r>
              <a:rPr lang="es-MX" sz="1300" dirty="0" err="1"/>
              <a:t>ProDES</a:t>
            </a:r>
            <a:r>
              <a:rPr lang="es-MX" sz="1300" dirty="0"/>
              <a:t> deberán ser convertidos en formato PDF, para que </a:t>
            </a:r>
            <a:r>
              <a:rPr lang="es-MX" sz="1300" dirty="0" smtClean="0"/>
              <a:t>sean </a:t>
            </a:r>
            <a:r>
              <a:rPr lang="es-MX" sz="1300" dirty="0"/>
              <a:t>cargados al </a:t>
            </a:r>
            <a:r>
              <a:rPr lang="es-MX" sz="1300" i="1" dirty="0"/>
              <a:t>Módulo Electrónico de Evaluación</a:t>
            </a:r>
            <a:r>
              <a:rPr lang="es-MX" sz="1300" dirty="0"/>
              <a:t> </a:t>
            </a:r>
            <a:r>
              <a:rPr lang="es-MX" sz="1300" dirty="0" smtClean="0"/>
              <a:t>del sistema electrónico </a:t>
            </a:r>
            <a:r>
              <a:rPr lang="es-MX" sz="1300" dirty="0"/>
              <a:t>e-PIFI </a:t>
            </a:r>
            <a:r>
              <a:rPr lang="es-MX" sz="1300" dirty="0" smtClean="0"/>
              <a:t>3.0</a:t>
            </a:r>
            <a:r>
              <a:rPr lang="es-MX" sz="1300" dirty="0"/>
              <a:t>, previo a la fecha de entrega-recepción de la versión física de los mismos (el contenido de ambas versiones debe ser la misma); y los proyectos </a:t>
            </a:r>
            <a:r>
              <a:rPr lang="es-MX" sz="1300" dirty="0" err="1"/>
              <a:t>ProGES</a:t>
            </a:r>
            <a:r>
              <a:rPr lang="es-MX" sz="1300" dirty="0"/>
              <a:t> y </a:t>
            </a:r>
            <a:r>
              <a:rPr lang="es-MX" sz="1300" dirty="0" err="1" smtClean="0"/>
              <a:t>ProDES</a:t>
            </a:r>
            <a:r>
              <a:rPr lang="es-MX" sz="1300" dirty="0" smtClean="0"/>
              <a:t> </a:t>
            </a:r>
            <a:r>
              <a:rPr lang="es-MX" sz="1300" dirty="0"/>
              <a:t>serán capturados en el módulo específico del sistema antes referido.</a:t>
            </a:r>
            <a:endParaRPr lang="es-MX" sz="1300" dirty="0" smtClean="0"/>
          </a:p>
        </p:txBody>
      </p:sp>
      <p:grpSp>
        <p:nvGrpSpPr>
          <p:cNvPr id="2" name="Group 13"/>
          <p:cNvGrpSpPr>
            <a:grpSpLocks/>
          </p:cNvGrpSpPr>
          <p:nvPr/>
        </p:nvGrpSpPr>
        <p:grpSpPr bwMode="auto">
          <a:xfrm>
            <a:off x="7621588" y="1211263"/>
            <a:ext cx="1500187" cy="280987"/>
            <a:chOff x="24" y="489"/>
            <a:chExt cx="723" cy="292"/>
          </a:xfrm>
        </p:grpSpPr>
        <p:sp>
          <p:nvSpPr>
            <p:cNvPr id="13108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108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108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3" name="Group 17"/>
          <p:cNvGrpSpPr>
            <a:grpSpLocks/>
          </p:cNvGrpSpPr>
          <p:nvPr/>
        </p:nvGrpSpPr>
        <p:grpSpPr bwMode="auto">
          <a:xfrm>
            <a:off x="7651750" y="1403350"/>
            <a:ext cx="1452563" cy="44450"/>
            <a:chOff x="4820" y="664"/>
            <a:chExt cx="915" cy="28"/>
          </a:xfrm>
        </p:grpSpPr>
        <p:pic>
          <p:nvPicPr>
            <p:cNvPr id="131079" name="Picture 148" descr="jnchainslw"/>
            <p:cNvPicPr preferRelativeResize="0">
              <a:picLocks noChangeArrowheads="1" noCrop="1"/>
            </p:cNvPicPr>
            <p:nvPr/>
          </p:nvPicPr>
          <p:blipFill>
            <a:blip r:embed="rId3" cstate="print"/>
            <a:srcRect/>
            <a:stretch>
              <a:fillRect/>
            </a:stretch>
          </p:blipFill>
          <p:spPr bwMode="auto">
            <a:xfrm>
              <a:off x="5168" y="665"/>
              <a:ext cx="354" cy="27"/>
            </a:xfrm>
            <a:prstGeom prst="rect">
              <a:avLst/>
            </a:prstGeom>
            <a:noFill/>
            <a:ln w="9525">
              <a:noFill/>
              <a:miter lim="800000"/>
              <a:headEnd/>
              <a:tailEnd/>
            </a:ln>
          </p:spPr>
        </p:pic>
        <p:pic>
          <p:nvPicPr>
            <p:cNvPr id="131080" name="Picture 149" descr="jnchainslw"/>
            <p:cNvPicPr preferRelativeResize="0">
              <a:picLocks noChangeArrowheads="1" noCrop="1"/>
            </p:cNvPicPr>
            <p:nvPr/>
          </p:nvPicPr>
          <p:blipFill>
            <a:blip r:embed="rId3" cstate="print"/>
            <a:srcRect/>
            <a:stretch>
              <a:fillRect/>
            </a:stretch>
          </p:blipFill>
          <p:spPr bwMode="auto">
            <a:xfrm>
              <a:off x="4820" y="664"/>
              <a:ext cx="354" cy="27"/>
            </a:xfrm>
            <a:prstGeom prst="rect">
              <a:avLst/>
            </a:prstGeom>
            <a:noFill/>
            <a:ln w="9525">
              <a:noFill/>
              <a:miter lim="800000"/>
              <a:headEnd/>
              <a:tailEnd/>
            </a:ln>
          </p:spPr>
        </p:pic>
        <p:pic>
          <p:nvPicPr>
            <p:cNvPr id="131081" name="Picture 150" descr="jnchainslw"/>
            <p:cNvPicPr preferRelativeResize="0">
              <a:picLocks noChangeArrowheads="1" noCrop="1"/>
            </p:cNvPicPr>
            <p:nvPr/>
          </p:nvPicPr>
          <p:blipFill>
            <a:blip r:embed="rId3" cstate="print"/>
            <a:srcRect/>
            <a:stretch>
              <a:fillRect/>
            </a:stretch>
          </p:blipFill>
          <p:spPr bwMode="auto">
            <a:xfrm>
              <a:off x="5381" y="664"/>
              <a:ext cx="354" cy="27"/>
            </a:xfrm>
            <a:prstGeom prst="rect">
              <a:avLst/>
            </a:prstGeom>
            <a:noFill/>
            <a:ln w="9525">
              <a:noFill/>
              <a:miter lim="800000"/>
              <a:headEnd/>
              <a:tailEnd/>
            </a:ln>
          </p:spPr>
        </p:pic>
      </p:grpSp>
      <p:sp>
        <p:nvSpPr>
          <p:cNvPr id="12" name="AutoShape 136">
            <a:hlinkClick r:id="" action="ppaction://hlinkshowjump?jump=previousslide"/>
          </p:cNvPr>
          <p:cNvSpPr>
            <a:spLocks noChangeArrowheads="1"/>
          </p:cNvSpPr>
          <p:nvPr/>
        </p:nvSpPr>
        <p:spPr bwMode="auto">
          <a:xfrm flipH="1">
            <a:off x="8748713" y="1914476"/>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42"/>
          <p:cNvSpPr>
            <a:spLocks noChangeArrowheads="1"/>
          </p:cNvSpPr>
          <p:nvPr/>
        </p:nvSpPr>
        <p:spPr bwMode="auto">
          <a:xfrm>
            <a:off x="0" y="1871663"/>
            <a:ext cx="9142413" cy="4986337"/>
          </a:xfrm>
          <a:prstGeom prst="rect">
            <a:avLst/>
          </a:prstGeom>
          <a:solidFill>
            <a:srgbClr val="FFFFFF"/>
          </a:solidFill>
          <a:ln w="3175" algn="ctr">
            <a:solidFill>
              <a:srgbClr val="B2B2B2"/>
            </a:solidFill>
            <a:miter lim="800000"/>
            <a:headEnd/>
            <a:tailEnd/>
          </a:ln>
        </p:spPr>
        <p:txBody>
          <a:bodyPr wrap="none" anchor="ctr"/>
          <a:lstStyle/>
          <a:p>
            <a:pPr algn="ctr"/>
            <a:endParaRPr lang="es-ES_tradnl" sz="1400"/>
          </a:p>
        </p:txBody>
      </p:sp>
      <p:pic>
        <p:nvPicPr>
          <p:cNvPr id="137219" name="Picture 243" descr="jnchainslw"/>
          <p:cNvPicPr preferRelativeResize="0">
            <a:picLocks noChangeArrowheads="1" noCrop="1"/>
          </p:cNvPicPr>
          <p:nvPr/>
        </p:nvPicPr>
        <p:blipFill>
          <a:blip r:embed="rId3" cstate="print"/>
          <a:srcRect/>
          <a:stretch>
            <a:fillRect/>
          </a:stretch>
        </p:blipFill>
        <p:spPr bwMode="auto">
          <a:xfrm>
            <a:off x="7693025" y="1741488"/>
            <a:ext cx="561975" cy="42862"/>
          </a:xfrm>
          <a:prstGeom prst="rect">
            <a:avLst/>
          </a:prstGeom>
          <a:noFill/>
          <a:ln w="9525">
            <a:noFill/>
            <a:miter lim="800000"/>
            <a:headEnd/>
            <a:tailEnd/>
          </a:ln>
        </p:spPr>
      </p:pic>
      <p:grpSp>
        <p:nvGrpSpPr>
          <p:cNvPr id="2" name="Group 22"/>
          <p:cNvGrpSpPr>
            <a:grpSpLocks/>
          </p:cNvGrpSpPr>
          <p:nvPr/>
        </p:nvGrpSpPr>
        <p:grpSpPr bwMode="auto">
          <a:xfrm>
            <a:off x="7621588" y="1484313"/>
            <a:ext cx="1500187" cy="395287"/>
            <a:chOff x="24" y="489"/>
            <a:chExt cx="723" cy="292"/>
          </a:xfrm>
        </p:grpSpPr>
        <p:sp>
          <p:nvSpPr>
            <p:cNvPr id="13722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722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722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9" name="Rectangle 244"/>
          <p:cNvSpPr>
            <a:spLocks noChangeArrowheads="1"/>
          </p:cNvSpPr>
          <p:nvPr/>
        </p:nvSpPr>
        <p:spPr bwMode="auto">
          <a:xfrm>
            <a:off x="591" y="1857364"/>
            <a:ext cx="9144000" cy="5000636"/>
          </a:xfrm>
          <a:prstGeom prst="rect">
            <a:avLst/>
          </a:prstGeom>
          <a:solidFill>
            <a:schemeClr val="bg1">
              <a:alpha val="10196"/>
            </a:schemeClr>
          </a:solidFill>
          <a:ln w="3175" algn="ctr">
            <a:noFill/>
            <a:miter lim="800000"/>
            <a:headEnd/>
            <a:tailEnd/>
          </a:ln>
        </p:spPr>
        <p:txBody>
          <a:bodyPr lIns="306000" tIns="144000" rIns="18000" bIns="154800" anchor="t" anchorCtr="0">
            <a:noAutofit/>
          </a:bodyPr>
          <a:lstStyle/>
          <a:p>
            <a:pPr>
              <a:spcBef>
                <a:spcPts val="300"/>
              </a:spcBef>
              <a:tabLst>
                <a:tab pos="85725" algn="l"/>
                <a:tab pos="266700" algn="l"/>
              </a:tabLst>
            </a:pPr>
            <a:endParaRPr lang="es-MX" sz="1400" b="1" dirty="0">
              <a:hlinkClick r:id="rId4" action="ppaction://hlinksldjump"/>
            </a:endParaRPr>
          </a:p>
          <a:p>
            <a:pPr>
              <a:spcBef>
                <a:spcPts val="300"/>
              </a:spcBef>
              <a:tabLst>
                <a:tab pos="85725" algn="l"/>
                <a:tab pos="266700" algn="l"/>
              </a:tabLst>
            </a:pPr>
            <a:r>
              <a:rPr lang="es-MX" sz="1300" b="1" dirty="0">
                <a:hlinkClick r:id="rId4" action="ppaction://hlinksldjump"/>
              </a:rPr>
              <a:t>Anexo I. Descripción de algunos conceptos utilizados en la guía para formular el PIFI </a:t>
            </a:r>
            <a:r>
              <a:rPr lang="es-MX" sz="1300" b="1" dirty="0" smtClean="0">
                <a:hlinkClick r:id="rId4" action="ppaction://hlinksldjump"/>
              </a:rPr>
              <a:t>2014-2015.</a:t>
            </a:r>
            <a:endParaRPr lang="es-MX" sz="1300" b="1" dirty="0">
              <a:hlinkClick r:id="rId5" action="ppaction://hlinkfile"/>
            </a:endParaRPr>
          </a:p>
          <a:p>
            <a:pPr>
              <a:spcBef>
                <a:spcPts val="300"/>
              </a:spcBef>
              <a:tabLst>
                <a:tab pos="85725" algn="l"/>
                <a:tab pos="266700" algn="l"/>
              </a:tabLst>
            </a:pPr>
            <a:r>
              <a:rPr lang="es-MX" sz="1300" b="1" dirty="0">
                <a:hlinkClick r:id="rId6" action="ppaction://hlinkfile"/>
              </a:rPr>
              <a:t>Anexo </a:t>
            </a:r>
            <a:r>
              <a:rPr lang="es-MX" sz="1300" b="1" dirty="0" smtClean="0">
                <a:hlinkClick r:id="rId6" action="ppaction://hlinkfile"/>
              </a:rPr>
              <a:t>II A. </a:t>
            </a:r>
            <a:r>
              <a:rPr lang="es-MX" sz="1300" b="1" dirty="0">
                <a:hlinkClick r:id="rId6" action="ppaction://hlinkfile"/>
              </a:rPr>
              <a:t>Resultados de la Evaluación del PIFI </a:t>
            </a:r>
            <a:r>
              <a:rPr lang="es-MX" sz="1300" b="1" dirty="0" smtClean="0">
                <a:hlinkClick r:id="rId6" action="ppaction://hlinkfile"/>
              </a:rPr>
              <a:t>2012-2013.</a:t>
            </a:r>
            <a:endParaRPr lang="es-MX" sz="1300" b="1" dirty="0" smtClean="0"/>
          </a:p>
          <a:p>
            <a:pPr>
              <a:spcBef>
                <a:spcPts val="300"/>
              </a:spcBef>
              <a:tabLst>
                <a:tab pos="85725" algn="l"/>
                <a:tab pos="266700" algn="l"/>
              </a:tabLst>
            </a:pPr>
            <a:r>
              <a:rPr lang="es-MX" sz="1300" b="1" dirty="0">
                <a:hlinkClick r:id="rId7" action="ppaction://hlinkfile"/>
              </a:rPr>
              <a:t>Anexo II A. Resultados de la </a:t>
            </a:r>
            <a:r>
              <a:rPr lang="es-MX" sz="1300" b="1" dirty="0" smtClean="0">
                <a:hlinkClick r:id="rId7" action="ppaction://hlinkfile"/>
              </a:rPr>
              <a:t>visita de seguimiento «In-Situ» del </a:t>
            </a:r>
            <a:r>
              <a:rPr lang="es-MX" sz="1300" b="1" dirty="0">
                <a:hlinkClick r:id="rId7" action="ppaction://hlinkfile"/>
              </a:rPr>
              <a:t>PIFI </a:t>
            </a:r>
            <a:r>
              <a:rPr lang="es-MX" sz="1300" b="1" dirty="0" smtClean="0">
                <a:hlinkClick r:id="rId7" action="ppaction://hlinkfile"/>
              </a:rPr>
              <a:t>2012-2013.</a:t>
            </a:r>
            <a:endParaRPr lang="es-MX" sz="1300" b="1" dirty="0"/>
          </a:p>
          <a:p>
            <a:pPr>
              <a:spcBef>
                <a:spcPts val="300"/>
              </a:spcBef>
              <a:tabLst>
                <a:tab pos="85725" algn="l"/>
                <a:tab pos="266700" algn="l"/>
              </a:tabLst>
            </a:pPr>
            <a:r>
              <a:rPr lang="es-MX" sz="1300" b="1" dirty="0" smtClean="0">
                <a:hlinkClick r:id="rId8" action="ppaction://hlinkfile"/>
              </a:rPr>
              <a:t>Anexo </a:t>
            </a:r>
            <a:r>
              <a:rPr lang="es-MX" sz="1300" b="1" dirty="0">
                <a:hlinkClick r:id="rId8" action="ppaction://hlinkfile"/>
              </a:rPr>
              <a:t>III. Formato de seguimiento de egresados y empleadores.</a:t>
            </a:r>
            <a:endParaRPr lang="es-MX" sz="1300" b="1" dirty="0">
              <a:hlinkClick r:id="rId9" action="ppaction://hlinkfile"/>
            </a:endParaRPr>
          </a:p>
          <a:p>
            <a:pPr>
              <a:spcBef>
                <a:spcPts val="300"/>
              </a:spcBef>
              <a:tabLst>
                <a:tab pos="85725" algn="l"/>
                <a:tab pos="266700" algn="l"/>
              </a:tabLst>
            </a:pPr>
            <a:r>
              <a:rPr lang="es-MX" sz="1300" b="1" dirty="0">
                <a:hlinkClick r:id="rId10" action="ppaction://hlinkfile"/>
              </a:rPr>
              <a:t>Anexo IV A. Parámetros mínimos indispensables para PE de posgrado de calidad escolarizados.</a:t>
            </a:r>
            <a:endParaRPr lang="es-MX" sz="1300" b="1" dirty="0"/>
          </a:p>
          <a:p>
            <a:pPr>
              <a:spcBef>
                <a:spcPts val="300"/>
              </a:spcBef>
              <a:tabLst>
                <a:tab pos="85725" algn="l"/>
                <a:tab pos="266700" algn="l"/>
              </a:tabLst>
            </a:pPr>
            <a:r>
              <a:rPr lang="es-MX" sz="1300" b="1" dirty="0">
                <a:hlinkClick r:id="rId11" action="ppaction://hlinkfile"/>
              </a:rPr>
              <a:t>Anexo IV B. Parámetros mínimos indispensables para PE de posgrado de calidad a distancia. </a:t>
            </a:r>
            <a:endParaRPr lang="es-MX" sz="1300" b="1" dirty="0"/>
          </a:p>
          <a:p>
            <a:pPr>
              <a:spcBef>
                <a:spcPts val="300"/>
              </a:spcBef>
              <a:tabLst>
                <a:tab pos="85725" algn="l"/>
                <a:tab pos="266700" algn="l"/>
              </a:tabLst>
            </a:pPr>
            <a:r>
              <a:rPr lang="es-MX" sz="1300" b="1" dirty="0">
                <a:hlinkClick r:id="rId12" action="ppaction://hlinkpres?slideindex=1&amp;slidetitle="/>
              </a:rPr>
              <a:t>Anexo V A. Indicadores de capacidad académica (SES).</a:t>
            </a:r>
            <a:endParaRPr lang="es-MX" sz="1300" b="1" dirty="0"/>
          </a:p>
          <a:p>
            <a:pPr>
              <a:spcBef>
                <a:spcPts val="300"/>
              </a:spcBef>
              <a:tabLst>
                <a:tab pos="85725" algn="l"/>
                <a:tab pos="266700" algn="l"/>
              </a:tabLst>
            </a:pPr>
            <a:r>
              <a:rPr lang="es-MX" sz="1300" b="1" dirty="0">
                <a:hlinkClick r:id="rId13" action="ppaction://hlinkpres?slideindex=1&amp;slidetitle="/>
              </a:rPr>
              <a:t>Anexo V B. Indicadores de competitividad académica (SES).</a:t>
            </a:r>
            <a:endParaRPr lang="es-MX" sz="1300" b="1" dirty="0"/>
          </a:p>
          <a:p>
            <a:pPr>
              <a:spcBef>
                <a:spcPts val="300"/>
              </a:spcBef>
              <a:tabLst>
                <a:tab pos="85725" algn="l"/>
                <a:tab pos="266700" algn="l"/>
              </a:tabLst>
            </a:pPr>
            <a:r>
              <a:rPr lang="es-MX" sz="1300" b="1" dirty="0">
                <a:hlinkClick r:id="rId14" action="ppaction://hlinkpres?slideindex=1&amp;slidetitle="/>
              </a:rPr>
              <a:t>Anexo VI. Grado de desarrollo de los Cuerpos Académicos.</a:t>
            </a:r>
            <a:endParaRPr lang="es-MX" sz="1300" b="1" dirty="0"/>
          </a:p>
          <a:p>
            <a:pPr>
              <a:spcBef>
                <a:spcPts val="300"/>
              </a:spcBef>
              <a:tabLst>
                <a:tab pos="85725" algn="l"/>
                <a:tab pos="266700" algn="l"/>
              </a:tabLst>
            </a:pPr>
            <a:r>
              <a:rPr lang="es-MX" sz="1300" b="1" dirty="0">
                <a:hlinkClick r:id="rId15" action="ppaction://hlinkfile"/>
              </a:rPr>
              <a:t>Anexo VII. Formación </a:t>
            </a:r>
            <a:r>
              <a:rPr lang="es-MX" sz="1300" b="1" dirty="0" err="1">
                <a:hlinkClick r:id="rId15" action="ppaction://hlinkfile"/>
              </a:rPr>
              <a:t>valoral</a:t>
            </a:r>
            <a:r>
              <a:rPr lang="es-MX" sz="1300" b="1" dirty="0">
                <a:hlinkClick r:id="rId15" action="ppaction://hlinkfile"/>
              </a:rPr>
              <a:t> de los estudiantes.</a:t>
            </a:r>
            <a:endParaRPr lang="es-MX" sz="1300" b="1" dirty="0"/>
          </a:p>
          <a:p>
            <a:pPr>
              <a:spcBef>
                <a:spcPts val="300"/>
              </a:spcBef>
              <a:tabLst>
                <a:tab pos="85725" algn="l"/>
                <a:tab pos="266700" algn="l"/>
              </a:tabLst>
            </a:pPr>
            <a:r>
              <a:rPr lang="es-MX" sz="1300" b="1" dirty="0">
                <a:hlinkClick r:id="rId16" action="ppaction://hlinkfile"/>
              </a:rPr>
              <a:t>Anexo VIII . Seguimiento de Metas Compromiso.</a:t>
            </a:r>
            <a:endParaRPr lang="es-MX" sz="1300" b="1" dirty="0"/>
          </a:p>
          <a:p>
            <a:pPr>
              <a:spcBef>
                <a:spcPts val="300"/>
              </a:spcBef>
              <a:tabLst>
                <a:tab pos="85725" algn="l"/>
                <a:tab pos="266700" algn="l"/>
              </a:tabLst>
            </a:pPr>
            <a:r>
              <a:rPr lang="es-MX" sz="1300" b="1" dirty="0">
                <a:hlinkClick r:id="rId17" action="ppaction://hlinkfile"/>
              </a:rPr>
              <a:t>Anexo IX. Contenido del proyecto de construcción y adecuación de espacios físicos.</a:t>
            </a:r>
            <a:endParaRPr lang="es-MX" sz="1300" b="1" dirty="0"/>
          </a:p>
          <a:p>
            <a:pPr>
              <a:spcBef>
                <a:spcPts val="300"/>
              </a:spcBef>
              <a:tabLst>
                <a:tab pos="85725" algn="l"/>
                <a:tab pos="266700" algn="l"/>
              </a:tabLst>
            </a:pPr>
            <a:r>
              <a:rPr lang="es-MX" sz="1300" b="1" dirty="0">
                <a:hlinkClick r:id="rId18" action="ppaction://hlinkfile"/>
              </a:rPr>
              <a:t>Anexo X. Formato para reportar las causas de la demora en las obras apoyadas.</a:t>
            </a:r>
            <a:endParaRPr lang="es-MX" sz="1300" b="1" dirty="0"/>
          </a:p>
          <a:p>
            <a:pPr>
              <a:spcBef>
                <a:spcPts val="300"/>
              </a:spcBef>
              <a:tabLst>
                <a:tab pos="85725" algn="l"/>
                <a:tab pos="266700" algn="l"/>
              </a:tabLst>
            </a:pPr>
            <a:r>
              <a:rPr lang="es-MX" sz="1300" b="1" dirty="0">
                <a:hlinkClick r:id="rId19" action="ppaction://hlinkfile"/>
              </a:rPr>
              <a:t>Anexo XI. Formato de solicitud de nuevas plazas de PTC de las DES y de la institución.</a:t>
            </a:r>
            <a:endParaRPr lang="es-MX" sz="1300" b="1" dirty="0"/>
          </a:p>
          <a:p>
            <a:pPr>
              <a:tabLst>
                <a:tab pos="85725" algn="l"/>
                <a:tab pos="266700" algn="l"/>
              </a:tabLst>
            </a:pPr>
            <a:r>
              <a:rPr lang="es-MX" sz="1300" b="1" dirty="0">
                <a:hlinkClick r:id="rId20" action="ppaction://hlinkfile"/>
              </a:rPr>
              <a:t>Anexo XII. Informe de resultados de los proyectos de guarderías, apoyados con recursos </a:t>
            </a:r>
            <a:r>
              <a:rPr lang="es-MX" sz="1300" b="1" dirty="0" smtClean="0">
                <a:hlinkClick r:id="rId20" action="ppaction://hlinkfile"/>
              </a:rPr>
              <a:t>anteriores.</a:t>
            </a:r>
            <a:endParaRPr lang="es-MX" sz="1300" b="1" dirty="0"/>
          </a:p>
          <a:p>
            <a:pPr>
              <a:tabLst>
                <a:tab pos="85725" algn="l"/>
                <a:tab pos="266700" algn="l"/>
              </a:tabLst>
            </a:pPr>
            <a:r>
              <a:rPr lang="es-MX" sz="1300" b="1" dirty="0">
                <a:hlinkClick r:id="rId21" action="ppaction://hlinkfile"/>
              </a:rPr>
              <a:t>Anexo XIII . Indicadores básicos de la institución, de las DES y del Programa Educativo.</a:t>
            </a:r>
            <a:endParaRPr lang="es-MX" sz="1300" b="1" dirty="0"/>
          </a:p>
          <a:p>
            <a:pPr>
              <a:spcBef>
                <a:spcPts val="300"/>
              </a:spcBef>
              <a:tabLst>
                <a:tab pos="85725" algn="l"/>
                <a:tab pos="266700" algn="l"/>
              </a:tabLst>
            </a:pPr>
            <a:r>
              <a:rPr lang="es-MX" sz="1300" b="1" dirty="0" smtClean="0">
                <a:hlinkClick r:id="rId22" action="ppaction://hlinkfile"/>
              </a:rPr>
              <a:t>Anexo XIV</a:t>
            </a:r>
            <a:r>
              <a:rPr lang="es-MX" sz="1300" b="1" dirty="0">
                <a:hlinkClick r:id="rId22" action="ppaction://hlinkfile"/>
              </a:rPr>
              <a:t>. Cuadros complementarios (Pertinencia, Recomendaciones de los CIEES y COPAES, Fortalezas y </a:t>
            </a:r>
            <a:r>
              <a:rPr lang="es-MX" sz="1300" b="1" dirty="0" smtClean="0">
                <a:hlinkClick r:id="rId22" action="ppaction://hlinkfile"/>
              </a:rPr>
              <a:t>Problemas, </a:t>
            </a:r>
            <a:r>
              <a:rPr lang="es-MX" sz="1300" b="1" dirty="0" err="1" smtClean="0">
                <a:hlinkClick r:id="rId22" action="ppaction://hlinkfile"/>
              </a:rPr>
              <a:t>cooperacción</a:t>
            </a:r>
            <a:r>
              <a:rPr lang="es-MX" sz="1300" b="1" dirty="0" smtClean="0">
                <a:hlinkClick r:id="rId22" action="ppaction://hlinkfile"/>
              </a:rPr>
              <a:t> académica nacional e internacional y vinculación).</a:t>
            </a:r>
            <a:endParaRPr lang="es-MX" sz="1300" b="1"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71480"/>
            <a:ext cx="9144000" cy="6286519"/>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smtClean="0"/>
          </a:p>
          <a:p>
            <a:pPr algn="just"/>
            <a:r>
              <a:rPr lang="es-MX" sz="1400" b="1" dirty="0"/>
              <a:t>Análisis de la pertinencia de los programas y servicios académicos.</a:t>
            </a:r>
          </a:p>
          <a:p>
            <a:pPr algn="just"/>
            <a:endParaRPr lang="es-MX" sz="1300" dirty="0" smtClean="0"/>
          </a:p>
          <a:p>
            <a:pPr algn="just"/>
            <a:r>
              <a:rPr lang="es-MX" sz="1300" dirty="0" smtClean="0"/>
              <a:t>Basado en el cuadro resumen realizado en cada una de las DES, se recomienda llenar el siguiente cuadro síntesis:</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De este cuadro resumen señalar las principales conclusiones respecto a la pertinencia de la oferta educativa de la institución, para que basado en ello se planteen, en la parte de la planeación, las políticas, objetivos, estrategias y acciones adecuadas para garantizar la pertinencia de toda la oferta educativa.</a:t>
            </a:r>
          </a:p>
          <a:p>
            <a:pPr algn="just"/>
            <a:endParaRPr lang="es-MX" sz="800" dirty="0" smtClean="0"/>
          </a:p>
          <a:p>
            <a:pPr algn="just"/>
            <a:endParaRPr lang="es-MX" sz="1300" dirty="0" smtClean="0">
              <a:solidFill>
                <a:srgbClr val="FF0000"/>
              </a:solidFill>
            </a:endParaRPr>
          </a:p>
          <a:p>
            <a:pPr algn="just"/>
            <a:endParaRPr lang="es-MX" sz="1300" dirty="0" smtClean="0">
              <a:solidFill>
                <a:srgbClr val="FF0000"/>
              </a:solidFill>
            </a:endParaRPr>
          </a:p>
          <a:p>
            <a:pPr algn="just"/>
            <a:endParaRPr lang="es-MX" sz="1300" dirty="0" smtClean="0">
              <a:solidFill>
                <a:srgbClr val="FF0000"/>
              </a:solidFill>
            </a:endParaRPr>
          </a:p>
          <a:p>
            <a:pPr algn="just"/>
            <a:endParaRPr lang="es-MX" sz="1300" dirty="0" smtClean="0">
              <a:solidFill>
                <a:srgbClr val="FF0000"/>
              </a:solidFill>
            </a:endParaRPr>
          </a:p>
          <a:p>
            <a:pPr algn="just"/>
            <a:endParaRPr lang="es-MX" sz="1300" dirty="0" smtClean="0">
              <a:solidFill>
                <a:srgbClr val="FF0000"/>
              </a:solidFill>
            </a:endParaRPr>
          </a:p>
          <a:p>
            <a:pPr algn="just"/>
            <a:endParaRPr lang="es-MX" sz="1300" dirty="0" smtClean="0">
              <a:solidFill>
                <a:srgbClr val="FF0000"/>
              </a:solidFill>
            </a:endParaRPr>
          </a:p>
          <a:p>
            <a:pPr algn="just"/>
            <a:endParaRPr lang="es-ES" sz="1300" dirty="0"/>
          </a:p>
        </p:txBody>
      </p:sp>
      <p:graphicFrame>
        <p:nvGraphicFramePr>
          <p:cNvPr id="8" name="7 Tabla"/>
          <p:cNvGraphicFramePr>
            <a:graphicFrameLocks noGrp="1"/>
          </p:cNvGraphicFramePr>
          <p:nvPr>
            <p:extLst>
              <p:ext uri="{D42A27DB-BD31-4B8C-83A1-F6EECF244321}">
                <p14:modId xmlns:p14="http://schemas.microsoft.com/office/powerpoint/2010/main" val="1865819662"/>
              </p:ext>
            </p:extLst>
          </p:nvPr>
        </p:nvGraphicFramePr>
        <p:xfrm>
          <a:off x="108860" y="1611406"/>
          <a:ext cx="8929718" cy="1334816"/>
        </p:xfrm>
        <a:graphic>
          <a:graphicData uri="http://schemas.openxmlformats.org/drawingml/2006/table">
            <a:tbl>
              <a:tblPr/>
              <a:tblGrid>
                <a:gridCol w="507809"/>
                <a:gridCol w="653321"/>
                <a:gridCol w="801804"/>
                <a:gridCol w="801804"/>
                <a:gridCol w="748351"/>
                <a:gridCol w="748351"/>
                <a:gridCol w="819621"/>
                <a:gridCol w="819621"/>
                <a:gridCol w="783986"/>
                <a:gridCol w="873074"/>
                <a:gridCol w="685988"/>
                <a:gridCol w="685988"/>
              </a:tblGrid>
              <a:tr h="237696">
                <a:tc gridSpan="12">
                  <a:txBody>
                    <a:bodyPr/>
                    <a:lstStyle/>
                    <a:p>
                      <a:pPr algn="ctr" fontAlgn="b"/>
                      <a:r>
                        <a:rPr lang="es-MX" sz="1200" b="1" i="1" u="none" strike="noStrike" dirty="0">
                          <a:solidFill>
                            <a:srgbClr val="000000"/>
                          </a:solidFill>
                          <a:latin typeface="Arial"/>
                        </a:rPr>
                        <a:t>Síntesis del análisis de pertinencia de los PE a nivel de cada DES de la institución</a:t>
                      </a:r>
                    </a:p>
                  </a:txBody>
                  <a:tcPr marL="6064" marR="6064" marT="6064"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9565">
                <a:tc rowSpan="2">
                  <a:txBody>
                    <a:bodyPr/>
                    <a:lstStyle/>
                    <a:p>
                      <a:pPr algn="ctr" fontAlgn="ctr"/>
                      <a:r>
                        <a:rPr lang="es-MX" sz="1000" b="1" i="0" u="none" strike="noStrike">
                          <a:solidFill>
                            <a:srgbClr val="000000"/>
                          </a:solidFill>
                          <a:latin typeface="Arial"/>
                        </a:rPr>
                        <a:t>DES</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s-MX" sz="1000" b="1" i="0" u="none" strike="noStrike" dirty="0">
                          <a:solidFill>
                            <a:srgbClr val="000000"/>
                          </a:solidFill>
                          <a:latin typeface="Arial"/>
                        </a:rPr>
                        <a:t>Número de PE</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es-MX" sz="1000" b="1" i="0" u="none" strike="noStrike" dirty="0">
                          <a:solidFill>
                            <a:srgbClr val="000000"/>
                          </a:solidFill>
                          <a:latin typeface="Arial"/>
                        </a:rPr>
                        <a:t>Considera las prioridades de los planes de desarrollo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solidFill>
                            <a:srgbClr val="000000"/>
                          </a:solidFill>
                          <a:latin typeface="Arial"/>
                        </a:rPr>
                        <a:t>Considera los estudios de oferta y </a:t>
                      </a:r>
                      <a:r>
                        <a:rPr lang="es-MX" sz="1000" b="1" i="0" u="none" strike="noStrike" dirty="0" smtClean="0">
                          <a:solidFill>
                            <a:srgbClr val="000000"/>
                          </a:solidFill>
                          <a:latin typeface="Arial"/>
                        </a:rPr>
                        <a:t>demanda (factibilidad)</a:t>
                      </a:r>
                      <a:endParaRPr lang="es-MX" sz="1000" b="1" i="0" u="none" strike="noStrike" dirty="0">
                        <a:solidFill>
                          <a:srgbClr val="000000"/>
                        </a:solidFill>
                        <a:latin typeface="Arial"/>
                      </a:endParaRP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solidFill>
                            <a:srgbClr val="000000"/>
                          </a:solidFill>
                          <a:latin typeface="Arial"/>
                        </a:rPr>
                        <a:t>Considera los estudios de seguimiento de egresados</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solidFill>
                            <a:srgbClr val="000000"/>
                          </a:solidFill>
                          <a:latin typeface="Arial"/>
                        </a:rPr>
                        <a:t>Considera las competencias profesionales</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1000" b="1" i="0" u="none" strike="noStrike" dirty="0">
                          <a:solidFill>
                            <a:srgbClr val="000000"/>
                          </a:solidFill>
                          <a:latin typeface="Arial"/>
                        </a:rPr>
                        <a:t>Considera aspectos de investigación</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r>
              <a:tr h="115210">
                <a:tc vMerge="1">
                  <a:txBody>
                    <a:bodyPr/>
                    <a:lstStyle/>
                    <a:p>
                      <a:endParaRPr lang="es-MX"/>
                    </a:p>
                  </a:txBody>
                  <a:tcPr/>
                </a:tc>
                <a:tc vMerge="1">
                  <a:txBody>
                    <a:bodyPr/>
                    <a:lstStyle/>
                    <a:p>
                      <a:endParaRPr lang="es-MX"/>
                    </a:p>
                  </a:txBody>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dirty="0">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a:solidFill>
                            <a:srgbClr val="000000"/>
                          </a:solidFill>
                          <a:latin typeface="Arial"/>
                        </a:rPr>
                        <a:t>Sí</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1000" b="1" i="0" u="none" strike="noStrike" dirty="0">
                          <a:solidFill>
                            <a:srgbClr val="000000"/>
                          </a:solidFill>
                          <a:latin typeface="Arial"/>
                        </a:rPr>
                        <a:t>No</a:t>
                      </a:r>
                    </a:p>
                  </a:txBody>
                  <a:tcPr marL="6064" marR="6064" marT="6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15210">
                <a:tc>
                  <a:txBody>
                    <a:bodyPr/>
                    <a:lstStyle/>
                    <a:p>
                      <a:pPr algn="ctr" fontAlgn="b"/>
                      <a:r>
                        <a:rPr lang="es-MX" sz="1000" b="0" i="0" u="none" strike="noStrike">
                          <a:solidFill>
                            <a:srgbClr val="000000"/>
                          </a:solidFill>
                          <a:latin typeface="Arial"/>
                        </a:rPr>
                        <a:t>DES 1</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10">
                <a:tc>
                  <a:txBody>
                    <a:bodyPr/>
                    <a:lstStyle/>
                    <a:p>
                      <a:pPr algn="ctr" fontAlgn="b"/>
                      <a:r>
                        <a:rPr lang="es-MX" sz="1000" b="0" i="0" u="none" strike="noStrike">
                          <a:solidFill>
                            <a:srgbClr val="000000"/>
                          </a:solidFill>
                          <a:latin typeface="Arial"/>
                        </a:rPr>
                        <a:t>DES 2</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10">
                <a:tc>
                  <a:txBody>
                    <a:bodyPr/>
                    <a:lstStyle/>
                    <a:p>
                      <a:pPr algn="ctr" fontAlgn="b"/>
                      <a:r>
                        <a:rPr lang="es-MX" sz="1000" b="0" i="0" u="none" strike="noStrike">
                          <a:solidFill>
                            <a:srgbClr val="000000"/>
                          </a:solidFill>
                          <a:latin typeface="Arial"/>
                        </a:rPr>
                        <a:t>DES n</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latin typeface="Arial"/>
                        </a:rPr>
                        <a:t> </a:t>
                      </a:r>
                    </a:p>
                  </a:txBody>
                  <a:tcPr marL="6064" marR="6064" marT="6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6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0088" name="Group 40"/>
          <p:cNvGraphicFramePr>
            <a:graphicFrameLocks noGrp="1"/>
          </p:cNvGraphicFramePr>
          <p:nvPr>
            <p:ph/>
            <p:extLst>
              <p:ext uri="{D42A27DB-BD31-4B8C-83A1-F6EECF244321}">
                <p14:modId xmlns:p14="http://schemas.microsoft.com/office/powerpoint/2010/main" val="1218960005"/>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8263" name="Picture 243" descr="jnchainslw"/>
          <p:cNvPicPr preferRelativeResize="0">
            <a:picLocks noChangeArrowheads="1" noCrop="1"/>
          </p:cNvPicPr>
          <p:nvPr/>
        </p:nvPicPr>
        <p:blipFill>
          <a:blip r:embed="rId5" cstate="print"/>
          <a:srcRect/>
          <a:stretch>
            <a:fillRect/>
          </a:stretch>
        </p:blipFill>
        <p:spPr bwMode="auto">
          <a:xfrm>
            <a:off x="7693025" y="1722438"/>
            <a:ext cx="561975" cy="42862"/>
          </a:xfrm>
          <a:prstGeom prst="rect">
            <a:avLst/>
          </a:prstGeom>
          <a:noFill/>
          <a:ln w="9525">
            <a:noFill/>
            <a:miter lim="800000"/>
            <a:headEnd/>
            <a:tailEnd/>
          </a:ln>
        </p:spPr>
      </p:pic>
      <p:grpSp>
        <p:nvGrpSpPr>
          <p:cNvPr id="2" name="Group 41"/>
          <p:cNvGrpSpPr>
            <a:grpSpLocks/>
          </p:cNvGrpSpPr>
          <p:nvPr/>
        </p:nvGrpSpPr>
        <p:grpSpPr bwMode="auto">
          <a:xfrm>
            <a:off x="7621588" y="1484313"/>
            <a:ext cx="1500187" cy="395287"/>
            <a:chOff x="24" y="489"/>
            <a:chExt cx="723" cy="292"/>
          </a:xfrm>
        </p:grpSpPr>
        <p:sp>
          <p:nvSpPr>
            <p:cNvPr id="138265"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8266"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8267"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8"/>
          <p:cNvSpPr>
            <a:spLocks noChangeArrowheads="1"/>
          </p:cNvSpPr>
          <p:nvPr/>
        </p:nvSpPr>
        <p:spPr bwMode="auto">
          <a:xfrm>
            <a:off x="0" y="2743200"/>
            <a:ext cx="9144000" cy="411480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39267" name="Text Box 4"/>
          <p:cNvSpPr txBox="1">
            <a:spLocks noChangeArrowheads="1"/>
          </p:cNvSpPr>
          <p:nvPr/>
        </p:nvSpPr>
        <p:spPr bwMode="auto">
          <a:xfrm>
            <a:off x="0" y="2786058"/>
            <a:ext cx="9144000" cy="4029724"/>
          </a:xfrm>
          <a:prstGeom prst="rect">
            <a:avLst/>
          </a:prstGeom>
          <a:solidFill>
            <a:schemeClr val="bg1">
              <a:alpha val="10196"/>
            </a:schemeClr>
          </a:solidFill>
          <a:ln w="9525">
            <a:noFill/>
            <a:miter lim="800000"/>
            <a:headEnd/>
            <a:tailEnd/>
          </a:ln>
        </p:spPr>
        <p:txBody>
          <a:bodyPr tIns="10800" bIns="10800">
            <a:noAutofit/>
          </a:bodyPr>
          <a:lstStyle/>
          <a:p>
            <a:pPr algn="just">
              <a:lnSpc>
                <a:spcPct val="85000"/>
              </a:lnSpc>
            </a:pPr>
            <a:r>
              <a:rPr lang="es-MX" sz="1300" b="1" dirty="0"/>
              <a:t>Análisis</a:t>
            </a:r>
            <a:r>
              <a:rPr lang="es-ES" sz="1300" dirty="0"/>
              <a:t> </a:t>
            </a:r>
          </a:p>
          <a:p>
            <a:pPr algn="just">
              <a:lnSpc>
                <a:spcPct val="85000"/>
              </a:lnSpc>
            </a:pPr>
            <a:r>
              <a:rPr lang="es-MX" sz="1300" dirty="0"/>
              <a:t>     Cuando la </a:t>
            </a:r>
            <a:r>
              <a:rPr lang="es-MX" sz="1300" dirty="0" smtClean="0"/>
              <a:t>guía </a:t>
            </a:r>
            <a:r>
              <a:rPr lang="es-MX" sz="1300" dirty="0"/>
              <a:t>solicita el </a:t>
            </a:r>
            <a:r>
              <a:rPr lang="es-MX" sz="1300" i="1" dirty="0"/>
              <a:t>análisis</a:t>
            </a:r>
            <a:r>
              <a:rPr lang="es-MX" sz="1300" dirty="0"/>
              <a:t> de cierto ámbito de la institución se refiere a:</a:t>
            </a:r>
            <a:endParaRPr lang="es-MX" sz="1300" b="1" dirty="0"/>
          </a:p>
          <a:p>
            <a:pPr marL="623888" lvl="2" indent="-174625" algn="just">
              <a:lnSpc>
                <a:spcPct val="85000"/>
              </a:lnSpc>
              <a:buFont typeface="Wingdings" pitchFamily="2" charset="2"/>
              <a:buChar char="Ø"/>
            </a:pPr>
            <a:r>
              <a:rPr lang="es-MX" sz="1300" dirty="0"/>
              <a:t>Realizar un diagnóstico de las características y circunstancias de la situación en que se encuentra la institución, las DES, los PE y los CA; para lo cual debe considerarse la misión, la visión, las políticas, los objetivos estratégicos y las metas compromiso, según sea el caso.</a:t>
            </a:r>
          </a:p>
          <a:p>
            <a:pPr marL="623888" lvl="2" indent="-174625" algn="just">
              <a:lnSpc>
                <a:spcPct val="85000"/>
              </a:lnSpc>
              <a:buFont typeface="Wingdings" pitchFamily="2" charset="2"/>
              <a:buChar char="Ø"/>
            </a:pPr>
            <a:r>
              <a:rPr lang="es-MX" sz="1300" dirty="0"/>
              <a:t>Identificar las causas que originan las diferencias entre la situación actual y la deseable.</a:t>
            </a:r>
          </a:p>
          <a:p>
            <a:pPr marL="623888" lvl="2" indent="-174625" algn="just">
              <a:lnSpc>
                <a:spcPct val="85000"/>
              </a:lnSpc>
              <a:buFont typeface="Wingdings" pitchFamily="2" charset="2"/>
              <a:buChar char="Ø"/>
            </a:pPr>
            <a:r>
              <a:rPr lang="es-MX" sz="1300" dirty="0"/>
              <a:t>Realizar como parte del análisis una revisión sobre la pertinencia y suficiencia de las estrategias actuales para alcanzar las metas compromiso para el periodo </a:t>
            </a:r>
            <a:r>
              <a:rPr lang="es-MX" sz="1300" dirty="0" smtClean="0"/>
              <a:t>2014-2017.</a:t>
            </a:r>
            <a:endParaRPr lang="es-MX" sz="1300" dirty="0"/>
          </a:p>
          <a:p>
            <a:pPr marL="623888" lvl="2" indent="-174625" algn="just">
              <a:lnSpc>
                <a:spcPct val="85000"/>
              </a:lnSpc>
              <a:buFont typeface="Wingdings" pitchFamily="2" charset="2"/>
              <a:buChar char="Ø"/>
            </a:pPr>
            <a:r>
              <a:rPr lang="es-MX" sz="1300" dirty="0"/>
              <a:t>Inferir juicios de valor y conclusiones que orienten la solución de la problemática identificada, con base en  la congruencia con el marco de referencia.</a:t>
            </a:r>
          </a:p>
          <a:p>
            <a:pPr algn="just">
              <a:lnSpc>
                <a:spcPct val="85000"/>
              </a:lnSpc>
            </a:pPr>
            <a:endParaRPr lang="es-MX" sz="1300" b="1" dirty="0"/>
          </a:p>
          <a:p>
            <a:pPr algn="just">
              <a:lnSpc>
                <a:spcPct val="85000"/>
              </a:lnSpc>
            </a:pPr>
            <a:r>
              <a:rPr lang="es-MX" sz="1300" b="1" dirty="0"/>
              <a:t>Análisis de brechas entre las DES</a:t>
            </a:r>
          </a:p>
          <a:p>
            <a:pPr marL="261938" lvl="1" indent="4763" algn="just">
              <a:lnSpc>
                <a:spcPct val="85000"/>
              </a:lnSpc>
            </a:pPr>
            <a:r>
              <a:rPr lang="es-MX" sz="1300" dirty="0"/>
              <a:t>Cuando en la </a:t>
            </a:r>
            <a:r>
              <a:rPr lang="es-MX" sz="1300" dirty="0" smtClean="0"/>
              <a:t>Guía </a:t>
            </a:r>
            <a:r>
              <a:rPr lang="es-MX" sz="1300" dirty="0"/>
              <a:t>se menciona el análisis de brechas entre las DES o entre los PE y CA de una DES, se refiere al estudio detallado del conjunto de las DES o de los PE y CA de una DES para identificar los rezagos y diferencias entre ellas respecto a:</a:t>
            </a:r>
          </a:p>
          <a:p>
            <a:pPr algn="just">
              <a:lnSpc>
                <a:spcPct val="85000"/>
              </a:lnSpc>
            </a:pPr>
            <a:endParaRPr lang="es-MX" sz="1300" dirty="0"/>
          </a:p>
          <a:p>
            <a:pPr marL="623888" lvl="2" indent="-174625" algn="just">
              <a:lnSpc>
                <a:spcPct val="85000"/>
              </a:lnSpc>
              <a:buFont typeface="Wingdings" pitchFamily="2" charset="2"/>
              <a:buChar char="Ø"/>
            </a:pPr>
            <a:r>
              <a:rPr lang="es-MX" sz="1300" dirty="0"/>
              <a:t>El grado de desarrollo de los PE. Los programas reconocidos por </a:t>
            </a:r>
            <a:r>
              <a:rPr lang="es-MX" sz="1300" dirty="0" smtClean="0"/>
              <a:t>su calidad </a:t>
            </a:r>
            <a:r>
              <a:rPr lang="es-MX" sz="1300" dirty="0"/>
              <a:t>y los que no lo están.</a:t>
            </a:r>
          </a:p>
          <a:p>
            <a:pPr marL="623888" lvl="2" indent="-174625" algn="just">
              <a:lnSpc>
                <a:spcPct val="85000"/>
              </a:lnSpc>
              <a:buFont typeface="Wingdings" pitchFamily="2" charset="2"/>
              <a:buChar char="Ø"/>
            </a:pPr>
            <a:r>
              <a:rPr lang="es-MX" sz="1300" dirty="0"/>
              <a:t>Los indicadores de desempeño de los PE (tasas de aprobación, </a:t>
            </a:r>
            <a:r>
              <a:rPr lang="es-MX" sz="1300" dirty="0" smtClean="0"/>
              <a:t>titulación</a:t>
            </a:r>
            <a:r>
              <a:rPr lang="es-MX" sz="1300" dirty="0"/>
              <a:t>, eficiencia terminal, </a:t>
            </a:r>
            <a:r>
              <a:rPr lang="es-MX" sz="1300" dirty="0" smtClean="0"/>
              <a:t>etc.).</a:t>
            </a:r>
            <a:endParaRPr lang="es-MX" sz="1300" dirty="0"/>
          </a:p>
          <a:p>
            <a:pPr marL="623888" lvl="2" indent="-174625" algn="just">
              <a:lnSpc>
                <a:spcPct val="85000"/>
              </a:lnSpc>
              <a:buFont typeface="Wingdings" pitchFamily="2" charset="2"/>
              <a:buChar char="Ø"/>
            </a:pPr>
            <a:r>
              <a:rPr lang="es-MX" sz="1300" dirty="0"/>
              <a:t>La habilitación del profesorado de carrera.</a:t>
            </a:r>
          </a:p>
          <a:p>
            <a:pPr marL="623888" lvl="2" indent="-174625" algn="just">
              <a:lnSpc>
                <a:spcPct val="85000"/>
              </a:lnSpc>
              <a:buFont typeface="Wingdings" pitchFamily="2" charset="2"/>
              <a:buChar char="Ø"/>
            </a:pPr>
            <a:r>
              <a:rPr lang="es-MX" sz="1300" dirty="0"/>
              <a:t>La conformación y grado de consolidación de los CA.</a:t>
            </a:r>
          </a:p>
          <a:p>
            <a:pPr marL="623888" lvl="2" indent="-174625" algn="just">
              <a:lnSpc>
                <a:spcPct val="85000"/>
              </a:lnSpc>
              <a:buFont typeface="Wingdings" pitchFamily="2" charset="2"/>
              <a:buChar char="Ø"/>
            </a:pPr>
            <a:r>
              <a:rPr lang="es-MX" sz="1300" dirty="0" smtClean="0"/>
              <a:t>La </a:t>
            </a:r>
            <a:r>
              <a:rPr lang="es-MX" sz="1300" dirty="0"/>
              <a:t>congruencia con la misión, la visión, las políticas, los objetivos estratégicos y las metas compromiso, según sea el caso</a:t>
            </a:r>
            <a:r>
              <a:rPr lang="es-MX" sz="1300" dirty="0" smtClean="0"/>
              <a:t>.</a:t>
            </a:r>
          </a:p>
          <a:p>
            <a:pPr marL="623888" lvl="2" indent="-174625" algn="just">
              <a:lnSpc>
                <a:spcPct val="85000"/>
              </a:lnSpc>
              <a:buFont typeface="Wingdings" pitchFamily="2" charset="2"/>
              <a:buChar char="Ø"/>
            </a:pPr>
            <a:r>
              <a:rPr lang="es-MX" sz="1300" dirty="0" smtClean="0"/>
              <a:t>Otros indicadores básicos.</a:t>
            </a:r>
            <a:endParaRPr lang="es-MX" sz="1300" dirty="0"/>
          </a:p>
        </p:txBody>
      </p:sp>
      <p:sp>
        <p:nvSpPr>
          <p:cNvPr id="139268" name="Rectangle 52"/>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1113" name="Group 41"/>
          <p:cNvGraphicFramePr>
            <a:graphicFrameLocks noGrp="1"/>
          </p:cNvGraphicFramePr>
          <p:nvPr>
            <p:extLst>
              <p:ext uri="{D42A27DB-BD31-4B8C-83A1-F6EECF244321}">
                <p14:modId xmlns:p14="http://schemas.microsoft.com/office/powerpoint/2010/main" val="453083773"/>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pic>
        <p:nvPicPr>
          <p:cNvPr id="139289" name="Picture 243" descr="jnchainslw"/>
          <p:cNvPicPr preferRelativeResize="0">
            <a:picLocks noChangeArrowheads="1" noCrop="1"/>
          </p:cNvPicPr>
          <p:nvPr/>
        </p:nvPicPr>
        <p:blipFill>
          <a:blip r:embed="rId5" cstate="print"/>
          <a:srcRect/>
          <a:stretch>
            <a:fillRect/>
          </a:stretch>
        </p:blipFill>
        <p:spPr bwMode="auto">
          <a:xfrm>
            <a:off x="7693025" y="1735138"/>
            <a:ext cx="561975" cy="42862"/>
          </a:xfrm>
          <a:prstGeom prst="rect">
            <a:avLst/>
          </a:prstGeom>
          <a:noFill/>
          <a:ln w="9525">
            <a:noFill/>
            <a:miter lim="800000"/>
            <a:headEnd/>
            <a:tailEnd/>
          </a:ln>
        </p:spPr>
      </p:pic>
      <p:grpSp>
        <p:nvGrpSpPr>
          <p:cNvPr id="2" name="Group 42"/>
          <p:cNvGrpSpPr>
            <a:grpSpLocks/>
          </p:cNvGrpSpPr>
          <p:nvPr/>
        </p:nvGrpSpPr>
        <p:grpSpPr bwMode="auto">
          <a:xfrm>
            <a:off x="7621588" y="1484313"/>
            <a:ext cx="1500187" cy="395287"/>
            <a:chOff x="24" y="489"/>
            <a:chExt cx="723" cy="292"/>
          </a:xfrm>
        </p:grpSpPr>
        <p:sp>
          <p:nvSpPr>
            <p:cNvPr id="139291"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9292"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9293"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0" y="1879600"/>
            <a:ext cx="9142413" cy="493395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40291" name="Text Box 3"/>
          <p:cNvSpPr txBox="1">
            <a:spLocks noChangeArrowheads="1"/>
          </p:cNvSpPr>
          <p:nvPr/>
        </p:nvSpPr>
        <p:spPr bwMode="auto">
          <a:xfrm>
            <a:off x="0" y="2786058"/>
            <a:ext cx="9144000" cy="4071941"/>
          </a:xfrm>
          <a:prstGeom prst="rect">
            <a:avLst/>
          </a:prstGeom>
          <a:solidFill>
            <a:schemeClr val="bg1">
              <a:alpha val="10196"/>
            </a:schemeClr>
          </a:solidFill>
          <a:ln w="9525">
            <a:noFill/>
            <a:miter lim="800000"/>
            <a:headEnd/>
            <a:tailEnd/>
          </a:ln>
        </p:spPr>
        <p:txBody>
          <a:bodyPr/>
          <a:lstStyle/>
          <a:p>
            <a:pPr algn="just">
              <a:spcBef>
                <a:spcPct val="30000"/>
              </a:spcBef>
            </a:pPr>
            <a:r>
              <a:rPr lang="es-MX" sz="1400" b="1" dirty="0"/>
              <a:t>Consistencia</a:t>
            </a:r>
            <a:r>
              <a:rPr lang="es-ES" sz="1400" dirty="0"/>
              <a:t> </a:t>
            </a:r>
          </a:p>
          <a:p>
            <a:pPr algn="just">
              <a:spcBef>
                <a:spcPct val="30000"/>
              </a:spcBef>
            </a:pPr>
            <a:r>
              <a:rPr lang="es-MX" sz="1400" dirty="0"/>
              <a:t>     Cuando en la guía se menciona </a:t>
            </a:r>
            <a:r>
              <a:rPr lang="es-MX" sz="1400" b="1" dirty="0"/>
              <a:t>Consistencia, </a:t>
            </a:r>
            <a:r>
              <a:rPr lang="es-MX" sz="1400" dirty="0"/>
              <a:t>se refiere a que: </a:t>
            </a:r>
          </a:p>
          <a:p>
            <a:pPr algn="just">
              <a:spcBef>
                <a:spcPct val="30000"/>
              </a:spcBef>
            </a:pPr>
            <a:endParaRPr lang="es-MX" sz="1400" b="1" dirty="0"/>
          </a:p>
          <a:p>
            <a:pPr marL="622300" lvl="1" indent="-176213" algn="just">
              <a:spcBef>
                <a:spcPct val="30000"/>
              </a:spcBef>
              <a:buFont typeface="Wingdings" pitchFamily="2" charset="2"/>
              <a:buChar char="Ø"/>
            </a:pPr>
            <a:r>
              <a:rPr lang="es-MX" sz="1400" dirty="0"/>
              <a:t>Las políticas de la DES sean congruentes con las políticas de la institución.</a:t>
            </a:r>
          </a:p>
          <a:p>
            <a:pPr marL="622300" lvl="1" indent="-176213" algn="just">
              <a:spcBef>
                <a:spcPct val="30000"/>
              </a:spcBef>
              <a:buFont typeface="Wingdings" pitchFamily="2" charset="2"/>
              <a:buChar char="Ø"/>
            </a:pPr>
            <a:r>
              <a:rPr lang="es-MX" sz="1400" dirty="0"/>
              <a:t>En el </a:t>
            </a:r>
            <a:r>
              <a:rPr lang="es-MX" sz="1400" dirty="0" err="1"/>
              <a:t>ProDES</a:t>
            </a:r>
            <a:r>
              <a:rPr lang="es-MX" sz="1400" dirty="0"/>
              <a:t>, los proyectos y las metas compromiso atiendan a las fortalezas y problemas identificados en la autoevaluación y a las políticas de la DES.</a:t>
            </a:r>
          </a:p>
          <a:p>
            <a:pPr marL="622300" lvl="1" indent="-176213" algn="just">
              <a:spcBef>
                <a:spcPct val="30000"/>
              </a:spcBef>
              <a:buFont typeface="Wingdings" pitchFamily="2" charset="2"/>
              <a:buChar char="Ø"/>
            </a:pPr>
            <a:r>
              <a:rPr lang="es-MX" sz="1400" dirty="0"/>
              <a:t>En el ProGES los proyectos y las metas compromiso atiendan a las fortalezas problemas identificados en la autoevaluación y a las políticas de la institución.</a:t>
            </a:r>
          </a:p>
        </p:txBody>
      </p:sp>
      <p:sp>
        <p:nvSpPr>
          <p:cNvPr id="140292" name="Rectangle 59"/>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2137" name="Group 41"/>
          <p:cNvGraphicFramePr>
            <a:graphicFrameLocks noGrp="1"/>
          </p:cNvGraphicFramePr>
          <p:nvPr>
            <p:extLst>
              <p:ext uri="{D42A27DB-BD31-4B8C-83A1-F6EECF244321}">
                <p14:modId xmlns:p14="http://schemas.microsoft.com/office/powerpoint/2010/main" val="619544899"/>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pic>
        <p:nvPicPr>
          <p:cNvPr id="140313" name="Picture 243" descr="jnchainslw"/>
          <p:cNvPicPr preferRelativeResize="0">
            <a:picLocks noChangeArrowheads="1" noCrop="1"/>
          </p:cNvPicPr>
          <p:nvPr/>
        </p:nvPicPr>
        <p:blipFill>
          <a:blip r:embed="rId5" cstate="print"/>
          <a:srcRect/>
          <a:stretch>
            <a:fillRect/>
          </a:stretch>
        </p:blipFill>
        <p:spPr bwMode="auto">
          <a:xfrm>
            <a:off x="7693025" y="1728788"/>
            <a:ext cx="561975" cy="42862"/>
          </a:xfrm>
          <a:prstGeom prst="rect">
            <a:avLst/>
          </a:prstGeom>
          <a:noFill/>
          <a:ln w="9525">
            <a:noFill/>
            <a:miter lim="800000"/>
            <a:headEnd/>
            <a:tailEnd/>
          </a:ln>
        </p:spPr>
      </p:pic>
      <p:grpSp>
        <p:nvGrpSpPr>
          <p:cNvPr id="2" name="Group 42"/>
          <p:cNvGrpSpPr>
            <a:grpSpLocks/>
          </p:cNvGrpSpPr>
          <p:nvPr/>
        </p:nvGrpSpPr>
        <p:grpSpPr bwMode="auto">
          <a:xfrm>
            <a:off x="7621588" y="1484313"/>
            <a:ext cx="1500187" cy="395287"/>
            <a:chOff x="24" y="489"/>
            <a:chExt cx="723" cy="292"/>
          </a:xfrm>
        </p:grpSpPr>
        <p:sp>
          <p:nvSpPr>
            <p:cNvPr id="140315"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40316"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0317"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1879600"/>
            <a:ext cx="9142413" cy="493395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41315" name="Text Box 3"/>
          <p:cNvSpPr txBox="1">
            <a:spLocks noChangeArrowheads="1"/>
          </p:cNvSpPr>
          <p:nvPr/>
        </p:nvSpPr>
        <p:spPr bwMode="auto">
          <a:xfrm>
            <a:off x="0" y="2786059"/>
            <a:ext cx="9144000" cy="4055262"/>
          </a:xfrm>
          <a:prstGeom prst="rect">
            <a:avLst/>
          </a:prstGeom>
          <a:solidFill>
            <a:schemeClr val="bg1">
              <a:alpha val="10196"/>
            </a:schemeClr>
          </a:solidFill>
          <a:ln w="9525">
            <a:noFill/>
            <a:miter lim="800000"/>
            <a:headEnd/>
            <a:tailEnd/>
          </a:ln>
        </p:spPr>
        <p:txBody>
          <a:bodyPr tIns="10800" bIns="10800">
            <a:noAutofit/>
          </a:bodyPr>
          <a:lstStyle/>
          <a:p>
            <a:pPr algn="just">
              <a:spcBef>
                <a:spcPct val="25000"/>
              </a:spcBef>
            </a:pPr>
            <a:r>
              <a:rPr lang="es-MX" sz="1400" b="1" dirty="0"/>
              <a:t>Contextualización</a:t>
            </a:r>
          </a:p>
          <a:p>
            <a:pPr marL="179388" lvl="1" algn="just">
              <a:spcBef>
                <a:spcPct val="25000"/>
              </a:spcBef>
            </a:pPr>
            <a:r>
              <a:rPr lang="es-MX" sz="1400" dirty="0"/>
              <a:t>     Cuando en la </a:t>
            </a:r>
            <a:r>
              <a:rPr lang="es-MX" sz="1400" dirty="0" smtClean="0"/>
              <a:t>Guía </a:t>
            </a:r>
            <a:r>
              <a:rPr lang="es-MX" sz="1400" dirty="0"/>
              <a:t>se menciona </a:t>
            </a:r>
            <a:r>
              <a:rPr lang="es-MX" sz="1400" b="1" dirty="0"/>
              <a:t>contextualización</a:t>
            </a:r>
            <a:r>
              <a:rPr lang="es-MX" sz="1400" dirty="0"/>
              <a:t> se refiere a que:</a:t>
            </a:r>
          </a:p>
          <a:p>
            <a:pPr marL="720725" lvl="2" indent="-188913" algn="just">
              <a:spcBef>
                <a:spcPct val="25000"/>
              </a:spcBef>
              <a:buFont typeface="Wingdings" pitchFamily="2" charset="2"/>
              <a:buChar char="Ø"/>
            </a:pPr>
            <a:r>
              <a:rPr lang="es-MX" sz="1400" dirty="0"/>
              <a:t>Exista consistencia:</a:t>
            </a:r>
          </a:p>
          <a:p>
            <a:pPr marL="1074738" lvl="3" indent="-174625" algn="just">
              <a:spcBef>
                <a:spcPct val="25000"/>
              </a:spcBef>
              <a:buFont typeface="Wingdings" pitchFamily="2" charset="2"/>
              <a:buChar char="§"/>
            </a:pPr>
            <a:r>
              <a:rPr lang="es-MX" sz="1400" dirty="0"/>
              <a:t>Las políticas de las DES sean congruentes con las políticas de la institución.</a:t>
            </a:r>
          </a:p>
          <a:p>
            <a:pPr marL="1074738" lvl="3" indent="-174625" algn="just">
              <a:spcBef>
                <a:spcPct val="25000"/>
              </a:spcBef>
              <a:buFont typeface="Wingdings" pitchFamily="2" charset="2"/>
              <a:buChar char="§"/>
            </a:pPr>
            <a:r>
              <a:rPr lang="es-MX" sz="1400" dirty="0"/>
              <a:t>En cada </a:t>
            </a:r>
            <a:r>
              <a:rPr lang="es-MX" sz="1400" dirty="0" err="1"/>
              <a:t>ProDES</a:t>
            </a:r>
            <a:r>
              <a:rPr lang="es-MX" sz="1400" dirty="0"/>
              <a:t> los proyectos y las metas compromiso se relacionan con las fortalezas y problemas identificados en la autoevaluación y a las políticas de la DES.</a:t>
            </a:r>
          </a:p>
          <a:p>
            <a:pPr marL="1074738" lvl="3" indent="-174625" algn="just">
              <a:spcBef>
                <a:spcPct val="25000"/>
              </a:spcBef>
              <a:buFont typeface="Wingdings" pitchFamily="2" charset="2"/>
              <a:buChar char="§"/>
            </a:pPr>
            <a:r>
              <a:rPr lang="es-MX" sz="1400" dirty="0"/>
              <a:t>En el ProGES los proyectos y las metas compromiso se relacionan con las fortalezas y problemas identificados en la autoevaluación y a las políticas institucionales.</a:t>
            </a:r>
          </a:p>
          <a:p>
            <a:pPr marL="720725" lvl="2" indent="-188913" algn="just">
              <a:spcBef>
                <a:spcPct val="25000"/>
              </a:spcBef>
              <a:buFont typeface="Wingdings" pitchFamily="2" charset="2"/>
              <a:buChar char="Ø"/>
            </a:pPr>
            <a:r>
              <a:rPr lang="es-MX" sz="1400" dirty="0"/>
              <a:t>Los problemas sean  atendidos en el ámbito que le corresponda con el propósito de evitar inconsistencias y duplicidades, así como optimizar recursos.</a:t>
            </a:r>
          </a:p>
          <a:p>
            <a:pPr marL="1074738" lvl="3" indent="-174625" algn="just">
              <a:spcBef>
                <a:spcPct val="25000"/>
              </a:spcBef>
              <a:buFont typeface="Wingdings" pitchFamily="2" charset="2"/>
              <a:buChar char="§"/>
            </a:pPr>
            <a:r>
              <a:rPr lang="es-MX" sz="1400" dirty="0"/>
              <a:t>Los asuntos identificados en las DES cuya atención no es de su competencia y que deben ser atendidos a nivel institucional (problemas estructurales, normativa, construcciones, </a:t>
            </a:r>
            <a:r>
              <a:rPr lang="es-MX" sz="1400" dirty="0" smtClean="0"/>
              <a:t>etc</a:t>
            </a:r>
            <a:r>
              <a:rPr lang="es-MX" sz="1400" dirty="0"/>
              <a:t>.).</a:t>
            </a:r>
          </a:p>
          <a:p>
            <a:pPr marL="1074738" lvl="3" indent="-174625" algn="just">
              <a:spcBef>
                <a:spcPct val="25000"/>
              </a:spcBef>
              <a:buFont typeface="Wingdings" pitchFamily="2" charset="2"/>
              <a:buChar char="§"/>
            </a:pPr>
            <a:r>
              <a:rPr lang="es-MX" sz="1400" dirty="0"/>
              <a:t>Los asuntos identificados en las DES cuya atención se considera pertinente que sean atendidos en el ámbito institucional (conectividad, sistema integral de información, seguimiento de egresados, modelos de educación centrados en el </a:t>
            </a:r>
            <a:r>
              <a:rPr lang="es-MX" sz="1400" dirty="0" smtClean="0"/>
              <a:t>aprendizaje, etc</a:t>
            </a:r>
            <a:r>
              <a:rPr lang="es-MX" sz="1400" dirty="0"/>
              <a:t>.).</a:t>
            </a:r>
          </a:p>
          <a:p>
            <a:pPr marL="1074738" lvl="3" indent="-174625" algn="just">
              <a:spcBef>
                <a:spcPct val="25000"/>
              </a:spcBef>
              <a:buFont typeface="Wingdings" pitchFamily="2" charset="2"/>
              <a:buChar char="§"/>
            </a:pPr>
            <a:r>
              <a:rPr lang="es-MX" sz="1400" dirty="0"/>
              <a:t>La atención de estos asuntos se deben plantear en proyectos incluidos en el ProGES.</a:t>
            </a:r>
          </a:p>
        </p:txBody>
      </p:sp>
      <p:sp>
        <p:nvSpPr>
          <p:cNvPr id="141316" name="Rectangle 59"/>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3161" name="Group 41"/>
          <p:cNvGraphicFramePr>
            <a:graphicFrameLocks noGrp="1"/>
          </p:cNvGraphicFramePr>
          <p:nvPr>
            <p:extLst>
              <p:ext uri="{D42A27DB-BD31-4B8C-83A1-F6EECF244321}">
                <p14:modId xmlns:p14="http://schemas.microsoft.com/office/powerpoint/2010/main" val="1362255360"/>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pic>
        <p:nvPicPr>
          <p:cNvPr id="141337" name="Picture 243" descr="jnchainslw"/>
          <p:cNvPicPr preferRelativeResize="0">
            <a:picLocks noChangeArrowheads="1" noCrop="1"/>
          </p:cNvPicPr>
          <p:nvPr/>
        </p:nvPicPr>
        <p:blipFill>
          <a:blip r:embed="rId5" cstate="print"/>
          <a:srcRect/>
          <a:stretch>
            <a:fillRect/>
          </a:stretch>
        </p:blipFill>
        <p:spPr bwMode="auto">
          <a:xfrm>
            <a:off x="7693025" y="1741488"/>
            <a:ext cx="561975" cy="42862"/>
          </a:xfrm>
          <a:prstGeom prst="rect">
            <a:avLst/>
          </a:prstGeom>
          <a:noFill/>
          <a:ln w="9525">
            <a:noFill/>
            <a:miter lim="800000"/>
            <a:headEnd/>
            <a:tailEnd/>
          </a:ln>
        </p:spPr>
      </p:pic>
      <p:grpSp>
        <p:nvGrpSpPr>
          <p:cNvPr id="2" name="Group 42"/>
          <p:cNvGrpSpPr>
            <a:grpSpLocks/>
          </p:cNvGrpSpPr>
          <p:nvPr/>
        </p:nvGrpSpPr>
        <p:grpSpPr bwMode="auto">
          <a:xfrm>
            <a:off x="7621588" y="1484313"/>
            <a:ext cx="1500187" cy="395287"/>
            <a:chOff x="24" y="489"/>
            <a:chExt cx="723" cy="292"/>
          </a:xfrm>
        </p:grpSpPr>
        <p:sp>
          <p:nvSpPr>
            <p:cNvPr id="141339"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41340"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1341"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1879600"/>
            <a:ext cx="9142413" cy="493395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42339" name="Rectangle 33"/>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4185" name="Group 41"/>
          <p:cNvGraphicFramePr>
            <a:graphicFrameLocks noGrp="1"/>
          </p:cNvGraphicFramePr>
          <p:nvPr>
            <p:extLst>
              <p:ext uri="{D42A27DB-BD31-4B8C-83A1-F6EECF244321}">
                <p14:modId xmlns:p14="http://schemas.microsoft.com/office/powerpoint/2010/main" val="2922521804"/>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sp>
        <p:nvSpPr>
          <p:cNvPr id="142360" name="Text Box 59"/>
          <p:cNvSpPr txBox="1">
            <a:spLocks noChangeArrowheads="1"/>
          </p:cNvSpPr>
          <p:nvPr/>
        </p:nvSpPr>
        <p:spPr bwMode="auto">
          <a:xfrm>
            <a:off x="0" y="2786058"/>
            <a:ext cx="9144000" cy="4071942"/>
          </a:xfrm>
          <a:prstGeom prst="rect">
            <a:avLst/>
          </a:prstGeom>
          <a:solidFill>
            <a:schemeClr val="bg1">
              <a:alpha val="10196"/>
            </a:schemeClr>
          </a:solidFill>
          <a:ln w="9525">
            <a:noFill/>
            <a:miter lim="800000"/>
            <a:headEnd/>
            <a:tailEnd/>
          </a:ln>
        </p:spPr>
        <p:txBody>
          <a:bodyPr lIns="36000" tIns="10800" rIns="36000" bIns="10800">
            <a:noAutofit/>
          </a:bodyPr>
          <a:lstStyle/>
          <a:p>
            <a:pPr algn="just">
              <a:lnSpc>
                <a:spcPct val="90000"/>
              </a:lnSpc>
              <a:spcBef>
                <a:spcPct val="30000"/>
              </a:spcBef>
            </a:pPr>
            <a:r>
              <a:rPr lang="es-MX" sz="1400" b="1" dirty="0"/>
              <a:t>Problemas estructurales</a:t>
            </a:r>
            <a:r>
              <a:rPr lang="es-ES" sz="1400" dirty="0"/>
              <a:t> </a:t>
            </a:r>
          </a:p>
          <a:p>
            <a:pPr marL="354013" lvl="1" algn="just">
              <a:lnSpc>
                <a:spcPct val="90000"/>
              </a:lnSpc>
              <a:spcBef>
                <a:spcPct val="30000"/>
              </a:spcBef>
            </a:pPr>
            <a:r>
              <a:rPr lang="es-MX" sz="1400" dirty="0"/>
              <a:t>Cuando en la </a:t>
            </a:r>
            <a:r>
              <a:rPr lang="es-MX" sz="1400" dirty="0" smtClean="0"/>
              <a:t>Guía </a:t>
            </a:r>
            <a:r>
              <a:rPr lang="es-MX" sz="1400" dirty="0"/>
              <a:t>se mencionan problemas estructurales, se refiere a aquellos que de no resolverse, ponen en riesgo la viabilidad académica y financiera de la institución.</a:t>
            </a:r>
          </a:p>
          <a:p>
            <a:pPr marL="354013" lvl="1" algn="just">
              <a:lnSpc>
                <a:spcPct val="90000"/>
              </a:lnSpc>
              <a:spcBef>
                <a:spcPct val="30000"/>
              </a:spcBef>
            </a:pPr>
            <a:endParaRPr lang="es-MX" sz="1400" dirty="0"/>
          </a:p>
          <a:p>
            <a:pPr algn="just">
              <a:lnSpc>
                <a:spcPct val="90000"/>
              </a:lnSpc>
              <a:spcBef>
                <a:spcPct val="30000"/>
              </a:spcBef>
            </a:pPr>
            <a:r>
              <a:rPr lang="es-MX" sz="1400" b="1" dirty="0"/>
              <a:t>Programas educativos evaluables</a:t>
            </a:r>
          </a:p>
          <a:p>
            <a:pPr marL="354013" lvl="1" algn="just">
              <a:lnSpc>
                <a:spcPct val="90000"/>
              </a:lnSpc>
              <a:spcBef>
                <a:spcPct val="30000"/>
              </a:spcBef>
              <a:buFont typeface="Wingdings" pitchFamily="2" charset="2"/>
              <a:buChar char="Ø"/>
            </a:pPr>
            <a:r>
              <a:rPr lang="es-MX" sz="1400" dirty="0"/>
              <a:t>Son los PE vigentes de la institución que cuentan con una o más generaciones de egresados.</a:t>
            </a:r>
          </a:p>
          <a:p>
            <a:pPr marL="354013" lvl="1" algn="just">
              <a:lnSpc>
                <a:spcPct val="90000"/>
              </a:lnSpc>
              <a:spcBef>
                <a:spcPct val="30000"/>
              </a:spcBef>
              <a:buFont typeface="Wingdings" pitchFamily="2" charset="2"/>
              <a:buChar char="Ø"/>
            </a:pPr>
            <a:r>
              <a:rPr lang="es-MX" sz="1400" dirty="0"/>
              <a:t>Se consideran evaluables los PE que han sido reestructurados (cambios al plan y programas de estudios) como consecuencia de una autoevaluación o una evaluación externa.  </a:t>
            </a:r>
          </a:p>
          <a:p>
            <a:pPr marL="354013" lvl="1" algn="just">
              <a:lnSpc>
                <a:spcPct val="90000"/>
              </a:lnSpc>
              <a:spcBef>
                <a:spcPct val="30000"/>
              </a:spcBef>
            </a:pPr>
            <a:endParaRPr lang="es-MX" sz="1400" dirty="0"/>
          </a:p>
          <a:p>
            <a:pPr algn="just">
              <a:lnSpc>
                <a:spcPct val="90000"/>
              </a:lnSpc>
              <a:spcBef>
                <a:spcPct val="30000"/>
              </a:spcBef>
            </a:pPr>
            <a:r>
              <a:rPr lang="es-MX" sz="1400" b="1" dirty="0"/>
              <a:t>Programas educativos no evaluables</a:t>
            </a:r>
          </a:p>
          <a:p>
            <a:pPr marL="354013" lvl="1" algn="just">
              <a:lnSpc>
                <a:spcPct val="90000"/>
              </a:lnSpc>
              <a:spcBef>
                <a:spcPct val="30000"/>
              </a:spcBef>
            </a:pPr>
            <a:r>
              <a:rPr lang="es-MX" sz="1400" dirty="0"/>
              <a:t>Son los PE que cumplen con alguna de las siguientes condiciones:</a:t>
            </a:r>
          </a:p>
          <a:p>
            <a:pPr marL="354013" lvl="1" algn="just">
              <a:lnSpc>
                <a:spcPct val="90000"/>
              </a:lnSpc>
              <a:spcBef>
                <a:spcPct val="30000"/>
              </a:spcBef>
              <a:buFont typeface="Wingdings" pitchFamily="2" charset="2"/>
              <a:buChar char="Ø"/>
            </a:pPr>
            <a:r>
              <a:rPr lang="es-MX" sz="1400" dirty="0"/>
              <a:t>Son de reciente creación (sin egresados).</a:t>
            </a:r>
          </a:p>
          <a:p>
            <a:pPr marL="354013" lvl="1" algn="just">
              <a:lnSpc>
                <a:spcPct val="90000"/>
              </a:lnSpc>
              <a:spcBef>
                <a:spcPct val="30000"/>
              </a:spcBef>
              <a:buFont typeface="Wingdings" pitchFamily="2" charset="2"/>
              <a:buChar char="Ø"/>
            </a:pPr>
            <a:r>
              <a:rPr lang="es-MX" sz="1400" dirty="0"/>
              <a:t>Que hayan sido cancelados o se encuentran en proceso de liquidación. Estas decisiones deben haber sido avaladas por el órgano colegiado competente.</a:t>
            </a:r>
          </a:p>
          <a:p>
            <a:pPr algn="just">
              <a:lnSpc>
                <a:spcPct val="90000"/>
              </a:lnSpc>
              <a:spcBef>
                <a:spcPct val="30000"/>
              </a:spcBef>
              <a:buFontTx/>
              <a:buChar char="-"/>
            </a:pPr>
            <a:endParaRPr lang="es-MX" sz="1400" dirty="0"/>
          </a:p>
          <a:p>
            <a:pPr algn="just">
              <a:lnSpc>
                <a:spcPct val="90000"/>
              </a:lnSpc>
              <a:spcBef>
                <a:spcPct val="30000"/>
              </a:spcBef>
            </a:pPr>
            <a:r>
              <a:rPr lang="es-MX" sz="1400" dirty="0"/>
              <a:t>La oferta total de una institución se conforma por los PE evaluables y los no evaluables.</a:t>
            </a:r>
            <a:endParaRPr lang="es-ES" sz="1400" dirty="0"/>
          </a:p>
        </p:txBody>
      </p:sp>
      <p:pic>
        <p:nvPicPr>
          <p:cNvPr id="142361" name="Picture 243" descr="jnchainslw"/>
          <p:cNvPicPr preferRelativeResize="0">
            <a:picLocks noChangeArrowheads="1" noCrop="1"/>
          </p:cNvPicPr>
          <p:nvPr/>
        </p:nvPicPr>
        <p:blipFill>
          <a:blip r:embed="rId5" cstate="print"/>
          <a:srcRect/>
          <a:stretch>
            <a:fillRect/>
          </a:stretch>
        </p:blipFill>
        <p:spPr bwMode="auto">
          <a:xfrm>
            <a:off x="7693025" y="1731963"/>
            <a:ext cx="561975" cy="42862"/>
          </a:xfrm>
          <a:prstGeom prst="rect">
            <a:avLst/>
          </a:prstGeom>
          <a:noFill/>
          <a:ln w="9525">
            <a:noFill/>
            <a:miter lim="800000"/>
            <a:headEnd/>
            <a:tailEnd/>
          </a:ln>
        </p:spPr>
      </p:pic>
      <p:grpSp>
        <p:nvGrpSpPr>
          <p:cNvPr id="2" name="Group 42"/>
          <p:cNvGrpSpPr>
            <a:grpSpLocks/>
          </p:cNvGrpSpPr>
          <p:nvPr/>
        </p:nvGrpSpPr>
        <p:grpSpPr bwMode="auto">
          <a:xfrm>
            <a:off x="7621588" y="1484313"/>
            <a:ext cx="1500187" cy="395287"/>
            <a:chOff x="24" y="489"/>
            <a:chExt cx="723" cy="292"/>
          </a:xfrm>
        </p:grpSpPr>
        <p:sp>
          <p:nvSpPr>
            <p:cNvPr id="142363"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42364"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2365"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0" y="1879600"/>
            <a:ext cx="9142413" cy="4933950"/>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43363" name="Rectangle 3"/>
          <p:cNvSpPr>
            <a:spLocks noChangeArrowheads="1"/>
          </p:cNvSpPr>
          <p:nvPr/>
        </p:nvSpPr>
        <p:spPr bwMode="auto">
          <a:xfrm>
            <a:off x="0" y="1881188"/>
            <a:ext cx="9144000" cy="889000"/>
          </a:xfrm>
          <a:prstGeom prst="rect">
            <a:avLst/>
          </a:prstGeom>
          <a:solidFill>
            <a:srgbClr val="002774">
              <a:alpha val="10196"/>
            </a:srgbClr>
          </a:solidFill>
          <a:ln w="3175" algn="ctr">
            <a:noFill/>
            <a:miter lim="800000"/>
            <a:headEnd/>
            <a:tailEnd/>
          </a:ln>
        </p:spPr>
        <p:txBody>
          <a:bodyPr wrap="none" anchor="ctr"/>
          <a:lstStyle/>
          <a:p>
            <a:endParaRPr lang="es-MX" sz="1400" b="1"/>
          </a:p>
        </p:txBody>
      </p:sp>
      <p:graphicFrame>
        <p:nvGraphicFramePr>
          <p:cNvPr id="135219" name="Group 51"/>
          <p:cNvGraphicFramePr>
            <a:graphicFrameLocks noGrp="1"/>
          </p:cNvGraphicFramePr>
          <p:nvPr>
            <p:extLst>
              <p:ext uri="{D42A27DB-BD31-4B8C-83A1-F6EECF244321}">
                <p14:modId xmlns:p14="http://schemas.microsoft.com/office/powerpoint/2010/main" val="1699419281"/>
              </p:ext>
            </p:extLst>
          </p:nvPr>
        </p:nvGraphicFramePr>
        <p:xfrm>
          <a:off x="0" y="1882775"/>
          <a:ext cx="9142413" cy="877824"/>
        </p:xfrm>
        <a:graphic>
          <a:graphicData uri="http://schemas.openxmlformats.org/drawingml/2006/table">
            <a:tbl>
              <a:tblPr/>
              <a:tblGrid>
                <a:gridCol w="3046413"/>
                <a:gridCol w="3049587"/>
                <a:gridCol w="3046413"/>
              </a:tblGrid>
              <a:tr h="269875">
                <a:tc gridSpan="3">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Anexo I</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Descripción de algunos conceptos utilizados en la guía para formular el PIFI 2014-2015</a:t>
                      </a:r>
                      <a:endParaRPr kumimoji="0" lang="es-ES" sz="12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3" action="ppaction://hlinksldjump"/>
                        </a:rPr>
                        <a:t>Análisis de brechas entre las DES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rId4" action="ppaction://hlinksldjump"/>
                        </a:rPr>
                        <a:t>Consistencia</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Contextualización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Problemas Estructurales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egreso</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Tasa de Titulación</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hlinkClick r:id="" action="ppaction://noaction"/>
                        </a:rPr>
                        <a:t>Programas educativos evaluables</a:t>
                      </a:r>
                      <a:endParaRPr kumimoji="0" lang="es-ES" sz="1200" b="0" i="0" u="none" strike="noStrike" cap="none" normalizeH="0" baseline="0" smtClean="0">
                        <a:ln>
                          <a:noFill/>
                        </a:ln>
                        <a:solidFill>
                          <a:schemeClr val="tx1"/>
                        </a:solidFill>
                        <a:effectLst/>
                        <a:latin typeface="Arial" charset="0"/>
                      </a:endParaRPr>
                    </a:p>
                  </a:txBody>
                  <a:tcPr marL="0" marR="0" marT="0" marB="0"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sp>
        <p:nvSpPr>
          <p:cNvPr id="143384" name="Text Box 29"/>
          <p:cNvSpPr txBox="1">
            <a:spLocks noChangeArrowheads="1"/>
          </p:cNvSpPr>
          <p:nvPr/>
        </p:nvSpPr>
        <p:spPr bwMode="auto">
          <a:xfrm>
            <a:off x="0" y="2770188"/>
            <a:ext cx="9144000" cy="4087812"/>
          </a:xfrm>
          <a:prstGeom prst="rect">
            <a:avLst/>
          </a:prstGeom>
          <a:solidFill>
            <a:schemeClr val="bg1">
              <a:alpha val="10196"/>
            </a:schemeClr>
          </a:solidFill>
          <a:ln w="9525">
            <a:noFill/>
            <a:miter lim="800000"/>
            <a:headEnd/>
            <a:tailEnd/>
          </a:ln>
        </p:spPr>
        <p:txBody>
          <a:bodyPr lIns="36000" tIns="10800" rIns="36000" bIns="10800">
            <a:noAutofit/>
          </a:bodyPr>
          <a:lstStyle/>
          <a:p>
            <a:pPr algn="just">
              <a:lnSpc>
                <a:spcPct val="90000"/>
              </a:lnSpc>
              <a:spcBef>
                <a:spcPct val="30000"/>
              </a:spcBef>
            </a:pPr>
            <a:r>
              <a:rPr lang="es-ES" sz="1400" b="1" dirty="0"/>
              <a:t>Tasa de egreso de un programa educativo por cohorte</a:t>
            </a:r>
            <a:r>
              <a:rPr lang="es-MX" sz="1400" dirty="0"/>
              <a:t>*</a:t>
            </a:r>
            <a:r>
              <a:rPr lang="es-ES" sz="1400" b="1" dirty="0"/>
              <a:t> (TEC)</a:t>
            </a:r>
            <a:r>
              <a:rPr lang="es-MX" sz="1400" b="1" dirty="0"/>
              <a:t>:</a:t>
            </a:r>
            <a:r>
              <a:rPr lang="es-ES" sz="1400" b="1" dirty="0"/>
              <a:t> </a:t>
            </a:r>
          </a:p>
          <a:p>
            <a:pPr marL="354013" lvl="1" algn="just">
              <a:lnSpc>
                <a:spcPct val="90000"/>
              </a:lnSpc>
              <a:spcBef>
                <a:spcPct val="30000"/>
              </a:spcBef>
            </a:pPr>
            <a:r>
              <a:rPr lang="es-ES" sz="1400" dirty="0"/>
              <a:t>Porcentaje de estudiantes de una cohorte que han cubierto en el tiempo establecido formalmente en el plan de estudios, la totalidad de requisitos académicos de un programa educativo, tales como asignaturas o créditos, en algunos casos el servicio social, etc.</a:t>
            </a:r>
          </a:p>
          <a:p>
            <a:pPr marL="354013" lvl="1" algn="just">
              <a:lnSpc>
                <a:spcPct val="90000"/>
              </a:lnSpc>
              <a:spcBef>
                <a:spcPct val="30000"/>
              </a:spcBef>
            </a:pPr>
            <a:endParaRPr lang="es-MX" dirty="0"/>
          </a:p>
          <a:p>
            <a:pPr marL="354013" lvl="1" algn="just">
              <a:lnSpc>
                <a:spcPct val="90000"/>
              </a:lnSpc>
              <a:spcBef>
                <a:spcPct val="30000"/>
              </a:spcBef>
            </a:pPr>
            <a:endParaRPr lang="es-ES" dirty="0"/>
          </a:p>
          <a:p>
            <a:pPr algn="just">
              <a:lnSpc>
                <a:spcPct val="90000"/>
              </a:lnSpc>
              <a:spcBef>
                <a:spcPct val="30000"/>
              </a:spcBef>
              <a:buFont typeface="Wingdings" pitchFamily="2" charset="2"/>
              <a:buNone/>
            </a:pPr>
            <a:endParaRPr lang="es-ES" sz="1400" b="1" dirty="0"/>
          </a:p>
          <a:p>
            <a:pPr algn="just">
              <a:lnSpc>
                <a:spcPct val="90000"/>
              </a:lnSpc>
              <a:spcBef>
                <a:spcPct val="30000"/>
              </a:spcBef>
              <a:buFont typeface="Wingdings" pitchFamily="2" charset="2"/>
              <a:buNone/>
            </a:pPr>
            <a:r>
              <a:rPr lang="es-ES" sz="1400" b="1" dirty="0"/>
              <a:t>Tasa de titulación de un programa educativo por cohorte (TTC):</a:t>
            </a:r>
          </a:p>
          <a:p>
            <a:pPr marL="354013" lvl="1" algn="just">
              <a:lnSpc>
                <a:spcPct val="90000"/>
              </a:lnSpc>
              <a:spcBef>
                <a:spcPct val="30000"/>
              </a:spcBef>
              <a:buFont typeface="Wingdings" pitchFamily="2" charset="2"/>
              <a:buNone/>
            </a:pPr>
            <a:r>
              <a:rPr lang="es-ES" sz="1400" dirty="0"/>
              <a:t>Porcentaje de estudiantes titulados por cohorte (considerando un año adicional a la duración formalmente establecida en el plan de estudios). Esta tasa se calcula determinando el número de estudiantes que se titulan del total de egresados por cohorte </a:t>
            </a:r>
            <a:r>
              <a:rPr lang="es-MX" sz="1400" i="1" dirty="0"/>
              <a:t>(</a:t>
            </a:r>
            <a:r>
              <a:rPr lang="es-MX" sz="1400" b="1" i="1" dirty="0" err="1"/>
              <a:t>NE</a:t>
            </a:r>
            <a:r>
              <a:rPr lang="es-MX" sz="1400" b="1" i="1" baseline="-25000" dirty="0" err="1"/>
              <a:t>e</a:t>
            </a:r>
            <a:r>
              <a:rPr lang="es-MX" sz="1400" b="1" i="1" dirty="0" err="1"/>
              <a:t>C</a:t>
            </a:r>
            <a:r>
              <a:rPr lang="es-MX" sz="1400" i="1" dirty="0"/>
              <a:t>)</a:t>
            </a:r>
            <a:r>
              <a:rPr lang="es-ES" sz="1400" dirty="0"/>
              <a:t>, entre el número total de estudiantes inscritos en esa cohorte </a:t>
            </a:r>
            <a:r>
              <a:rPr lang="es-ES" sz="1400" b="1" dirty="0"/>
              <a:t>(</a:t>
            </a:r>
            <a:r>
              <a:rPr lang="es-ES" sz="1400" b="1" dirty="0" err="1"/>
              <a:t>NE</a:t>
            </a:r>
            <a:r>
              <a:rPr lang="es-ES" sz="1400" b="1" baseline="-25000" dirty="0" err="1"/>
              <a:t>i</a:t>
            </a:r>
            <a:r>
              <a:rPr lang="es-ES" sz="1400" b="1" dirty="0" err="1"/>
              <a:t>C</a:t>
            </a:r>
            <a:r>
              <a:rPr lang="es-ES" sz="1400" b="1" dirty="0"/>
              <a:t>)</a:t>
            </a:r>
            <a:r>
              <a:rPr lang="es-ES" sz="1400" dirty="0"/>
              <a:t>. De manera que </a:t>
            </a:r>
            <a:r>
              <a:rPr lang="es-ES" sz="1400" b="1" dirty="0"/>
              <a:t>TTC </a:t>
            </a:r>
            <a:r>
              <a:rPr lang="es-ES" sz="1400" b="1" dirty="0">
                <a:cs typeface="Arial" charset="0"/>
              </a:rPr>
              <a:t>≤</a:t>
            </a:r>
            <a:r>
              <a:rPr lang="en-US" sz="1400" b="1" dirty="0">
                <a:cs typeface="Arial" charset="0"/>
              </a:rPr>
              <a:t> TEC.</a:t>
            </a:r>
          </a:p>
          <a:p>
            <a:pPr marL="354013" lvl="1" algn="just">
              <a:lnSpc>
                <a:spcPct val="90000"/>
              </a:lnSpc>
              <a:spcBef>
                <a:spcPct val="30000"/>
              </a:spcBef>
              <a:buFont typeface="Wingdings" pitchFamily="2" charset="2"/>
              <a:buNone/>
            </a:pPr>
            <a:endParaRPr lang="en-US" sz="1400" b="1" dirty="0">
              <a:cs typeface="Arial" charset="0"/>
            </a:endParaRPr>
          </a:p>
          <a:p>
            <a:pPr algn="just">
              <a:lnSpc>
                <a:spcPct val="90000"/>
              </a:lnSpc>
              <a:spcBef>
                <a:spcPct val="30000"/>
              </a:spcBef>
              <a:buFont typeface="Wingdings" pitchFamily="2" charset="2"/>
              <a:buNone/>
            </a:pPr>
            <a:endParaRPr lang="es-MX" sz="1000" dirty="0"/>
          </a:p>
          <a:p>
            <a:pPr algn="just">
              <a:lnSpc>
                <a:spcPct val="90000"/>
              </a:lnSpc>
              <a:spcBef>
                <a:spcPct val="30000"/>
              </a:spcBef>
              <a:buFont typeface="Wingdings" pitchFamily="2" charset="2"/>
              <a:buNone/>
            </a:pPr>
            <a:endParaRPr lang="es-MX" sz="1400" dirty="0"/>
          </a:p>
          <a:p>
            <a:pPr algn="just">
              <a:lnSpc>
                <a:spcPct val="90000"/>
              </a:lnSpc>
              <a:spcBef>
                <a:spcPct val="30000"/>
              </a:spcBef>
              <a:buFont typeface="Wingdings" pitchFamily="2" charset="2"/>
              <a:buNone/>
            </a:pPr>
            <a:r>
              <a:rPr lang="es-MX" sz="1400" dirty="0"/>
              <a:t>* Cohorte. Grupo de alumnos que inician sus estudios en un programa educativo al mismo tiempo, es decir, en el mismo periodo escolar (generación).</a:t>
            </a:r>
          </a:p>
        </p:txBody>
      </p:sp>
      <p:graphicFrame>
        <p:nvGraphicFramePr>
          <p:cNvPr id="259102" name="Group 30"/>
          <p:cNvGraphicFramePr>
            <a:graphicFrameLocks noGrp="1"/>
          </p:cNvGraphicFramePr>
          <p:nvPr>
            <p:ph/>
          </p:nvPr>
        </p:nvGraphicFramePr>
        <p:xfrm>
          <a:off x="215900" y="3856038"/>
          <a:ext cx="8680450" cy="387858"/>
        </p:xfrm>
        <a:graphic>
          <a:graphicData uri="http://schemas.openxmlformats.org/drawingml/2006/table">
            <a:tbl>
              <a:tblPr/>
              <a:tblGrid>
                <a:gridCol w="649288"/>
                <a:gridCol w="8031162"/>
              </a:tblGrid>
              <a:tr h="16351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300" b="1" i="1" u="none" strike="noStrike" cap="none" normalizeH="0" baseline="0" smtClean="0">
                          <a:ln>
                            <a:noFill/>
                          </a:ln>
                          <a:solidFill>
                            <a:schemeClr val="tx1"/>
                          </a:solidFill>
                          <a:effectLst/>
                          <a:latin typeface="Arial" charset="0"/>
                        </a:rPr>
                        <a:t>TEC</a:t>
                      </a:r>
                      <a:r>
                        <a:rPr kumimoji="0" lang="es-MX" sz="1300" b="0" i="1" u="none" strike="noStrike" cap="none" normalizeH="0" baseline="0" smtClean="0">
                          <a:ln>
                            <a:noFill/>
                          </a:ln>
                          <a:solidFill>
                            <a:schemeClr val="tx1"/>
                          </a:solidFill>
                          <a:effectLst/>
                          <a:latin typeface="Arial" charset="0"/>
                        </a:rPr>
                        <a:t> =</a:t>
                      </a:r>
                      <a:endParaRPr kumimoji="0" lang="es-ES" sz="1300" b="0" i="1" u="none" strike="noStrike" cap="none" normalizeH="0" baseline="0" smtClean="0">
                        <a:ln>
                          <a:noFill/>
                        </a:ln>
                        <a:solidFill>
                          <a:schemeClr val="tx1"/>
                        </a:solidFill>
                        <a:effectLst/>
                        <a:latin typeface="Arial" charset="0"/>
                      </a:endParaRPr>
                    </a:p>
                  </a:txBody>
                  <a:tcPr marL="0" marR="0" marT="0" marB="0" anchor="ctr" anchorCtr="1"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s-MX" sz="1300" b="0" i="1" u="none" strike="noStrike" cap="none" normalizeH="0" baseline="0" smtClean="0">
                          <a:ln>
                            <a:noFill/>
                          </a:ln>
                          <a:solidFill>
                            <a:schemeClr val="tx1"/>
                          </a:solidFill>
                          <a:effectLst/>
                          <a:latin typeface="Arial" charset="0"/>
                        </a:rPr>
                        <a:t>Número de estudiantes de una cohorte que egresan en el tiempo formalmente establecido (</a:t>
                      </a:r>
                      <a:r>
                        <a:rPr kumimoji="0" lang="es-MX" sz="1300" b="1" i="1" u="none" strike="noStrike" cap="none" normalizeH="0" baseline="0" smtClean="0">
                          <a:ln>
                            <a:noFill/>
                          </a:ln>
                          <a:solidFill>
                            <a:schemeClr val="tx1"/>
                          </a:solidFill>
                          <a:effectLst/>
                          <a:latin typeface="Arial" charset="0"/>
                        </a:rPr>
                        <a:t>NEeC</a:t>
                      </a:r>
                      <a:r>
                        <a:rPr kumimoji="0" lang="es-MX" sz="1300" b="0" i="1" u="none" strike="noStrike" cap="none" normalizeH="0" baseline="0" smtClean="0">
                          <a:ln>
                            <a:noFill/>
                          </a:ln>
                          <a:solidFill>
                            <a:schemeClr val="tx1"/>
                          </a:solidFill>
                          <a:effectLst/>
                          <a:latin typeface="Arial" charset="0"/>
                        </a:rPr>
                        <a:t>)</a:t>
                      </a:r>
                      <a:endParaRPr kumimoji="0" lang="es-ES" sz="13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es-ES"/>
                    </a:p>
                  </a:txBody>
                  <a:tcPr/>
                </a:tc>
                <a:tc>
                  <a:txBody>
                    <a:bodyPr/>
                    <a:lstStyle/>
                    <a:p>
                      <a:pPr marL="914400" marR="0" lvl="2" indent="0" algn="just" defTabSz="914400" rtl="0" eaLnBrk="1" fontAlgn="base" latinLnBrk="0" hangingPunct="1">
                        <a:lnSpc>
                          <a:spcPct val="90000"/>
                        </a:lnSpc>
                        <a:spcBef>
                          <a:spcPct val="30000"/>
                        </a:spcBef>
                        <a:spcAft>
                          <a:spcPct val="0"/>
                        </a:spcAft>
                        <a:buClrTx/>
                        <a:buSzTx/>
                        <a:buFontTx/>
                        <a:buNone/>
                        <a:tabLst/>
                      </a:pPr>
                      <a:r>
                        <a:rPr kumimoji="0" lang="es-MX" sz="1300" b="0" i="1" u="none" strike="noStrike" cap="none" normalizeH="0" baseline="0" dirty="0" smtClean="0">
                          <a:ln>
                            <a:noFill/>
                          </a:ln>
                          <a:solidFill>
                            <a:schemeClr val="tx1"/>
                          </a:solidFill>
                          <a:effectLst/>
                          <a:latin typeface="Arial" charset="0"/>
                        </a:rPr>
                        <a:t>Número de estudiantes inscritos en esa cohorte (</a:t>
                      </a:r>
                      <a:r>
                        <a:rPr kumimoji="0" lang="es-MX" sz="1300" b="1" i="1" u="none" strike="noStrike" cap="none" normalizeH="0" baseline="0" dirty="0" err="1" smtClean="0">
                          <a:ln>
                            <a:noFill/>
                          </a:ln>
                          <a:solidFill>
                            <a:schemeClr val="tx1"/>
                          </a:solidFill>
                          <a:effectLst/>
                          <a:latin typeface="Arial" charset="0"/>
                        </a:rPr>
                        <a:t>NE</a:t>
                      </a:r>
                      <a:r>
                        <a:rPr kumimoji="0" lang="es-MX" sz="1300" b="1" i="1" u="none" strike="noStrike" cap="none" normalizeH="0" baseline="-25000" dirty="0" err="1" smtClean="0">
                          <a:ln>
                            <a:noFill/>
                          </a:ln>
                          <a:solidFill>
                            <a:schemeClr val="tx1"/>
                          </a:solidFill>
                          <a:effectLst/>
                          <a:latin typeface="Arial" charset="0"/>
                        </a:rPr>
                        <a:t>i</a:t>
                      </a:r>
                      <a:r>
                        <a:rPr kumimoji="0" lang="es-MX" sz="1300" b="1" i="1" u="none" strike="noStrike" cap="none" normalizeH="0" baseline="0" dirty="0" err="1" smtClean="0">
                          <a:ln>
                            <a:noFill/>
                          </a:ln>
                          <a:solidFill>
                            <a:schemeClr val="tx1"/>
                          </a:solidFill>
                          <a:effectLst/>
                          <a:latin typeface="Arial" charset="0"/>
                        </a:rPr>
                        <a:t>C</a:t>
                      </a:r>
                      <a:r>
                        <a:rPr kumimoji="0" lang="es-MX" sz="1300" b="0" i="1" u="none" strike="noStrike" cap="none" normalizeH="0" baseline="0" dirty="0" smtClean="0">
                          <a:ln>
                            <a:noFill/>
                          </a:ln>
                          <a:solidFill>
                            <a:schemeClr val="tx1"/>
                          </a:solidFill>
                          <a:effectLst/>
                          <a:latin typeface="Arial" charset="0"/>
                        </a:rPr>
                        <a:t>)</a:t>
                      </a:r>
                      <a:endParaRPr kumimoji="0" lang="es-ES" sz="1000" b="0" i="0" u="none" strike="noStrike" cap="none" normalizeH="0" baseline="0" dirty="0" smtClean="0">
                        <a:ln>
                          <a:noFill/>
                        </a:ln>
                        <a:solidFill>
                          <a:schemeClr val="tx1"/>
                        </a:solidFill>
                        <a:effectLst/>
                        <a:latin typeface="Arial" charset="0"/>
                      </a:endParaRPr>
                    </a:p>
                  </a:txBody>
                  <a:tcPr marL="0" marR="0" marT="0" marB="0" anchor="ctr" anchorCtr="1"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259114" name="Group 42"/>
          <p:cNvGraphicFramePr>
            <a:graphicFrameLocks noGrp="1"/>
          </p:cNvGraphicFramePr>
          <p:nvPr/>
        </p:nvGraphicFramePr>
        <p:xfrm>
          <a:off x="168275" y="5686425"/>
          <a:ext cx="8680450" cy="387858"/>
        </p:xfrm>
        <a:graphic>
          <a:graphicData uri="http://schemas.openxmlformats.org/drawingml/2006/table">
            <a:tbl>
              <a:tblPr/>
              <a:tblGrid>
                <a:gridCol w="649288"/>
                <a:gridCol w="8031162"/>
              </a:tblGrid>
              <a:tr h="14605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300" b="1" i="1" u="none" strike="noStrike" cap="none" normalizeH="0" baseline="0" dirty="0" smtClean="0">
                          <a:ln>
                            <a:noFill/>
                          </a:ln>
                          <a:solidFill>
                            <a:schemeClr val="tx1"/>
                          </a:solidFill>
                          <a:effectLst/>
                          <a:latin typeface="Arial" charset="0"/>
                        </a:rPr>
                        <a:t>TTC</a:t>
                      </a:r>
                      <a:r>
                        <a:rPr kumimoji="0" lang="es-MX" sz="1300" b="0" i="1" u="none" strike="noStrike" cap="none" normalizeH="0" baseline="0" dirty="0" smtClean="0">
                          <a:ln>
                            <a:noFill/>
                          </a:ln>
                          <a:solidFill>
                            <a:schemeClr val="tx1"/>
                          </a:solidFill>
                          <a:effectLst/>
                          <a:latin typeface="Arial" charset="0"/>
                        </a:rPr>
                        <a:t> =</a:t>
                      </a:r>
                      <a:endParaRPr kumimoji="0" lang="es-ES" sz="1300" b="0" i="1" u="none" strike="noStrike" cap="none" normalizeH="0" baseline="0" dirty="0" smtClean="0">
                        <a:ln>
                          <a:noFill/>
                        </a:ln>
                        <a:solidFill>
                          <a:schemeClr val="tx1"/>
                        </a:solidFill>
                        <a:effectLst/>
                        <a:latin typeface="Arial" charset="0"/>
                      </a:endParaRPr>
                    </a:p>
                  </a:txBody>
                  <a:tcPr marL="0" marR="0" marT="0" marB="0" anchor="ctr" anchorCtr="1"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s-MX" sz="1300" b="0" i="1" u="none" strike="noStrike" cap="none" normalizeH="0" baseline="0" smtClean="0">
                          <a:ln>
                            <a:noFill/>
                          </a:ln>
                          <a:solidFill>
                            <a:schemeClr val="tx1"/>
                          </a:solidFill>
                          <a:effectLst/>
                          <a:latin typeface="Arial" charset="0"/>
                        </a:rPr>
                        <a:t>Número de estudiantes que se titulan por cohorte (considerando un año adicional a la duración del PE)</a:t>
                      </a:r>
                      <a:endParaRPr kumimoji="0" lang="es-ES" sz="1300" b="0" i="0" u="none" strike="noStrike" cap="none" normalizeH="0" baseline="0" smtClean="0">
                        <a:ln>
                          <a:noFill/>
                        </a:ln>
                        <a:solidFill>
                          <a:schemeClr val="tx1"/>
                        </a:solidFill>
                        <a:effectLst/>
                        <a:latin typeface="Arial" charset="0"/>
                      </a:endParaRPr>
                    </a:p>
                  </a:txBody>
                  <a:tcPr marL="0" marR="0" marT="0" marB="0" anchor="ctr" anchorCtr="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es-ES"/>
                    </a:p>
                  </a:txBody>
                  <a:tcPr/>
                </a:tc>
                <a:tc>
                  <a:txBody>
                    <a:bodyPr/>
                    <a:lstStyle/>
                    <a:p>
                      <a:pPr marL="914400" marR="0" lvl="2" indent="0" algn="just" defTabSz="914400" rtl="0" eaLnBrk="1" fontAlgn="base" latinLnBrk="0" hangingPunct="1">
                        <a:lnSpc>
                          <a:spcPct val="90000"/>
                        </a:lnSpc>
                        <a:spcBef>
                          <a:spcPct val="30000"/>
                        </a:spcBef>
                        <a:spcAft>
                          <a:spcPct val="0"/>
                        </a:spcAft>
                        <a:buClrTx/>
                        <a:buSzTx/>
                        <a:buFontTx/>
                        <a:buNone/>
                        <a:tabLst/>
                      </a:pPr>
                      <a:r>
                        <a:rPr kumimoji="0" lang="es-MX" sz="1300" b="0" i="1" u="none" strike="noStrike" cap="none" normalizeH="0" baseline="0" smtClean="0">
                          <a:ln>
                            <a:noFill/>
                          </a:ln>
                          <a:solidFill>
                            <a:schemeClr val="tx1"/>
                          </a:solidFill>
                          <a:effectLst/>
                          <a:latin typeface="Arial" charset="0"/>
                        </a:rPr>
                        <a:t>Número total de estudiantes inscritos en esa cohorte. </a:t>
                      </a:r>
                      <a:r>
                        <a:rPr kumimoji="0" lang="es-MX" sz="1300" b="1" i="1" u="none" strike="noStrike" cap="none" normalizeH="0" baseline="0" smtClean="0">
                          <a:ln>
                            <a:noFill/>
                          </a:ln>
                          <a:solidFill>
                            <a:schemeClr val="tx1"/>
                          </a:solidFill>
                          <a:effectLst/>
                          <a:latin typeface="Arial" charset="0"/>
                        </a:rPr>
                        <a:t>(NE</a:t>
                      </a:r>
                      <a:r>
                        <a:rPr kumimoji="0" lang="es-MX" sz="1300" b="1" i="1" u="none" strike="noStrike" cap="none" normalizeH="0" baseline="-25000" smtClean="0">
                          <a:ln>
                            <a:noFill/>
                          </a:ln>
                          <a:solidFill>
                            <a:schemeClr val="tx1"/>
                          </a:solidFill>
                          <a:effectLst/>
                          <a:latin typeface="Arial" charset="0"/>
                        </a:rPr>
                        <a:t>I</a:t>
                      </a:r>
                      <a:r>
                        <a:rPr kumimoji="0" lang="es-MX" sz="1300" b="1" i="1" u="none" strike="noStrike" cap="none" normalizeH="0" baseline="0" smtClean="0">
                          <a:ln>
                            <a:noFill/>
                          </a:ln>
                          <a:solidFill>
                            <a:schemeClr val="tx1"/>
                          </a:solidFill>
                          <a:effectLst/>
                          <a:latin typeface="Arial" charset="0"/>
                        </a:rPr>
                        <a:t>C)</a:t>
                      </a:r>
                      <a:endParaRPr kumimoji="0" lang="es-ES" sz="1300" b="1" i="1" u="none" strike="noStrike" cap="none" normalizeH="0" baseline="0" smtClean="0">
                        <a:ln>
                          <a:noFill/>
                        </a:ln>
                        <a:solidFill>
                          <a:schemeClr val="tx1"/>
                        </a:solidFill>
                        <a:effectLst/>
                        <a:latin typeface="Arial" charset="0"/>
                      </a:endParaRPr>
                    </a:p>
                  </a:txBody>
                  <a:tcPr marL="0" marR="0" marT="0" marB="0" anchor="ctr" anchorCtr="1"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pic>
        <p:nvPicPr>
          <p:cNvPr id="143395" name="Picture 243" descr="jnchainslw"/>
          <p:cNvPicPr preferRelativeResize="0">
            <a:picLocks noChangeArrowheads="1" noCrop="1"/>
          </p:cNvPicPr>
          <p:nvPr/>
        </p:nvPicPr>
        <p:blipFill>
          <a:blip r:embed="rId5" cstate="print"/>
          <a:srcRect/>
          <a:stretch>
            <a:fillRect/>
          </a:stretch>
        </p:blipFill>
        <p:spPr bwMode="auto">
          <a:xfrm>
            <a:off x="7693025" y="1798638"/>
            <a:ext cx="561975" cy="42862"/>
          </a:xfrm>
          <a:prstGeom prst="rect">
            <a:avLst/>
          </a:prstGeom>
          <a:noFill/>
          <a:ln w="9525">
            <a:noFill/>
            <a:miter lim="800000"/>
            <a:headEnd/>
            <a:tailEnd/>
          </a:ln>
        </p:spPr>
      </p:pic>
      <p:grpSp>
        <p:nvGrpSpPr>
          <p:cNvPr id="2" name="Group 52"/>
          <p:cNvGrpSpPr>
            <a:grpSpLocks/>
          </p:cNvGrpSpPr>
          <p:nvPr/>
        </p:nvGrpSpPr>
        <p:grpSpPr bwMode="auto">
          <a:xfrm>
            <a:off x="7621588" y="1484313"/>
            <a:ext cx="1500187" cy="395287"/>
            <a:chOff x="24" y="489"/>
            <a:chExt cx="723" cy="292"/>
          </a:xfrm>
        </p:grpSpPr>
        <p:sp>
          <p:nvSpPr>
            <p:cNvPr id="143397"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43398"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3399"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571480"/>
            <a:ext cx="9144000" cy="6286520"/>
          </a:xfrm>
          <a:prstGeom prst="rect">
            <a:avLst/>
          </a:prstGeom>
          <a:solidFill>
            <a:srgbClr val="FFFFFF"/>
          </a:solidFill>
          <a:ln w="3175" algn="ctr">
            <a:solidFill>
              <a:schemeClr val="bg1"/>
            </a:solidFill>
            <a:miter lim="800000"/>
            <a:headEnd/>
            <a:tailEnd/>
          </a:ln>
        </p:spPr>
        <p:txBody>
          <a:bodyPr wrap="none" anchor="t" anchorCtr="0"/>
          <a:lstStyle/>
          <a:p>
            <a:pPr algn="ctr">
              <a:tabLst>
                <a:tab pos="180975" algn="l"/>
                <a:tab pos="447675" algn="l"/>
              </a:tabLst>
            </a:pPr>
            <a:endParaRPr lang="es-ES_tradnl" sz="1400"/>
          </a:p>
        </p:txBody>
      </p:sp>
      <p:sp>
        <p:nvSpPr>
          <p:cNvPr id="32771" name="Text Box 10"/>
          <p:cNvSpPr txBox="1">
            <a:spLocks noChangeArrowheads="1"/>
          </p:cNvSpPr>
          <p:nvPr/>
        </p:nvSpPr>
        <p:spPr bwMode="auto">
          <a:xfrm>
            <a:off x="539750" y="404813"/>
            <a:ext cx="7993063" cy="349250"/>
          </a:xfrm>
          <a:prstGeom prst="rect">
            <a:avLst/>
          </a:prstGeom>
          <a:noFill/>
          <a:ln w="3175" algn="ctr">
            <a:noFill/>
            <a:miter lim="800000"/>
            <a:headEnd/>
            <a:tailEnd/>
          </a:ln>
        </p:spPr>
        <p:txBody>
          <a:bodyPr tIns="90000">
            <a:spAutoFit/>
          </a:bodyPr>
          <a:lstStyle/>
          <a:p>
            <a:pPr algn="ctr">
              <a:tabLst>
                <a:tab pos="180975" algn="l"/>
                <a:tab pos="447675" algn="l"/>
              </a:tabLst>
            </a:pPr>
            <a:endParaRPr lang="es-ES_tradnl" sz="1400"/>
          </a:p>
        </p:txBody>
      </p:sp>
      <p:sp>
        <p:nvSpPr>
          <p:cNvPr id="32772" name="Text Box 11"/>
          <p:cNvSpPr txBox="1">
            <a:spLocks noChangeArrowheads="1"/>
          </p:cNvSpPr>
          <p:nvPr/>
        </p:nvSpPr>
        <p:spPr bwMode="auto">
          <a:xfrm>
            <a:off x="-32" y="571480"/>
            <a:ext cx="9144000" cy="6286520"/>
          </a:xfrm>
          <a:prstGeom prst="rect">
            <a:avLst/>
          </a:prstGeom>
          <a:solidFill>
            <a:schemeClr val="bg1"/>
          </a:solidFill>
          <a:ln w="3175" algn="ctr">
            <a:noFill/>
            <a:miter lim="800000"/>
            <a:headEnd/>
            <a:tailEnd/>
          </a:ln>
        </p:spPr>
        <p:txBody>
          <a:bodyPr wrap="square" tIns="90000">
            <a:noAutofit/>
          </a:bodyPr>
          <a:lstStyle/>
          <a:p>
            <a:pPr marL="355600" indent="-355600" algn="just">
              <a:tabLst>
                <a:tab pos="180975" algn="l"/>
                <a:tab pos="447675" algn="l"/>
              </a:tabLst>
            </a:pPr>
            <a:endParaRPr lang="es-MX" sz="500" b="1" dirty="0" smtClean="0"/>
          </a:p>
          <a:p>
            <a:pPr algn="just">
              <a:tabLst>
                <a:tab pos="180975" algn="l"/>
                <a:tab pos="447675" algn="l"/>
              </a:tabLst>
            </a:pPr>
            <a:r>
              <a:rPr lang="es-MX" sz="1300" b="1" dirty="0" smtClean="0"/>
              <a:t>Análisis de los programas educativos de posgrado </a:t>
            </a:r>
            <a:endParaRPr lang="es-MX" sz="1300" dirty="0" smtClean="0"/>
          </a:p>
          <a:p>
            <a:pPr marL="355600" indent="-355600" algn="just">
              <a:tabLst>
                <a:tab pos="180975" algn="l"/>
                <a:tab pos="447675" algn="l"/>
              </a:tabLst>
            </a:pPr>
            <a:endParaRPr lang="es-MX" sz="800" dirty="0" smtClean="0"/>
          </a:p>
          <a:p>
            <a:pPr algn="just">
              <a:tabLst>
                <a:tab pos="180975" algn="l"/>
                <a:tab pos="447675" algn="l"/>
              </a:tabLst>
            </a:pPr>
            <a:r>
              <a:rPr lang="es-MX" sz="1300" dirty="0"/>
              <a:t>Es importante continuar analizando la evolución de los principales indicadores de calidad de los PE de posgrado, para diseñar, adecuar o enriquecer las políticas y estrategias que permitan incrementar su </a:t>
            </a:r>
            <a:r>
              <a:rPr lang="es-MX" sz="1300" dirty="0" smtClean="0"/>
              <a:t>calidad y pertinencia. La </a:t>
            </a:r>
            <a:r>
              <a:rPr lang="es-MX" sz="1300" dirty="0"/>
              <a:t>prioridad del PIFI es la calidad del posgrado, sin descuidar </a:t>
            </a:r>
            <a:r>
              <a:rPr lang="es-MX" sz="1300" dirty="0" smtClean="0"/>
              <a:t>la </a:t>
            </a:r>
            <a:r>
              <a:rPr lang="es-MX" sz="1300" dirty="0"/>
              <a:t>calidad de los PE de TSU y Licenciatura, para ello se recomienda seguir la metodología propuesta por el Programa Nacional de Posgrado de Calidad (PNPC) SEP-</a:t>
            </a:r>
            <a:r>
              <a:rPr lang="es-MX" sz="1300" dirty="0" err="1"/>
              <a:t>CONACyT</a:t>
            </a:r>
            <a:r>
              <a:rPr lang="es-MX" sz="1300" dirty="0"/>
              <a:t>, que a continuación se </a:t>
            </a:r>
            <a:r>
              <a:rPr lang="es-MX" sz="1300" dirty="0" smtClean="0"/>
              <a:t>sintetiza:</a:t>
            </a:r>
          </a:p>
          <a:p>
            <a:pPr algn="just">
              <a:tabLst>
                <a:tab pos="180975" algn="l"/>
                <a:tab pos="447675" algn="l"/>
              </a:tabLst>
            </a:pPr>
            <a:endParaRPr lang="es-MX" sz="800" dirty="0" smtClean="0"/>
          </a:p>
          <a:p>
            <a:pPr lvl="1" algn="just">
              <a:tabLst>
                <a:tab pos="180975" algn="l"/>
                <a:tab pos="447675" algn="l"/>
              </a:tabLst>
            </a:pPr>
            <a:r>
              <a:rPr lang="es-MX" sz="1300" dirty="0"/>
              <a:t>Los criterios y </a:t>
            </a:r>
            <a:r>
              <a:rPr lang="es-MX" sz="1300" dirty="0" err="1"/>
              <a:t>subcriterios</a:t>
            </a:r>
            <a:r>
              <a:rPr lang="es-MX" sz="1300" dirty="0"/>
              <a:t> de las cuatro categorías que se describen a continuación, son los considerados como indispensables por el PNPC, que con los parámetros establecidos por dicho programa se contará con los referentes críticos para realizar la autoevaluación de los PE de posgrado. A continuación se presenta una síntesis de los parámetros </a:t>
            </a:r>
            <a:r>
              <a:rPr lang="es-MX" sz="1300" dirty="0" smtClean="0"/>
              <a:t>básicos </a:t>
            </a:r>
            <a:r>
              <a:rPr lang="es-MX" sz="1300" dirty="0"/>
              <a:t>para el ingreso al PNPC, para ver de manera completa este punto consulte los </a:t>
            </a:r>
            <a:r>
              <a:rPr lang="es-MX" sz="1300" b="1" dirty="0"/>
              <a:t>Anexos </a:t>
            </a:r>
            <a:r>
              <a:rPr lang="es-MX" sz="1300" b="1" dirty="0" smtClean="0">
                <a:hlinkClick r:id="rId3" action="ppaction://hlinkfile"/>
              </a:rPr>
              <a:t>IV </a:t>
            </a:r>
            <a:r>
              <a:rPr lang="es-MX" sz="1300" b="1" dirty="0">
                <a:hlinkClick r:id="rId3" action="ppaction://hlinkfile"/>
              </a:rPr>
              <a:t>A </a:t>
            </a:r>
            <a:r>
              <a:rPr lang="es-MX" sz="1300" b="1" dirty="0"/>
              <a:t>y </a:t>
            </a:r>
            <a:r>
              <a:rPr lang="es-MX" sz="1300" b="1" dirty="0" smtClean="0">
                <a:hlinkClick r:id="rId4" action="ppaction://hlinkfile"/>
              </a:rPr>
              <a:t>IV B</a:t>
            </a:r>
            <a:r>
              <a:rPr lang="es-MX" sz="1300" dirty="0"/>
              <a:t>.</a:t>
            </a:r>
          </a:p>
          <a:p>
            <a:pPr marL="355600" indent="-355600" algn="just">
              <a:tabLst>
                <a:tab pos="180975" algn="l"/>
                <a:tab pos="447675" algn="l"/>
              </a:tabLst>
            </a:pPr>
            <a:endParaRPr lang="es-MX" sz="800" dirty="0"/>
          </a:p>
          <a:p>
            <a:pPr marL="1270000" lvl="2" indent="-355600" algn="just">
              <a:buFontTx/>
              <a:buAutoNum type="romanUcPeriod"/>
              <a:tabLst>
                <a:tab pos="180975" algn="l"/>
                <a:tab pos="447675" algn="l"/>
              </a:tabLst>
            </a:pPr>
            <a:r>
              <a:rPr lang="es-ES" sz="1300" b="1" dirty="0" smtClean="0"/>
              <a:t>Estructura y Personal Académico</a:t>
            </a:r>
            <a:endParaRPr lang="es-ES" sz="1300" b="1" dirty="0"/>
          </a:p>
          <a:p>
            <a:pPr marL="1270000" lvl="2" indent="-355600" algn="just">
              <a:buFontTx/>
              <a:buAutoNum type="romanUcPeriod"/>
              <a:tabLst>
                <a:tab pos="180975" algn="l"/>
                <a:tab pos="447675" algn="l"/>
              </a:tabLst>
            </a:pPr>
            <a:endParaRPr lang="es-MX" sz="800" dirty="0"/>
          </a:p>
          <a:p>
            <a:pPr marL="1727200" lvl="3" indent="-355600" algn="just">
              <a:buFont typeface="+mj-lt"/>
              <a:buAutoNum type="alphaUcPeriod"/>
              <a:tabLst>
                <a:tab pos="180975" algn="l"/>
                <a:tab pos="447675" algn="l"/>
              </a:tabLst>
            </a:pPr>
            <a:r>
              <a:rPr lang="es-MX" sz="1300" dirty="0"/>
              <a:t>Núcleo académico básico (existencia de un núcleo académico básico de PTC, perfil </a:t>
            </a:r>
            <a:r>
              <a:rPr lang="es-MX" sz="1300" dirty="0" smtClean="0"/>
              <a:t>del núcleo académico, </a:t>
            </a:r>
            <a:r>
              <a:rPr lang="es-MX" sz="1300" dirty="0"/>
              <a:t>características del núcleo académico básico, apertura y capacidad de </a:t>
            </a:r>
            <a:r>
              <a:rPr lang="es-MX" sz="1300" dirty="0" smtClean="0"/>
              <a:t>interlocución en la integración del núcleo académico básico, nivel mínimo de habilitación y pertenencia al SIN de los PTC de acuerdo al nivel del PNPC que buscan alcanzar los PE).</a:t>
            </a:r>
            <a:endParaRPr lang="es-MX" sz="1300" dirty="0"/>
          </a:p>
          <a:p>
            <a:pPr marL="1727200" lvl="3" indent="-355600" algn="just">
              <a:buFontTx/>
              <a:buAutoNum type="alpha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Líneas de generación y/o aplicación del conocimiento (congruencia de la LGAC con: el perfil de egreso, el plan de estudios, las opciones terminales del programa, la productividad académica del programa, la orientación y nivel del programa y al menos 3 PTC por LGAC</a:t>
            </a:r>
            <a:r>
              <a:rPr lang="es-MX" sz="1300" dirty="0" smtClean="0"/>
              <a:t>).</a:t>
            </a:r>
          </a:p>
          <a:p>
            <a:pPr lvl="3" algn="just">
              <a:tabLst>
                <a:tab pos="180975" algn="l"/>
                <a:tab pos="447675" algn="l"/>
              </a:tabLst>
            </a:pPr>
            <a:endParaRPr lang="es-MX" sz="1300" dirty="0"/>
          </a:p>
          <a:p>
            <a:pPr marL="1270000" lvl="2" indent="-355600" algn="just">
              <a:buFontTx/>
              <a:buAutoNum type="romanUcPeriod"/>
              <a:tabLst>
                <a:tab pos="180975" algn="l"/>
                <a:tab pos="447675" algn="l"/>
              </a:tabLst>
            </a:pPr>
            <a:r>
              <a:rPr lang="es-ES" sz="1300" b="1" dirty="0" smtClean="0"/>
              <a:t>Estudiantes</a:t>
            </a:r>
            <a:endParaRPr lang="es-ES" sz="1300" b="1" dirty="0"/>
          </a:p>
          <a:p>
            <a:pPr marL="1270000" lvl="2" indent="-355600" algn="just">
              <a:buFontTx/>
              <a:buAutoNum type="roman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Ingreso de estudiantes (el procedimiento de selección debe ser riguroso y objetivo, </a:t>
            </a:r>
            <a:r>
              <a:rPr lang="es-MX" sz="1300" dirty="0" smtClean="0"/>
              <a:t>que </a:t>
            </a:r>
            <a:r>
              <a:rPr lang="es-MX" sz="1300" dirty="0"/>
              <a:t>el tiempo de dedicación de los estudiantes sea </a:t>
            </a:r>
            <a:r>
              <a:rPr lang="es-MX" sz="1300" dirty="0" smtClean="0"/>
              <a:t>acorde al esfuerzo requerido para alcanzar los objetivos del programa).</a:t>
            </a:r>
            <a:endParaRPr lang="es-MX" sz="1300" dirty="0"/>
          </a:p>
          <a:p>
            <a:pPr marL="1727200" lvl="3" indent="-355600" algn="just">
              <a:buFontTx/>
              <a:buAutoNum type="alpha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Tutorías (suficiencia de la planta académica, proporción de estudiantes por PTC para impartición de tutorías, proporción de estudiantes por director de proyecto terminal o tesis).</a:t>
            </a:r>
          </a:p>
          <a:p>
            <a:pPr marL="1727200" lvl="3" indent="-355600" algn="just">
              <a:buFontTx/>
              <a:buAutoNum type="alphaUcPeriod"/>
              <a:tabLst>
                <a:tab pos="180975" algn="l"/>
                <a:tab pos="447675" algn="l"/>
              </a:tabLst>
            </a:pPr>
            <a:endParaRPr lang="es-MX" sz="800" dirty="0"/>
          </a:p>
        </p:txBody>
      </p:sp>
      <p:sp>
        <p:nvSpPr>
          <p:cNvPr id="9" name="8 Rectángulo">
            <a:hlinkClick r:id="rId5" action="ppaction://hlinksldjump"/>
          </p:cNvPr>
          <p:cNvSpPr/>
          <p:nvPr/>
        </p:nvSpPr>
        <p:spPr bwMode="auto">
          <a:xfrm flipH="1">
            <a:off x="-3" y="-4917"/>
            <a:ext cx="9144003"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32775" name="AutoShape 5">
            <a:hlinkClick r:id="" action="ppaction://hlinkshowjump?jump=nextslide"/>
          </p:cNvPr>
          <p:cNvSpPr>
            <a:spLocks noChangeArrowheads="1"/>
          </p:cNvSpPr>
          <p:nvPr/>
        </p:nvSpPr>
        <p:spPr bwMode="auto">
          <a:xfrm>
            <a:off x="8921783" y="63339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6" action="ppaction://hlinkfile"/>
          </p:cNvPr>
          <p:cNvSpPr>
            <a:spLocks/>
          </p:cNvSpPr>
          <p:nvPr/>
        </p:nvSpPr>
        <p:spPr bwMode="auto">
          <a:xfrm>
            <a:off x="538692" y="2990246"/>
            <a:ext cx="335885"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8" name="7 Rectángulo">
            <a:hlinkClick r:id="rId7" action="ppaction://hlinkfile"/>
          </p:cNvPr>
          <p:cNvSpPr>
            <a:spLocks/>
          </p:cNvSpPr>
          <p:nvPr/>
        </p:nvSpPr>
        <p:spPr bwMode="auto">
          <a:xfrm>
            <a:off x="1026813" y="2980272"/>
            <a:ext cx="369474"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328" y="571480"/>
            <a:ext cx="9144000" cy="628652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33795" name="Text Box 5"/>
          <p:cNvSpPr txBox="1">
            <a:spLocks noChangeArrowheads="1"/>
          </p:cNvSpPr>
          <p:nvPr/>
        </p:nvSpPr>
        <p:spPr bwMode="auto">
          <a:xfrm>
            <a:off x="539750" y="404813"/>
            <a:ext cx="7993063" cy="349250"/>
          </a:xfrm>
          <a:prstGeom prst="rect">
            <a:avLst/>
          </a:prstGeom>
          <a:noFill/>
          <a:ln w="3175" algn="ctr">
            <a:noFill/>
            <a:miter lim="800000"/>
            <a:headEnd/>
            <a:tailEnd/>
          </a:ln>
        </p:spPr>
        <p:txBody>
          <a:bodyPr tIns="90000">
            <a:spAutoFit/>
          </a:bodyPr>
          <a:lstStyle/>
          <a:p>
            <a:pPr algn="ctr">
              <a:tabLst>
                <a:tab pos="180975" algn="l"/>
                <a:tab pos="447675" algn="l"/>
              </a:tabLst>
            </a:pPr>
            <a:endParaRPr lang="es-ES_tradnl" sz="1400"/>
          </a:p>
        </p:txBody>
      </p:sp>
      <p:sp>
        <p:nvSpPr>
          <p:cNvPr id="33796" name="Text Box 6"/>
          <p:cNvSpPr txBox="1">
            <a:spLocks noChangeArrowheads="1"/>
          </p:cNvSpPr>
          <p:nvPr/>
        </p:nvSpPr>
        <p:spPr bwMode="auto">
          <a:xfrm>
            <a:off x="11146" y="571480"/>
            <a:ext cx="9144000" cy="6286520"/>
          </a:xfrm>
          <a:prstGeom prst="rect">
            <a:avLst/>
          </a:prstGeom>
          <a:solidFill>
            <a:schemeClr val="bg1"/>
          </a:solidFill>
          <a:ln w="3175" algn="ctr">
            <a:noFill/>
            <a:miter lim="800000"/>
            <a:headEnd/>
            <a:tailEnd/>
          </a:ln>
        </p:spPr>
        <p:txBody>
          <a:bodyPr wrap="square" tIns="90000">
            <a:noAutofit/>
          </a:bodyPr>
          <a:lstStyle/>
          <a:p>
            <a:pPr marL="0" lvl="1" algn="just">
              <a:tabLst>
                <a:tab pos="180975" algn="l"/>
                <a:tab pos="447675" algn="l"/>
              </a:tabLst>
            </a:pPr>
            <a:endParaRPr lang="es-MX" sz="500" b="1" dirty="0" smtClean="0"/>
          </a:p>
          <a:p>
            <a:pPr marL="0" lvl="1" algn="just">
              <a:tabLst>
                <a:tab pos="180975" algn="l"/>
                <a:tab pos="447675" algn="l"/>
              </a:tabLst>
            </a:pPr>
            <a:r>
              <a:rPr lang="es-MX" sz="1300" b="1" dirty="0" smtClean="0"/>
              <a:t>Análisis </a:t>
            </a:r>
            <a:r>
              <a:rPr lang="es-MX" sz="1300" b="1" dirty="0"/>
              <a:t>de los programas educativos de posgrado</a:t>
            </a:r>
            <a:endParaRPr lang="es-MX" sz="1300" dirty="0"/>
          </a:p>
          <a:p>
            <a:pPr marL="812800" lvl="1" algn="just">
              <a:tabLst>
                <a:tab pos="180975" algn="l"/>
                <a:tab pos="447675" algn="l"/>
              </a:tabLst>
            </a:pPr>
            <a:endParaRPr lang="es-ES" sz="800" dirty="0"/>
          </a:p>
          <a:p>
            <a:pPr marL="1270800" lvl="1" indent="-356400" algn="just">
              <a:buFontTx/>
              <a:buAutoNum type="romanUcPeriod" startAt="3"/>
              <a:tabLst>
                <a:tab pos="180975" algn="l"/>
                <a:tab pos="447675" algn="l"/>
              </a:tabLst>
            </a:pPr>
            <a:r>
              <a:rPr lang="es-ES" sz="1300" b="1" dirty="0"/>
              <a:t>Resultados</a:t>
            </a:r>
          </a:p>
          <a:p>
            <a:pPr marL="812800" lvl="1" algn="just">
              <a:tabLst>
                <a:tab pos="180975" algn="l"/>
                <a:tab pos="447675" algn="l"/>
              </a:tabLst>
            </a:pPr>
            <a:endParaRPr lang="es-MX" sz="800" dirty="0"/>
          </a:p>
          <a:p>
            <a:pPr marL="1728000" lvl="2" indent="-356400" algn="just">
              <a:buFont typeface="+mj-lt"/>
              <a:buAutoNum type="alphaUcPeriod"/>
              <a:tabLst>
                <a:tab pos="180975" algn="l"/>
                <a:tab pos="447675" algn="l"/>
              </a:tabLst>
            </a:pPr>
            <a:r>
              <a:rPr lang="es-MX" sz="1300" dirty="0"/>
              <a:t>Alcance, cobertura, pertinencia y evolución del programa (evidencias de que la tendencia de los resultados del programa contribuye a la atención de las necesidades que dieron origen al posgrado, la cobertura y evolución del programa </a:t>
            </a:r>
            <a:r>
              <a:rPr lang="es-MX" sz="1300" dirty="0" smtClean="0"/>
              <a:t>deben ser adecuadas </a:t>
            </a:r>
            <a:r>
              <a:rPr lang="es-MX" sz="1300" dirty="0"/>
              <a:t>al potencial del mismo, los egresados se desempeñan en una actividad </a:t>
            </a:r>
            <a:r>
              <a:rPr lang="es-MX" sz="1300" dirty="0" smtClean="0"/>
              <a:t>afín </a:t>
            </a:r>
            <a:r>
              <a:rPr lang="es-MX" sz="1300" dirty="0"/>
              <a:t>a su formación y cuenta con el reconocimiento académico: SNI, </a:t>
            </a:r>
            <a:r>
              <a:rPr lang="es-MX" sz="1300" dirty="0" smtClean="0"/>
              <a:t>Academias, </a:t>
            </a:r>
            <a:r>
              <a:rPr lang="es-MX" sz="1300" dirty="0"/>
              <a:t>sociedades, entre otros, y/o profesional: certificación, colegios profesionales, entre otros, de acuerdo con la orientación del programa),</a:t>
            </a:r>
          </a:p>
          <a:p>
            <a:pPr marL="1728000" lvl="2" indent="-356400" algn="just">
              <a:buFontTx/>
              <a:buAutoNum type="alphaUcPeriod"/>
              <a:tabLst>
                <a:tab pos="180975" algn="l"/>
                <a:tab pos="447675" algn="l"/>
              </a:tabLst>
            </a:pPr>
            <a:endParaRPr lang="es-MX" sz="1300" dirty="0"/>
          </a:p>
          <a:p>
            <a:pPr marL="1728000" lvl="2" indent="-356400" algn="just">
              <a:buFontTx/>
              <a:buAutoNum type="alphaUcPeriod"/>
              <a:tabLst>
                <a:tab pos="180975" algn="l"/>
                <a:tab pos="447675" algn="l"/>
              </a:tabLst>
            </a:pPr>
            <a:r>
              <a:rPr lang="es-MX" sz="1300" dirty="0"/>
              <a:t>Eficiencia terminal (considerar </a:t>
            </a:r>
            <a:r>
              <a:rPr lang="es-MX" sz="1300" dirty="0" smtClean="0"/>
              <a:t>sólo </a:t>
            </a:r>
            <a:r>
              <a:rPr lang="es-MX" sz="1300" dirty="0"/>
              <a:t>a los estudiantes de tiempo completo graduados en las últimas cinco generaciones, parámetros para calcularla según el nivel y orientación del programa y tasa de graduación por cohorte generacional por nivel y orientación del programa</a:t>
            </a:r>
            <a:r>
              <a:rPr lang="es-MX" sz="1300" dirty="0" smtClean="0"/>
              <a:t>).</a:t>
            </a:r>
          </a:p>
          <a:p>
            <a:pPr marL="1371600" lvl="2" algn="just">
              <a:tabLst>
                <a:tab pos="180975" algn="l"/>
                <a:tab pos="447675" algn="l"/>
              </a:tabLst>
            </a:pPr>
            <a:endParaRPr lang="es-MX" sz="800" dirty="0"/>
          </a:p>
          <a:p>
            <a:pPr marL="1728000" lvl="2" indent="-356400" algn="just">
              <a:buFont typeface="+mj-lt"/>
              <a:buAutoNum type="alphaUcPeriod" startAt="3"/>
              <a:tabLst>
                <a:tab pos="180975" algn="l"/>
                <a:tab pos="447675" algn="l"/>
              </a:tabLst>
            </a:pPr>
            <a:r>
              <a:rPr lang="es-MX" sz="1300" dirty="0"/>
              <a:t>Productividad académica </a:t>
            </a:r>
            <a:r>
              <a:rPr lang="es-MX" sz="1300" dirty="0" smtClean="0"/>
              <a:t>(productividad </a:t>
            </a:r>
            <a:r>
              <a:rPr lang="es-MX" sz="1300" dirty="0"/>
              <a:t>de estudiante y productividad del núcleo académico básico).</a:t>
            </a:r>
          </a:p>
          <a:p>
            <a:pPr marL="812800" lvl="1" algn="just">
              <a:tabLst>
                <a:tab pos="180975" algn="l"/>
                <a:tab pos="447675" algn="l"/>
              </a:tabLst>
            </a:pPr>
            <a:endParaRPr lang="es-MX" sz="800" dirty="0"/>
          </a:p>
          <a:p>
            <a:pPr marL="1728000" lvl="2" indent="-356400" algn="just">
              <a:buFont typeface="+mj-lt"/>
              <a:buAutoNum type="alphaUcPeriod" startAt="4"/>
              <a:tabLst>
                <a:tab pos="180975" algn="l"/>
                <a:tab pos="447675" algn="l"/>
              </a:tabLst>
            </a:pPr>
            <a:r>
              <a:rPr lang="es-MX" sz="1300" dirty="0"/>
              <a:t>Vinculación (existencia e impacto de las acciones de vinculación con los sectores de la sociedad; evidencia de los beneficios de las acciones de vinculación con sectores de la sociedad; congruencia e impacto de </a:t>
            </a:r>
            <a:r>
              <a:rPr lang="es-MX" sz="1300" dirty="0" smtClean="0"/>
              <a:t>los productos derivados de las acciones </a:t>
            </a:r>
            <a:r>
              <a:rPr lang="es-MX" sz="1300" dirty="0"/>
              <a:t>de </a:t>
            </a:r>
            <a:r>
              <a:rPr lang="es-MX" sz="1300" dirty="0" smtClean="0"/>
              <a:t>vinculación </a:t>
            </a:r>
            <a:r>
              <a:rPr lang="es-MX" sz="1300" dirty="0"/>
              <a:t>con </a:t>
            </a:r>
            <a:r>
              <a:rPr lang="es-MX" sz="1300" dirty="0" smtClean="0"/>
              <a:t>los </a:t>
            </a:r>
            <a:r>
              <a:rPr lang="es-MX" sz="1300" dirty="0"/>
              <a:t>sectores de la </a:t>
            </a:r>
            <a:r>
              <a:rPr lang="es-MX" sz="1300" dirty="0" smtClean="0"/>
              <a:t>sociedad de acuerdo con la vertiente y nivel del programa; </a:t>
            </a:r>
            <a:r>
              <a:rPr lang="es-MX" sz="1300" dirty="0"/>
              <a:t>congruencia de los resultados del intercambio académico con la vertiente, nivel y orientación del programa</a:t>
            </a:r>
            <a:r>
              <a:rPr lang="es-MX" sz="1300" dirty="0" smtClean="0"/>
              <a:t>).</a:t>
            </a:r>
            <a:endParaRPr lang="es-MX" sz="800" dirty="0"/>
          </a:p>
        </p:txBody>
      </p:sp>
      <p:sp>
        <p:nvSpPr>
          <p:cNvPr id="33797" name="AutoShape 10">
            <a:hlinkClick r:id="" action="ppaction://hlinkshowjump?jump=nextslide"/>
          </p:cNvPr>
          <p:cNvSpPr>
            <a:spLocks noChangeArrowheads="1"/>
          </p:cNvSpPr>
          <p:nvPr/>
        </p:nvSpPr>
        <p:spPr bwMode="auto">
          <a:xfrm>
            <a:off x="8878239"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33798"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558228"/>
            <a:ext cx="9144000" cy="6299772"/>
          </a:xfrm>
          <a:prstGeom prst="rect">
            <a:avLst/>
          </a:prstGeom>
          <a:solidFill>
            <a:schemeClr val="bg1"/>
          </a:solidFill>
          <a:ln w="3175" algn="ctr">
            <a:solidFill>
              <a:schemeClr val="bg1"/>
            </a:solidFill>
            <a:miter lim="800000"/>
            <a:headEnd/>
            <a:tailEnd/>
          </a:ln>
        </p:spPr>
        <p:txBody>
          <a:bodyPr wrap="none" anchor="t" anchorCtr="0"/>
          <a:lstStyle/>
          <a:p>
            <a:pPr algn="ctr">
              <a:tabLst>
                <a:tab pos="180975" algn="l"/>
                <a:tab pos="447675" algn="l"/>
              </a:tabLst>
            </a:pPr>
            <a:endParaRPr lang="es-ES_tradnl" sz="1400"/>
          </a:p>
        </p:txBody>
      </p:sp>
      <p:sp>
        <p:nvSpPr>
          <p:cNvPr id="34819" name="Text Box 7"/>
          <p:cNvSpPr txBox="1">
            <a:spLocks noChangeArrowheads="1"/>
          </p:cNvSpPr>
          <p:nvPr/>
        </p:nvSpPr>
        <p:spPr bwMode="auto">
          <a:xfrm>
            <a:off x="0" y="565688"/>
            <a:ext cx="9144000" cy="6292312"/>
          </a:xfrm>
          <a:prstGeom prst="rect">
            <a:avLst/>
          </a:prstGeom>
          <a:solidFill>
            <a:schemeClr val="bg1"/>
          </a:solidFill>
          <a:ln w="3175" algn="ctr">
            <a:noFill/>
            <a:miter lim="800000"/>
            <a:headEnd/>
            <a:tailEnd/>
          </a:ln>
        </p:spPr>
        <p:txBody>
          <a:bodyPr wrap="square" tIns="90000">
            <a:noAutofit/>
          </a:bodyPr>
          <a:lstStyle/>
          <a:p>
            <a:pPr>
              <a:tabLst>
                <a:tab pos="180975" algn="l"/>
                <a:tab pos="447675" algn="l"/>
              </a:tabLst>
            </a:pPr>
            <a:endParaRPr lang="es-MX" sz="500" b="1" dirty="0" smtClean="0"/>
          </a:p>
          <a:p>
            <a:pPr algn="just">
              <a:tabLst>
                <a:tab pos="180975" algn="l"/>
                <a:tab pos="447675" algn="l"/>
              </a:tabLst>
            </a:pPr>
            <a:r>
              <a:rPr lang="es-MX" sz="1300" b="1" dirty="0" smtClean="0"/>
              <a:t>Análisis </a:t>
            </a:r>
            <a:r>
              <a:rPr lang="es-MX" sz="1300" b="1" dirty="0"/>
              <a:t>de los programas educativos de posgrado</a:t>
            </a:r>
            <a:endParaRPr lang="es-ES" sz="1300" b="1" dirty="0"/>
          </a:p>
        </p:txBody>
      </p:sp>
      <p:sp>
        <p:nvSpPr>
          <p:cNvPr id="34821" name="Rectangle 32"/>
          <p:cNvSpPr>
            <a:spLocks noChangeArrowheads="1"/>
          </p:cNvSpPr>
          <p:nvPr/>
        </p:nvSpPr>
        <p:spPr bwMode="auto">
          <a:xfrm>
            <a:off x="0" y="1219200"/>
            <a:ext cx="342900" cy="0"/>
          </a:xfrm>
          <a:prstGeom prst="rect">
            <a:avLst/>
          </a:prstGeom>
          <a:noFill/>
          <a:ln w="38100" algn="ctr">
            <a:noFill/>
            <a:miter lim="800000"/>
            <a:headEnd/>
            <a:tailEnd/>
          </a:ln>
        </p:spPr>
        <p:txBody>
          <a:bodyPr wrap="none" anchor="ctr">
            <a:spAutoFit/>
          </a:bodyPr>
          <a:lstStyle/>
          <a:p>
            <a:pPr algn="ctr"/>
            <a:endParaRPr lang="es-MX"/>
          </a:p>
        </p:txBody>
      </p:sp>
      <p:sp>
        <p:nvSpPr>
          <p:cNvPr id="34822" name="Rectangle 34"/>
          <p:cNvSpPr>
            <a:spLocks noChangeArrowheads="1"/>
          </p:cNvSpPr>
          <p:nvPr/>
        </p:nvSpPr>
        <p:spPr bwMode="auto">
          <a:xfrm>
            <a:off x="0" y="1219200"/>
            <a:ext cx="1143000" cy="0"/>
          </a:xfrm>
          <a:prstGeom prst="rect">
            <a:avLst/>
          </a:prstGeom>
          <a:noFill/>
          <a:ln w="38100" algn="ctr">
            <a:noFill/>
            <a:miter lim="800000"/>
            <a:headEnd/>
            <a:tailEnd/>
          </a:ln>
        </p:spPr>
        <p:txBody>
          <a:bodyPr wrap="none">
            <a:spAutoFit/>
          </a:bodyPr>
          <a:lstStyle/>
          <a:p>
            <a:pPr algn="ctr" eaLnBrk="0" hangingPunct="0"/>
            <a:endParaRPr lang="es-ES_tradnl" sz="1400"/>
          </a:p>
        </p:txBody>
      </p:sp>
      <p:sp>
        <p:nvSpPr>
          <p:cNvPr id="34823" name="Rectangle 877"/>
          <p:cNvSpPr>
            <a:spLocks noChangeArrowheads="1"/>
          </p:cNvSpPr>
          <p:nvPr/>
        </p:nvSpPr>
        <p:spPr bwMode="auto">
          <a:xfrm>
            <a:off x="0" y="5637213"/>
            <a:ext cx="9144000" cy="0"/>
          </a:xfrm>
          <a:prstGeom prst="rect">
            <a:avLst/>
          </a:prstGeom>
          <a:noFill/>
          <a:ln w="38100" algn="ctr">
            <a:noFill/>
            <a:miter lim="800000"/>
            <a:headEnd/>
            <a:tailEnd/>
          </a:ln>
        </p:spPr>
        <p:txBody>
          <a:bodyPr wrap="none" anchor="ctr">
            <a:spAutoFit/>
          </a:bodyPr>
          <a:lstStyle/>
          <a:p>
            <a:pPr algn="ctr" eaLnBrk="0" hangingPunct="0"/>
            <a:endParaRPr lang="es-ES_tradnl" sz="1400"/>
          </a:p>
        </p:txBody>
      </p:sp>
      <p:graphicFrame>
        <p:nvGraphicFramePr>
          <p:cNvPr id="191832" name="Group 1368"/>
          <p:cNvGraphicFramePr>
            <a:graphicFrameLocks noGrp="1"/>
          </p:cNvGraphicFramePr>
          <p:nvPr>
            <p:extLst>
              <p:ext uri="{D42A27DB-BD31-4B8C-83A1-F6EECF244321}">
                <p14:modId xmlns:p14="http://schemas.microsoft.com/office/powerpoint/2010/main" val="1338589501"/>
              </p:ext>
            </p:extLst>
          </p:nvPr>
        </p:nvGraphicFramePr>
        <p:xfrm>
          <a:off x="132520" y="1333690"/>
          <a:ext cx="8847455" cy="3953193"/>
        </p:xfrm>
        <a:graphic>
          <a:graphicData uri="http://schemas.openxmlformats.org/drawingml/2006/table">
            <a:tbl>
              <a:tblPr/>
              <a:tblGrid>
                <a:gridCol w="971550"/>
                <a:gridCol w="215900"/>
                <a:gridCol w="215900"/>
                <a:gridCol w="215900"/>
                <a:gridCol w="288925"/>
                <a:gridCol w="287338"/>
                <a:gridCol w="863600"/>
                <a:gridCol w="792162"/>
                <a:gridCol w="288925"/>
                <a:gridCol w="360363"/>
                <a:gridCol w="358775"/>
                <a:gridCol w="288925"/>
                <a:gridCol w="287337"/>
                <a:gridCol w="288925"/>
                <a:gridCol w="371475"/>
                <a:gridCol w="781050"/>
                <a:gridCol w="952500"/>
                <a:gridCol w="208280"/>
                <a:gridCol w="233362"/>
                <a:gridCol w="287338"/>
                <a:gridCol w="288925"/>
              </a:tblGrid>
              <a:tr h="519113">
                <a:tc gridSpan="7">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9">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Núcleo académico básico</a:t>
                      </a:r>
                      <a:endParaRPr kumimoji="0" lang="es-ES" sz="13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Resultados</a:t>
                      </a:r>
                      <a:endParaRPr kumimoji="0" lang="es-ES" sz="13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4825">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Nombre del PE de Posgrado</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Nivel del PE</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Calidad del PE</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Núm. PTC que lo atienden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00"/>
                          </a:solidFill>
                          <a:effectLst/>
                          <a:latin typeface="Arial" charset="0"/>
                          <a:ea typeface="Times New Roman" pitchFamily="18" charset="0"/>
                          <a:cs typeface="Arial" charset="0"/>
                        </a:rPr>
                        <a:t>Nivel de estudios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ea typeface="Times New Roman" pitchFamily="18" charset="0"/>
                          <a:cs typeface="Arial" charset="0"/>
                        </a:rPr>
                        <a:t>Número de PTC adscritos al SNI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rgbClr val="000000"/>
                          </a:solidFill>
                          <a:effectLst/>
                          <a:latin typeface="Arial" charset="0"/>
                        </a:rPr>
                        <a:t>LGAC</a:t>
                      </a:r>
                      <a:endParaRPr kumimoji="0" lang="es-ES" sz="1000" b="1"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cs typeface="Times New Roman" pitchFamily="18" charset="0"/>
                        </a:rPr>
                        <a:t>Evidencia de los estudios de seguimiento de egresados o registros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Tasa de graduación por cohorte generacional*</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677863">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E</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M</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D</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PNP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PFC</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Número no reconocido en el PNPC</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M</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C</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III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rgbClr val="000000"/>
                          </a:solidFill>
                          <a:effectLst/>
                          <a:latin typeface="Arial" charset="0"/>
                        </a:rPr>
                        <a:t>LGAC</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MX" sz="1000" b="0" i="0" u="none" strike="noStrike" cap="none" normalizeH="0" baseline="0" dirty="0" smtClean="0">
                        <a:ln>
                          <a:noFill/>
                        </a:ln>
                        <a:solidFill>
                          <a:srgbClr val="000000"/>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solidFill>
                      <a:srgbClr val="33CC33"/>
                    </a:solidFill>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2007</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2008</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2009</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2010</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928" name="Text Box 1184"/>
          <p:cNvSpPr txBox="1">
            <a:spLocks noChangeArrowheads="1"/>
          </p:cNvSpPr>
          <p:nvPr/>
        </p:nvSpPr>
        <p:spPr bwMode="auto">
          <a:xfrm>
            <a:off x="6435725" y="2992438"/>
            <a:ext cx="504825" cy="244475"/>
          </a:xfrm>
          <a:prstGeom prst="rect">
            <a:avLst/>
          </a:prstGeom>
          <a:noFill/>
          <a:ln w="38100" algn="ctr">
            <a:noFill/>
            <a:miter lim="800000"/>
            <a:headEnd/>
            <a:tailEnd/>
          </a:ln>
        </p:spPr>
        <p:txBody>
          <a:bodyPr>
            <a:spAutoFit/>
          </a:bodyPr>
          <a:lstStyle/>
          <a:p>
            <a:pPr algn="ctr">
              <a:spcBef>
                <a:spcPct val="50000"/>
              </a:spcBef>
              <a:tabLst>
                <a:tab pos="180975" algn="l"/>
                <a:tab pos="447675" algn="l"/>
              </a:tabLst>
            </a:pPr>
            <a:r>
              <a:rPr lang="es-MX" sz="1000"/>
              <a:t>PTC</a:t>
            </a:r>
            <a:endParaRPr lang="es-ES" sz="1000"/>
          </a:p>
        </p:txBody>
      </p:sp>
      <p:sp>
        <p:nvSpPr>
          <p:cNvPr id="34929" name="Text Box 1367"/>
          <p:cNvSpPr txBox="1">
            <a:spLocks noChangeArrowheads="1"/>
          </p:cNvSpPr>
          <p:nvPr/>
        </p:nvSpPr>
        <p:spPr bwMode="auto">
          <a:xfrm>
            <a:off x="-26504" y="6217218"/>
            <a:ext cx="9170504" cy="640782"/>
          </a:xfrm>
          <a:prstGeom prst="rect">
            <a:avLst/>
          </a:prstGeom>
          <a:noFill/>
          <a:ln w="38100" algn="ctr">
            <a:noFill/>
            <a:miter lim="800000"/>
            <a:headEnd/>
            <a:tailEnd/>
          </a:ln>
        </p:spPr>
        <p:txBody>
          <a:bodyPr>
            <a:noAutofit/>
          </a:bodyPr>
          <a:lstStyle/>
          <a:p>
            <a:pPr algn="just">
              <a:spcBef>
                <a:spcPct val="50000"/>
              </a:spcBef>
              <a:tabLst>
                <a:tab pos="180975" algn="l"/>
                <a:tab pos="447675" algn="l"/>
              </a:tabLst>
            </a:pPr>
            <a:r>
              <a:rPr lang="es-MX" sz="1150" dirty="0" smtClean="0"/>
              <a:t>* El </a:t>
            </a:r>
            <a:r>
              <a:rPr lang="es-MX" sz="1150" dirty="0"/>
              <a:t>indicador de la tasa de graduación por cohorte generacional está considerado hasta </a:t>
            </a:r>
            <a:r>
              <a:rPr lang="es-MX" sz="1150" dirty="0" smtClean="0"/>
              <a:t>2009 para doctorado y 2010 para maestría. </a:t>
            </a:r>
            <a:r>
              <a:rPr lang="es-MX" sz="1150" dirty="0"/>
              <a:t>Los parámetros mínimos indispensables de los indicadores para un programa de posgrado de calidad están descritos en </a:t>
            </a:r>
            <a:r>
              <a:rPr lang="es-MX" sz="1150" dirty="0" smtClean="0"/>
              <a:t>los </a:t>
            </a:r>
            <a:r>
              <a:rPr lang="es-MX" sz="1150" b="1" dirty="0" smtClean="0"/>
              <a:t>Anexos </a:t>
            </a:r>
            <a:r>
              <a:rPr lang="es-MX" sz="1150" b="1" dirty="0" smtClean="0">
                <a:hlinkClick r:id="rId3" action="ppaction://hlinkfile"/>
              </a:rPr>
              <a:t>IV A</a:t>
            </a:r>
            <a:r>
              <a:rPr lang="es-MX" sz="1150" b="1" dirty="0" smtClean="0"/>
              <a:t> y </a:t>
            </a:r>
            <a:r>
              <a:rPr lang="es-MX" sz="1150" b="1" dirty="0" smtClean="0">
                <a:hlinkClick r:id="rId4" action="ppaction://hlinkfile"/>
              </a:rPr>
              <a:t>IV B.</a:t>
            </a:r>
            <a:endParaRPr lang="es-ES" sz="1150" b="1" dirty="0"/>
          </a:p>
        </p:txBody>
      </p:sp>
      <p:sp>
        <p:nvSpPr>
          <p:cNvPr id="11" name="Text Box 1367"/>
          <p:cNvSpPr txBox="1">
            <a:spLocks noChangeArrowheads="1"/>
          </p:cNvSpPr>
          <p:nvPr/>
        </p:nvSpPr>
        <p:spPr bwMode="auto">
          <a:xfrm>
            <a:off x="-18462" y="5436724"/>
            <a:ext cx="9162462" cy="692497"/>
          </a:xfrm>
          <a:prstGeom prst="rect">
            <a:avLst/>
          </a:prstGeom>
          <a:noFill/>
          <a:ln w="38100" algn="ctr">
            <a:noFill/>
            <a:miter lim="800000"/>
            <a:headEnd/>
            <a:tailEnd/>
          </a:ln>
        </p:spPr>
        <p:txBody>
          <a:bodyPr wrap="square">
            <a:spAutoFit/>
          </a:bodyPr>
          <a:lstStyle/>
          <a:p>
            <a:pPr algn="just">
              <a:spcBef>
                <a:spcPct val="50000"/>
              </a:spcBef>
              <a:tabLst>
                <a:tab pos="180975" algn="l"/>
                <a:tab pos="447675" algn="l"/>
              </a:tabLst>
            </a:pPr>
            <a:r>
              <a:rPr lang="es-MX" sz="1300" dirty="0" smtClean="0"/>
              <a:t>Como resultado del análisis  de los PE de posgrado señalar las principales conclusiones respecto a la situación que guardan éstos, para con ello plantear en la parte de planeación las políticas, objetivos, estrategias y acciones adecuadas para lograr y/o asegurar la calidad de todos ellos con el reconocimiento en el PNPC.</a:t>
            </a:r>
            <a:endParaRPr lang="es-ES" sz="1300" b="1" dirty="0"/>
          </a:p>
        </p:txBody>
      </p:sp>
      <p:sp>
        <p:nvSpPr>
          <p:cNvPr id="14" name="13 Rectángulo">
            <a:hlinkClick r:id="rId5"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15" name="14 Rectángulo">
            <a:hlinkClick r:id="rId6" action="ppaction://hlinkfile"/>
          </p:cNvPr>
          <p:cNvSpPr>
            <a:spLocks/>
          </p:cNvSpPr>
          <p:nvPr/>
        </p:nvSpPr>
        <p:spPr bwMode="auto">
          <a:xfrm>
            <a:off x="8442074" y="6450270"/>
            <a:ext cx="305350"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3"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7" name="16 Rectángulo">
            <a:hlinkClick r:id="rId7" action="ppaction://hlinkfile"/>
          </p:cNvPr>
          <p:cNvSpPr>
            <a:spLocks/>
          </p:cNvSpPr>
          <p:nvPr/>
        </p:nvSpPr>
        <p:spPr bwMode="auto">
          <a:xfrm>
            <a:off x="8892480" y="6453336"/>
            <a:ext cx="189598"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8" name="17 Rectángulo">
            <a:hlinkClick r:id="rId7" action="ppaction://hlinkfile"/>
          </p:cNvPr>
          <p:cNvSpPr>
            <a:spLocks/>
          </p:cNvSpPr>
          <p:nvPr/>
        </p:nvSpPr>
        <p:spPr bwMode="auto">
          <a:xfrm>
            <a:off x="35496" y="6631374"/>
            <a:ext cx="189598"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793"/>
            <a:ext cx="9144000" cy="6292207"/>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Análisis de la innovación educativa implementada</a:t>
            </a:r>
            <a:endParaRPr lang="es-MX" sz="1300" dirty="0" smtClean="0"/>
          </a:p>
          <a:p>
            <a:pPr algn="just">
              <a:spcBef>
                <a:spcPts val="0"/>
              </a:spcBef>
              <a:spcAft>
                <a:spcPts val="0"/>
              </a:spcAft>
            </a:pPr>
            <a:endParaRPr lang="es-MX" sz="800" b="1" dirty="0"/>
          </a:p>
          <a:p>
            <a:pPr algn="just">
              <a:spcBef>
                <a:spcPts val="0"/>
              </a:spcBef>
              <a:spcAft>
                <a:spcPts val="0"/>
              </a:spcAft>
            </a:pPr>
            <a:r>
              <a:rPr lang="es-MX" sz="1300" dirty="0" smtClean="0"/>
              <a:t>La innovación educativa son los cambios estratégicos que se implementan para mejorar la capacidad y competitividad académicas, así como de la gestión. Desde los inicios del PIFI se ha apoyado la innovación educativa, por lo cual resulta importante analizar los resultados que se ha alcanzado con ello. </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innovación educativa implementadas por la institución, así como su incidencia en la mejora de la calidad de los PE, en los resultados del desempeño de los estudiantes y en general el funcionamiento académico institucional, que muestre el impacto en cuanto a: </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Incorporación de enfoques y modelos educativos centrados en el aprendizaje.</a:t>
            </a:r>
          </a:p>
          <a:p>
            <a:pPr lvl="1" algn="just">
              <a:spcBef>
                <a:spcPts val="0"/>
              </a:spcBef>
              <a:spcAft>
                <a:spcPts val="0"/>
              </a:spcAft>
              <a:buFont typeface="Wingdings" pitchFamily="2" charset="2"/>
              <a:buChar char="Ø"/>
            </a:pPr>
            <a:r>
              <a:rPr lang="es-MX" sz="1300" dirty="0" smtClean="0"/>
              <a:t>Actualización y flexibilidad curricular.</a:t>
            </a:r>
          </a:p>
          <a:p>
            <a:pPr lvl="1" algn="just">
              <a:spcBef>
                <a:spcPts val="0"/>
              </a:spcBef>
              <a:spcAft>
                <a:spcPts val="0"/>
              </a:spcAft>
              <a:buFont typeface="Wingdings" pitchFamily="2" charset="2"/>
              <a:buChar char="Ø"/>
            </a:pPr>
            <a:r>
              <a:rPr lang="es-MX" sz="1300" dirty="0" smtClean="0"/>
              <a:t>Fortalecimiento del aprendizaje de los estudiantes.</a:t>
            </a:r>
          </a:p>
          <a:p>
            <a:pPr lvl="1" algn="just">
              <a:spcBef>
                <a:spcPts val="0"/>
              </a:spcBef>
              <a:spcAft>
                <a:spcPts val="0"/>
              </a:spcAft>
              <a:buFont typeface="Wingdings" pitchFamily="2" charset="2"/>
              <a:buChar char="Ø"/>
            </a:pPr>
            <a:r>
              <a:rPr lang="es-MX" sz="1300" dirty="0" smtClean="0"/>
              <a:t>Planes y programas educativos basados en </a:t>
            </a:r>
            <a:r>
              <a:rPr lang="es-MX" sz="1300" dirty="0"/>
              <a:t>competencias (conjunto de conocimientos, habilidades y actitudes para responder con éxito en la sociedad del conocimiento).</a:t>
            </a:r>
            <a:endParaRPr lang="es-MX" sz="1300" dirty="0" smtClean="0"/>
          </a:p>
          <a:p>
            <a:pPr lvl="1" algn="just">
              <a:spcBef>
                <a:spcPts val="0"/>
              </a:spcBef>
              <a:spcAft>
                <a:spcPts val="0"/>
              </a:spcAft>
              <a:buFont typeface="Wingdings" pitchFamily="2" charset="2"/>
              <a:buChar char="Ø"/>
            </a:pPr>
            <a:r>
              <a:rPr lang="es-MX" sz="1300" dirty="0" smtClean="0"/>
              <a:t>Renovación de las prácticas docentes.</a:t>
            </a:r>
          </a:p>
          <a:p>
            <a:pPr lvl="1" algn="just">
              <a:spcBef>
                <a:spcPts val="0"/>
              </a:spcBef>
              <a:spcAft>
                <a:spcPts val="0"/>
              </a:spcAft>
              <a:buFont typeface="Wingdings" pitchFamily="2" charset="2"/>
              <a:buChar char="Ø"/>
            </a:pPr>
            <a:r>
              <a:rPr lang="es-MX" sz="1300" dirty="0" smtClean="0"/>
              <a:t>Aplicación de la investigación en formación educativa centrada en los </a:t>
            </a:r>
            <a:r>
              <a:rPr lang="es-MX" sz="1300" dirty="0"/>
              <a:t>estudiantes (acompañamiento estudiantil, estudios de satisfacción de estudiantes, estudios de trayectorias, evaluación docente, tutorías, seguimiento de egresados y empleadores y cierre de brechas).</a:t>
            </a:r>
            <a:endParaRPr lang="es-MX" sz="1300" dirty="0" smtClean="0"/>
          </a:p>
          <a:p>
            <a:pPr lvl="1" algn="just">
              <a:spcBef>
                <a:spcPts val="0"/>
              </a:spcBef>
              <a:spcAft>
                <a:spcPts val="0"/>
              </a:spcAft>
              <a:buFont typeface="Wingdings" pitchFamily="2" charset="2"/>
              <a:buChar char="Ø"/>
            </a:pPr>
            <a:r>
              <a:rPr lang="es-MX" sz="1300" dirty="0" smtClean="0"/>
              <a:t>Eficiencia del uso del uso de los sistemas bibliotecarios y las Tecnologías de la Información y Comunicación (</a:t>
            </a:r>
            <a:r>
              <a:rPr lang="es-MX" sz="1300" dirty="0" err="1" smtClean="0"/>
              <a:t>TIC’s</a:t>
            </a:r>
            <a:r>
              <a:rPr lang="es-MX" sz="1300" dirty="0" smtClean="0"/>
              <a:t>) (desarrollo de la habilidades para su </a:t>
            </a:r>
            <a:r>
              <a:rPr lang="es-MX" sz="1300" dirty="0" err="1" smtClean="0"/>
              <a:t>manerjo</a:t>
            </a:r>
            <a:r>
              <a:rPr lang="es-MX" sz="1300" dirty="0" smtClean="0"/>
              <a:t>.</a:t>
            </a:r>
          </a:p>
          <a:p>
            <a:pPr lvl="1" algn="just">
              <a:spcBef>
                <a:spcPts val="0"/>
              </a:spcBef>
              <a:spcAft>
                <a:spcPts val="0"/>
              </a:spcAft>
              <a:buFont typeface="Wingdings" pitchFamily="2" charset="2"/>
              <a:buChar char="Ø"/>
            </a:pPr>
            <a:r>
              <a:rPr lang="es-MX" sz="1300" dirty="0" smtClean="0"/>
              <a:t>Generación </a:t>
            </a:r>
            <a:r>
              <a:rPr lang="es-MX" sz="1300" dirty="0"/>
              <a:t>y/o incorporación de objetos de aprendizaje (prototipos, software, </a:t>
            </a:r>
            <a:r>
              <a:rPr lang="es-MX" sz="1300" dirty="0" err="1"/>
              <a:t>mooc</a:t>
            </a:r>
            <a:r>
              <a:rPr lang="es-MX" sz="1300" dirty="0"/>
              <a:t>: </a:t>
            </a:r>
            <a:r>
              <a:rPr lang="es-MX" sz="1300" dirty="0" err="1"/>
              <a:t>massive</a:t>
            </a:r>
            <a:r>
              <a:rPr lang="es-MX" sz="1300" dirty="0"/>
              <a:t> open online </a:t>
            </a:r>
            <a:r>
              <a:rPr lang="es-MX" sz="1300" dirty="0" err="1"/>
              <a:t>course</a:t>
            </a:r>
            <a:r>
              <a:rPr lang="es-MX" sz="1300" dirty="0"/>
              <a:t>).</a:t>
            </a:r>
            <a:endParaRPr lang="es-MX" sz="1300" dirty="0" smtClean="0"/>
          </a:p>
          <a:p>
            <a:pPr lvl="1" algn="just">
              <a:spcBef>
                <a:spcPts val="0"/>
              </a:spcBef>
              <a:spcAft>
                <a:spcPts val="0"/>
              </a:spcAft>
              <a:buFont typeface="Wingdings" pitchFamily="2" charset="2"/>
              <a:buChar char="Ø"/>
            </a:pPr>
            <a:r>
              <a:rPr lang="es-MX" sz="1300" dirty="0" smtClean="0"/>
              <a:t>Utilización de espacios virtuales para desarrollar competencias avanzadas para su uso.</a:t>
            </a:r>
          </a:p>
          <a:p>
            <a:pPr lvl="1" algn="just">
              <a:spcBef>
                <a:spcPts val="0"/>
              </a:spcBef>
              <a:spcAft>
                <a:spcPts val="0"/>
              </a:spcAft>
              <a:buFont typeface="Wingdings" pitchFamily="2" charset="2"/>
              <a:buChar char="Ø"/>
            </a:pPr>
            <a:r>
              <a:rPr lang="es-MX" sz="1300" dirty="0" smtClean="0"/>
              <a:t>Dominio </a:t>
            </a:r>
            <a:r>
              <a:rPr lang="es-MX" sz="1300" dirty="0"/>
              <a:t>de un segundo idioma (estudiantes y profesores).</a:t>
            </a:r>
            <a:endParaRPr lang="es-MX" sz="1300" dirty="0" smtClean="0"/>
          </a:p>
          <a:p>
            <a:pPr lvl="1" algn="just">
              <a:spcBef>
                <a:spcPts val="0"/>
              </a:spcBef>
              <a:spcAft>
                <a:spcPts val="0"/>
              </a:spcAft>
              <a:buFont typeface="Wingdings" pitchFamily="2" charset="2"/>
              <a:buChar char="Ø"/>
            </a:pPr>
            <a:r>
              <a:rPr lang="es-MX" sz="1300" dirty="0" smtClean="0"/>
              <a:t>Entre otros aspectos.</a:t>
            </a:r>
          </a:p>
          <a:p>
            <a:pPr lvl="1" algn="just">
              <a:spcBef>
                <a:spcPts val="0"/>
              </a:spcBef>
              <a:spcAft>
                <a:spcPts val="0"/>
              </a:spcAft>
              <a:buFont typeface="Wingdings" pitchFamily="2" charset="2"/>
              <a:buChar char="Ø"/>
            </a:pPr>
            <a:endParaRPr lang="es-MX" sz="800" dirty="0" smtClean="0"/>
          </a:p>
          <a:p>
            <a:pPr algn="just">
              <a:spcBef>
                <a:spcPts val="0"/>
              </a:spcBef>
              <a:spcAft>
                <a:spcPts val="0"/>
              </a:spcAft>
            </a:pPr>
            <a:r>
              <a:rPr lang="es-MX" sz="1300" dirty="0" smtClean="0"/>
              <a:t>Como resultado del análisis, señalar las principales conclusiones respecto al impulso que la institución brinda a la innovación educativa, y en caso de que sea incipiente su incidencia en la mejora de la calidad de los PE, en los resultados del desempeño de los estudiantes y en el funcionamiento académico institucional, plantear en la parte de planeación, las políticas, objetivos, estrategias y acciones adecuadas para su adecuada atención.</a:t>
            </a:r>
            <a:endParaRPr lang="es-ES" sz="1300" dirty="0"/>
          </a:p>
        </p:txBody>
      </p:sp>
      <p:sp>
        <p:nvSpPr>
          <p:cNvPr id="5" name="4 Rectángulo">
            <a:hlinkClick r:id="rId3" action="ppaction://hlinksldjump"/>
          </p:cNvPr>
          <p:cNvSpPr/>
          <p:nvPr/>
        </p:nvSpPr>
        <p:spPr bwMode="auto">
          <a:xfrm flipH="1">
            <a:off x="0" y="-1359"/>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9" name="Text Box 27"/>
          <p:cNvSpPr txBox="1">
            <a:spLocks noChangeArrowheads="1"/>
          </p:cNvSpPr>
          <p:nvPr/>
        </p:nvSpPr>
        <p:spPr bwMode="auto">
          <a:xfrm>
            <a:off x="1588" y="1885886"/>
            <a:ext cx="9144000" cy="4861597"/>
          </a:xfrm>
          <a:prstGeom prst="rect">
            <a:avLst/>
          </a:prstGeom>
          <a:noFill/>
          <a:ln w="38100" algn="ctr">
            <a:noFill/>
            <a:miter lim="800000"/>
            <a:headEnd/>
            <a:tailEnd/>
          </a:ln>
        </p:spPr>
        <p:txBody>
          <a:bodyPr wrap="square" tIns="10800" bIns="10800">
            <a:spAutoFit/>
          </a:bodyPr>
          <a:lstStyle/>
          <a:p>
            <a:pPr marL="177800" indent="-95250" algn="just">
              <a:lnSpc>
                <a:spcPct val="85000"/>
              </a:lnSpc>
            </a:pPr>
            <a:r>
              <a:rPr lang="es-MX" sz="1300" b="1" dirty="0"/>
              <a:t>Presentación</a:t>
            </a:r>
          </a:p>
          <a:p>
            <a:pPr marL="177800" indent="-95250" algn="just">
              <a:lnSpc>
                <a:spcPct val="85000"/>
              </a:lnSpc>
              <a:buFontTx/>
              <a:buChar char="•"/>
            </a:pPr>
            <a:r>
              <a:rPr lang="es-MX" sz="1300" dirty="0"/>
              <a:t>Esta guía es un documento orientador para quienes coordinan y participan en el proceso de formulación del PIFI </a:t>
            </a:r>
            <a:r>
              <a:rPr lang="es-MX" sz="1300" dirty="0" smtClean="0"/>
              <a:t>2014-2015 a </a:t>
            </a:r>
            <a:r>
              <a:rPr lang="es-MX" sz="1300" dirty="0"/>
              <a:t>partir de la actualización del PIFI </a:t>
            </a:r>
            <a:r>
              <a:rPr lang="es-MX" sz="1300" dirty="0" smtClean="0"/>
              <a:t>2012-2013. </a:t>
            </a:r>
            <a:r>
              <a:rPr lang="es-MX" sz="1300" dirty="0"/>
              <a:t>Se presenta como un apoyo para la reflexión y acción que conduzcan a fortalecer el proceso de planeación estratégica </a:t>
            </a:r>
            <a:r>
              <a:rPr lang="es-MX" sz="1300" dirty="0" smtClean="0"/>
              <a:t>participativa, </a:t>
            </a:r>
            <a:r>
              <a:rPr lang="es-MX" sz="1300" dirty="0"/>
              <a:t>cuyos objetivos son la mejora continua </a:t>
            </a:r>
            <a:r>
              <a:rPr lang="es-MX" sz="1300" dirty="0" smtClean="0"/>
              <a:t>a partir de los diferentes ámbitos que constituyen el quehacer universitario, de </a:t>
            </a:r>
            <a:r>
              <a:rPr lang="es-MX" sz="1300" dirty="0"/>
              <a:t>la capacidad y competitividad académicas, </a:t>
            </a:r>
            <a:r>
              <a:rPr lang="es-MX" sz="1300" dirty="0" smtClean="0"/>
              <a:t>de la </a:t>
            </a:r>
            <a:r>
              <a:rPr lang="es-MX" sz="1300" dirty="0"/>
              <a:t>calidad de la gestión, el desarrollo de la innovación educativa, la </a:t>
            </a:r>
            <a:r>
              <a:rPr lang="es-MX" sz="1300" dirty="0" smtClean="0"/>
              <a:t>internacionalización, la vinculación, la extensión de la cultura </a:t>
            </a:r>
            <a:r>
              <a:rPr lang="es-MX" sz="1300" dirty="0"/>
              <a:t>y la formación integral del estudiante, así </a:t>
            </a:r>
            <a:r>
              <a:rPr lang="es-MX" sz="1300" dirty="0" smtClean="0"/>
              <a:t>como </a:t>
            </a:r>
            <a:r>
              <a:rPr lang="es-MX" sz="1300" dirty="0"/>
              <a:t>asegurar la pertinencia de los Programas Educativos (PE) mediante el diseño de políticas, objetivos estratégicos, estrategias, proyectos y </a:t>
            </a:r>
            <a:r>
              <a:rPr lang="es-MX" sz="1300" dirty="0" smtClean="0"/>
              <a:t>Metas </a:t>
            </a:r>
            <a:r>
              <a:rPr lang="es-MX" sz="1300" dirty="0"/>
              <a:t>C</a:t>
            </a:r>
            <a:r>
              <a:rPr lang="es-MX" sz="1300" dirty="0" smtClean="0"/>
              <a:t>ompromiso </a:t>
            </a:r>
            <a:r>
              <a:rPr lang="es-MX" sz="1300" dirty="0"/>
              <a:t>que permitan proteger las fortalezas institucionales, atender los principales problemas e incidir en el cierre de brechas de calidad entre sus Dependencias de Educación Superior (DES) y al interior de las mismas.</a:t>
            </a:r>
          </a:p>
          <a:p>
            <a:pPr marL="177800" indent="-95250" algn="just">
              <a:lnSpc>
                <a:spcPct val="85000"/>
              </a:lnSpc>
              <a:buFontTx/>
              <a:buChar char="•"/>
            </a:pPr>
            <a:endParaRPr lang="es-MX" sz="800" dirty="0"/>
          </a:p>
          <a:p>
            <a:pPr marL="177800" indent="-95250" algn="just">
              <a:lnSpc>
                <a:spcPct val="85000"/>
              </a:lnSpc>
              <a:buFontTx/>
              <a:buChar char="•"/>
            </a:pPr>
            <a:r>
              <a:rPr lang="es-MX" sz="1300" dirty="0"/>
              <a:t>Se utilizan como insumos para el análisis y la reflexión, los resultados de la evaluación del PIFI </a:t>
            </a:r>
            <a:r>
              <a:rPr lang="es-MX" sz="1300" dirty="0" smtClean="0"/>
              <a:t>2012-2013, </a:t>
            </a:r>
            <a:r>
              <a:rPr lang="es-MX" sz="1300" dirty="0"/>
              <a:t>sus Programas de Fortalecimiento de las Dependencias de Educación Superior (ProDES) y el Programa de Fortalecimiento de la Gestión Institucional (ProGES), así como la evolución en el periodo </a:t>
            </a:r>
            <a:r>
              <a:rPr lang="es-MX" sz="1300" dirty="0" smtClean="0"/>
              <a:t>2007 a </a:t>
            </a:r>
            <a:r>
              <a:rPr lang="es-MX" sz="1300" b="1" dirty="0" smtClean="0"/>
              <a:t>marzo </a:t>
            </a:r>
            <a:r>
              <a:rPr lang="es-MX" sz="1300" b="1" dirty="0"/>
              <a:t>de</a:t>
            </a:r>
            <a:r>
              <a:rPr lang="es-MX" sz="1300" dirty="0"/>
              <a:t> </a:t>
            </a:r>
            <a:r>
              <a:rPr lang="es-MX" sz="1300" b="1" dirty="0" smtClean="0"/>
              <a:t>2014</a:t>
            </a:r>
            <a:r>
              <a:rPr lang="es-MX" sz="1300" dirty="0" smtClean="0"/>
              <a:t> </a:t>
            </a:r>
            <a:r>
              <a:rPr lang="es-MX" sz="1300" dirty="0"/>
              <a:t>de los principales indicadores institucionales que integran la capacidad y competitividad académicas.</a:t>
            </a:r>
          </a:p>
          <a:p>
            <a:pPr marL="177800" indent="-95250" algn="just">
              <a:lnSpc>
                <a:spcPct val="85000"/>
              </a:lnSpc>
              <a:buFontTx/>
              <a:buChar char="•"/>
            </a:pPr>
            <a:endParaRPr lang="es-MX" sz="800" dirty="0"/>
          </a:p>
          <a:p>
            <a:pPr marL="177800" indent="-95250" algn="just">
              <a:lnSpc>
                <a:spcPct val="85000"/>
              </a:lnSpc>
              <a:buFontTx/>
              <a:buChar char="•"/>
            </a:pPr>
            <a:r>
              <a:rPr lang="es-ES" dirty="0"/>
              <a:t>Para continuar con el proceso de planeación, es conveniente llevar a cabo análisis integrales y profundos sobre: </a:t>
            </a:r>
            <a:r>
              <a:rPr lang="es-ES" b="1" dirty="0"/>
              <a:t>a)</a:t>
            </a:r>
            <a:r>
              <a:rPr lang="es-ES" dirty="0"/>
              <a:t> los avances hasta ahora logrados </a:t>
            </a:r>
            <a:r>
              <a:rPr lang="es-ES" dirty="0" smtClean="0"/>
              <a:t>del 2001a </a:t>
            </a:r>
            <a:r>
              <a:rPr lang="es-ES" dirty="0"/>
              <a:t>la </a:t>
            </a:r>
            <a:r>
              <a:rPr lang="es-ES" dirty="0" smtClean="0"/>
              <a:t>fecha </a:t>
            </a:r>
            <a:r>
              <a:rPr lang="es-ES" dirty="0"/>
              <a:t>en la mejora de la capacidad y competitividad académicas institucionales, </a:t>
            </a:r>
            <a:r>
              <a:rPr lang="es-ES" dirty="0" smtClean="0"/>
              <a:t>(</a:t>
            </a:r>
            <a:r>
              <a:rPr lang="es-MX" dirty="0"/>
              <a:t>desarrollo de la innovación educativa, la internacionalización, la vinculación, el aseguramiento de la pertinencia de los PE y la formación integral del estudiante</a:t>
            </a:r>
            <a:r>
              <a:rPr lang="es-MX" dirty="0" smtClean="0"/>
              <a:t>) y</a:t>
            </a:r>
            <a:r>
              <a:rPr lang="es-ES" dirty="0" smtClean="0"/>
              <a:t> de </a:t>
            </a:r>
            <a:r>
              <a:rPr lang="es-ES" dirty="0"/>
              <a:t>su </a:t>
            </a:r>
            <a:r>
              <a:rPr lang="es-ES" dirty="0" smtClean="0"/>
              <a:t>gestión; </a:t>
            </a:r>
            <a:r>
              <a:rPr lang="es-ES" b="1" dirty="0" smtClean="0"/>
              <a:t>b</a:t>
            </a:r>
            <a:r>
              <a:rPr lang="es-ES" b="1" dirty="0"/>
              <a:t>)</a:t>
            </a:r>
            <a:r>
              <a:rPr lang="es-ES" dirty="0"/>
              <a:t> el cumplimiento de los objetivos y metas de los ProDES y ProGES del PIFI y </a:t>
            </a:r>
            <a:r>
              <a:rPr lang="es-ES" b="1" dirty="0"/>
              <a:t>c)</a:t>
            </a:r>
            <a:r>
              <a:rPr lang="es-ES" dirty="0"/>
              <a:t> la situación actual académica y de la gestión con el propósito de identificar las acciones a desarrollar para alcanzar los objetivos del Plan de Desarrollo Institucional y las </a:t>
            </a:r>
            <a:r>
              <a:rPr lang="es-ES" dirty="0" smtClean="0"/>
              <a:t>Metas </a:t>
            </a:r>
            <a:r>
              <a:rPr lang="es-ES" dirty="0"/>
              <a:t>C</a:t>
            </a:r>
            <a:r>
              <a:rPr lang="es-ES" dirty="0" smtClean="0"/>
              <a:t>ompromiso que establecerán para el periodo 2014-2017.</a:t>
            </a:r>
            <a:endParaRPr lang="es-ES" dirty="0"/>
          </a:p>
          <a:p>
            <a:pPr marL="177800" indent="-95250" algn="just">
              <a:lnSpc>
                <a:spcPct val="85000"/>
              </a:lnSpc>
            </a:pPr>
            <a:endParaRPr lang="es-MX" sz="800" dirty="0"/>
          </a:p>
          <a:p>
            <a:pPr marL="177800" indent="-95250" algn="just">
              <a:lnSpc>
                <a:spcPct val="85000"/>
              </a:lnSpc>
              <a:buFontTx/>
              <a:buChar char="•"/>
            </a:pPr>
            <a:r>
              <a:rPr lang="es-MX" dirty="0"/>
              <a:t>De manera similar a la guía del PIFI </a:t>
            </a:r>
            <a:r>
              <a:rPr lang="es-MX" dirty="0" smtClean="0"/>
              <a:t>2012-2013, </a:t>
            </a:r>
            <a:r>
              <a:rPr lang="es-MX" dirty="0"/>
              <a:t>es necesario sólo considerar </a:t>
            </a:r>
            <a:r>
              <a:rPr lang="es-MX" dirty="0" smtClean="0"/>
              <a:t>como un apoyo la </a:t>
            </a:r>
            <a:r>
              <a:rPr lang="es-MX" dirty="0"/>
              <a:t>información  proporcionada  en los anexos de esta guía, por lo que la institución deberá complementar y actualizar la información, utilizando los mecanismos que considere pertinentes, así como adecuar y enriquecer los análisis sugeridos.</a:t>
            </a:r>
          </a:p>
          <a:p>
            <a:pPr marL="177800" indent="-95250" algn="just">
              <a:lnSpc>
                <a:spcPct val="85000"/>
              </a:lnSpc>
              <a:buFontTx/>
              <a:buChar char="•"/>
            </a:pPr>
            <a:endParaRPr lang="es-MX" sz="800" dirty="0"/>
          </a:p>
          <a:p>
            <a:pPr marL="177800" indent="-95250" algn="just">
              <a:lnSpc>
                <a:spcPct val="85000"/>
              </a:lnSpc>
              <a:buFontTx/>
              <a:buChar char="•"/>
            </a:pPr>
            <a:r>
              <a:rPr lang="es-MX" dirty="0"/>
              <a:t>La formulación del PIFI </a:t>
            </a:r>
            <a:r>
              <a:rPr lang="es-MX" dirty="0" smtClean="0"/>
              <a:t>2014-2015 </a:t>
            </a:r>
            <a:r>
              <a:rPr lang="es-MX" dirty="0"/>
              <a:t>representa la </a:t>
            </a:r>
            <a:r>
              <a:rPr lang="es-MX" dirty="0" smtClean="0"/>
              <a:t>décima primera etapa </a:t>
            </a:r>
            <a:r>
              <a:rPr lang="es-MX" dirty="0"/>
              <a:t>de un proceso continuo de planeación estratégica participativa. </a:t>
            </a:r>
            <a:r>
              <a:rPr lang="es-ES" dirty="0"/>
              <a:t>Esta guía atiende lo dispuesto en las </a:t>
            </a:r>
            <a:r>
              <a:rPr lang="es-MX" dirty="0"/>
              <a:t>Reglas de Operación e indicadores de evaluación y gestión </a:t>
            </a:r>
            <a:r>
              <a:rPr lang="es-MX" dirty="0" smtClean="0"/>
              <a:t>del Fondo </a:t>
            </a:r>
            <a:r>
              <a:rPr lang="es-MX" dirty="0"/>
              <a:t>Programa </a:t>
            </a:r>
            <a:r>
              <a:rPr lang="es-MX" dirty="0" smtClean="0"/>
              <a:t>de Fortalecimiento de la Calidad en Instituciones Educativas </a:t>
            </a:r>
            <a:r>
              <a:rPr lang="es-MX" dirty="0"/>
              <a:t>(</a:t>
            </a:r>
            <a:r>
              <a:rPr lang="es-MX" dirty="0" smtClean="0"/>
              <a:t>PROFOCIE) </a:t>
            </a:r>
            <a:r>
              <a:rPr lang="es-ES" dirty="0" smtClean="0"/>
              <a:t>publicadas </a:t>
            </a:r>
            <a:r>
              <a:rPr lang="es-ES" dirty="0"/>
              <a:t>en el Diario Oficial de la Federación </a:t>
            </a:r>
            <a:r>
              <a:rPr lang="es-ES" dirty="0" smtClean="0"/>
              <a:t>el 29 de diciembre de 2013.</a:t>
            </a:r>
            <a:endParaRPr lang="es-MX" dirty="0"/>
          </a:p>
        </p:txBody>
      </p:sp>
      <p:grpSp>
        <p:nvGrpSpPr>
          <p:cNvPr id="3076" name="Group 14"/>
          <p:cNvGrpSpPr>
            <a:grpSpLocks/>
          </p:cNvGrpSpPr>
          <p:nvPr/>
        </p:nvGrpSpPr>
        <p:grpSpPr bwMode="auto">
          <a:xfrm>
            <a:off x="41276" y="766763"/>
            <a:ext cx="1130400" cy="234933"/>
            <a:chOff x="24" y="489"/>
            <a:chExt cx="723" cy="292"/>
          </a:xfrm>
        </p:grpSpPr>
        <p:sp>
          <p:nvSpPr>
            <p:cNvPr id="3078"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3079" name="Line 697"/>
            <p:cNvSpPr>
              <a:spLocks noChangeShapeType="1"/>
            </p:cNvSpPr>
            <p:nvPr/>
          </p:nvSpPr>
          <p:spPr bwMode="auto">
            <a:xfrm>
              <a:off x="24" y="781"/>
              <a:ext cx="721" cy="0"/>
            </a:xfrm>
            <a:prstGeom prst="line">
              <a:avLst/>
            </a:prstGeom>
            <a:noFill/>
            <a:ln w="34925">
              <a:solidFill>
                <a:srgbClr val="969696"/>
              </a:solidFill>
              <a:round/>
              <a:headEnd/>
              <a:tailEnd/>
            </a:ln>
          </p:spPr>
          <p:txBody>
            <a:bodyPr/>
            <a:lstStyle/>
            <a:p>
              <a:endParaRPr lang="es-MX"/>
            </a:p>
          </p:txBody>
        </p:sp>
        <p:sp>
          <p:nvSpPr>
            <p:cNvPr id="3080"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3077" name="AutoShape 703">
            <a:hlinkClick r:id="" action="ppaction://hlinkshowjump?jump=nextslide"/>
          </p:cNvPr>
          <p:cNvSpPr>
            <a:spLocks noChangeArrowheads="1"/>
          </p:cNvSpPr>
          <p:nvPr/>
        </p:nvSpPr>
        <p:spPr bwMode="auto">
          <a:xfrm>
            <a:off x="8931275" y="18843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pSp>
        <p:nvGrpSpPr>
          <p:cNvPr id="9" name="Group 143"/>
          <p:cNvGrpSpPr>
            <a:grpSpLocks/>
          </p:cNvGrpSpPr>
          <p:nvPr/>
        </p:nvGrpSpPr>
        <p:grpSpPr bwMode="auto">
          <a:xfrm>
            <a:off x="71406" y="933432"/>
            <a:ext cx="968375" cy="42862"/>
            <a:chOff x="1447" y="674"/>
            <a:chExt cx="565" cy="27"/>
          </a:xfrm>
        </p:grpSpPr>
        <p:pic>
          <p:nvPicPr>
            <p:cNvPr id="10" name="Picture 144" descr="jnchainslw"/>
            <p:cNvPicPr preferRelativeResize="0">
              <a:picLocks noChangeArrowheads="1" noCrop="1"/>
            </p:cNvPicPr>
            <p:nvPr/>
          </p:nvPicPr>
          <p:blipFill>
            <a:blip r:embed="rId3" cstate="print"/>
            <a:srcRect/>
            <a:stretch>
              <a:fillRect/>
            </a:stretch>
          </p:blipFill>
          <p:spPr bwMode="auto">
            <a:xfrm>
              <a:off x="1447" y="674"/>
              <a:ext cx="354" cy="27"/>
            </a:xfrm>
            <a:prstGeom prst="rect">
              <a:avLst/>
            </a:prstGeom>
            <a:noFill/>
            <a:ln w="9525">
              <a:noFill/>
              <a:miter lim="800000"/>
              <a:headEnd/>
              <a:tailEnd/>
            </a:ln>
          </p:spPr>
        </p:pic>
        <p:pic>
          <p:nvPicPr>
            <p:cNvPr id="11" name="Picture 145" descr="jnchainslw"/>
            <p:cNvPicPr preferRelativeResize="0">
              <a:picLocks noChangeArrowheads="1" noCrop="1"/>
            </p:cNvPicPr>
            <p:nvPr/>
          </p:nvPicPr>
          <p:blipFill>
            <a:blip r:embed="rId3" cstate="print"/>
            <a:srcRect/>
            <a:stretch>
              <a:fillRect/>
            </a:stretch>
          </p:blipFill>
          <p:spPr bwMode="auto">
            <a:xfrm>
              <a:off x="1658" y="674"/>
              <a:ext cx="354" cy="2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99"/>
                                        </p:tgtEl>
                                        <p:attrNameLst>
                                          <p:attrName>style.visibility</p:attrName>
                                        </p:attrNameLst>
                                      </p:cBhvr>
                                      <p:to>
                                        <p:strVal val="visible"/>
                                      </p:to>
                                    </p:set>
                                    <p:animEffect transition="in" filter="fade">
                                      <p:cBhvr>
                                        <p:cTn id="7" dur="30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200"/>
            <a:ext cx="9144000" cy="6295156"/>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ct val="5000"/>
              </a:spcAft>
            </a:pPr>
            <a:endParaRPr lang="es-MX" sz="500" b="1" dirty="0" smtClean="0"/>
          </a:p>
          <a:p>
            <a:pPr algn="just">
              <a:spcBef>
                <a:spcPts val="0"/>
              </a:spcBef>
              <a:spcAft>
                <a:spcPct val="5000"/>
              </a:spcAft>
            </a:pPr>
            <a:r>
              <a:rPr lang="es-MX" sz="1300" b="1" dirty="0" smtClean="0"/>
              <a:t>Análisis de la cooperación académica nacional e internacionalización</a:t>
            </a:r>
          </a:p>
          <a:p>
            <a:pPr algn="just">
              <a:spcBef>
                <a:spcPts val="0"/>
              </a:spcBef>
              <a:spcAft>
                <a:spcPct val="5000"/>
              </a:spcAft>
            </a:pPr>
            <a:endParaRPr lang="es-MX" sz="800" b="1" dirty="0"/>
          </a:p>
          <a:p>
            <a:pPr algn="just">
              <a:spcBef>
                <a:spcPts val="0"/>
              </a:spcBef>
            </a:pPr>
            <a:r>
              <a:rPr lang="es-MX" sz="1300" dirty="0" smtClean="0"/>
              <a:t>Dentro del conjunto de cambios que enfrenta la economía global, destaca la profunda transformación tecnológica y el desarrollo del conocimiento como factores claves para incrementar la productividad y competitividad de los países; por ello, se deben desarrollar procesos de cooperación académica nacional e internacional, para poder contribuir a reducir la brecha en materia de desarrollo. </a:t>
            </a:r>
          </a:p>
          <a:p>
            <a:pPr algn="just">
              <a:spcBef>
                <a:spcPts val="0"/>
              </a:spcBef>
            </a:pPr>
            <a:endParaRPr lang="es-MX" sz="800" dirty="0" smtClean="0"/>
          </a:p>
          <a:p>
            <a:pPr algn="just">
              <a:spcBef>
                <a:spcPts val="0"/>
              </a:spcBef>
            </a:pPr>
            <a:r>
              <a:rPr lang="es-MX" sz="1300" dirty="0" smtClean="0"/>
              <a:t>La internacionalización es una dimensión a la que deben estar integradas las universidades mexicanas, llevando a cabo acciones como: el establecimiento de redes internacionales de cooperación en las funciones sustantivas; el intercambio académico; la movilidad estudiantil y de académicos; el establecimiento de sistemas de acreditación de estudios; entre otros aspectos.</a:t>
            </a:r>
          </a:p>
          <a:p>
            <a:pPr algn="just">
              <a:spcBef>
                <a:spcPts val="0"/>
              </a:spcBef>
            </a:pPr>
            <a:endParaRPr lang="es-MX" sz="800" dirty="0" smtClean="0"/>
          </a:p>
          <a:p>
            <a:pPr algn="just">
              <a:spcBef>
                <a:spcPts val="0"/>
              </a:spcBef>
            </a:pPr>
            <a:r>
              <a:rPr lang="es-MX" sz="1300" dirty="0" smtClean="0"/>
              <a:t>Analizar la cooperación académica nacional  e internacional, que muestre el impacto en cuanto a:</a:t>
            </a:r>
          </a:p>
          <a:p>
            <a:pPr algn="just">
              <a:spcBef>
                <a:spcPts val="0"/>
              </a:spcBef>
            </a:pPr>
            <a:endParaRPr lang="es-MX" sz="800" dirty="0" smtClean="0"/>
          </a:p>
          <a:p>
            <a:pPr lvl="1" algn="just">
              <a:spcBef>
                <a:spcPts val="0"/>
              </a:spcBef>
              <a:buFont typeface="Wingdings" pitchFamily="2" charset="2"/>
              <a:buChar char="Ø"/>
            </a:pPr>
            <a:r>
              <a:rPr lang="es-MX" sz="1300" dirty="0" smtClean="0"/>
              <a:t>Convenios de cooperación académica con universidades nacionales y extranjeras (reconocimiento de créditos, posgrados conjuntos, movilidad académica, apoyos mutuos, cuotas diferenciadas, formación de redes, entre otros).</a:t>
            </a:r>
          </a:p>
          <a:p>
            <a:pPr lvl="1" algn="just">
              <a:spcBef>
                <a:spcPts val="0"/>
              </a:spcBef>
              <a:buFont typeface="Wingdings" pitchFamily="2" charset="2"/>
              <a:buChar char="Ø"/>
            </a:pPr>
            <a:r>
              <a:rPr lang="es-MX" sz="1300" dirty="0" smtClean="0"/>
              <a:t>Establecer la cooperación académica internacional (convenios, congresos, foros, posgrados, redes académicas, entre otros).</a:t>
            </a:r>
          </a:p>
          <a:p>
            <a:pPr lvl="1" algn="just">
              <a:spcBef>
                <a:spcPts val="0"/>
              </a:spcBef>
              <a:buFont typeface="Wingdings" pitchFamily="2" charset="2"/>
              <a:buChar char="Ø"/>
            </a:pPr>
            <a:r>
              <a:rPr lang="es-MX" sz="1300" dirty="0" smtClean="0"/>
              <a:t>Programas </a:t>
            </a:r>
            <a:r>
              <a:rPr lang="es-MX" sz="1300" dirty="0"/>
              <a:t>educativos interinstitucionales con o sin doble titulación.</a:t>
            </a:r>
            <a:endParaRPr lang="es-MX" sz="1300" dirty="0" smtClean="0"/>
          </a:p>
          <a:p>
            <a:pPr lvl="1" algn="just">
              <a:spcBef>
                <a:spcPts val="0"/>
              </a:spcBef>
              <a:buFont typeface="Wingdings" pitchFamily="2" charset="2"/>
              <a:buChar char="Ø"/>
            </a:pPr>
            <a:r>
              <a:rPr lang="es-MX" sz="1300" dirty="0" smtClean="0"/>
              <a:t>Movilidad estudiantil nacional e internacional: cursos de verano, semestres con reconocimiento de créditos, estudios de posgrado de jóvenes egresados, entre otros.</a:t>
            </a:r>
          </a:p>
          <a:p>
            <a:pPr lvl="1" algn="just">
              <a:spcBef>
                <a:spcPts val="0"/>
              </a:spcBef>
              <a:buFont typeface="Wingdings" pitchFamily="2" charset="2"/>
              <a:buChar char="Ø"/>
            </a:pPr>
            <a:r>
              <a:rPr lang="es-MX" sz="1300" dirty="0" smtClean="0"/>
              <a:t>Movilidad de académicos nacional e internacional: estancias académicas, estudios de posgrados, entre otros.</a:t>
            </a:r>
          </a:p>
          <a:p>
            <a:pPr lvl="1" algn="just">
              <a:spcBef>
                <a:spcPts val="0"/>
              </a:spcBef>
              <a:buFont typeface="Wingdings" pitchFamily="2" charset="2"/>
              <a:buChar char="Ø"/>
            </a:pPr>
            <a:r>
              <a:rPr lang="es-MX" sz="1300" dirty="0" smtClean="0"/>
              <a:t>Prácticas </a:t>
            </a:r>
            <a:r>
              <a:rPr lang="es-MX" sz="1300" dirty="0"/>
              <a:t>profesionales en empresas o instituciones extranjeras.</a:t>
            </a:r>
            <a:endParaRPr lang="es-MX" sz="1300" dirty="0" smtClean="0"/>
          </a:p>
          <a:p>
            <a:pPr lvl="1" algn="just">
              <a:spcBef>
                <a:spcPts val="0"/>
              </a:spcBef>
              <a:buFont typeface="Wingdings" pitchFamily="2" charset="2"/>
              <a:buChar char="Ø"/>
            </a:pPr>
            <a:r>
              <a:rPr lang="es-MX" sz="1300" dirty="0" smtClean="0"/>
              <a:t>Contribución al fortalecimiento de la capacidad de investigación en áreas estratégicas del conocimiento y fomentar la cooperación y el intercambio académico.</a:t>
            </a:r>
          </a:p>
          <a:p>
            <a:pPr lvl="1" algn="just">
              <a:spcBef>
                <a:spcPts val="0"/>
              </a:spcBef>
              <a:buFont typeface="Wingdings" pitchFamily="2" charset="2"/>
              <a:buChar char="Ø"/>
            </a:pPr>
            <a:r>
              <a:rPr lang="es-MX" sz="1300" dirty="0" smtClean="0"/>
              <a:t>Captación de fondos internacionales a través de la cooperación y el intercambio académico.</a:t>
            </a:r>
          </a:p>
          <a:p>
            <a:pPr lvl="1" algn="just">
              <a:spcBef>
                <a:spcPts val="0"/>
              </a:spcBef>
              <a:buFont typeface="Wingdings" pitchFamily="2" charset="2"/>
              <a:buChar char="Ø"/>
            </a:pPr>
            <a:r>
              <a:rPr lang="es-MX" sz="1300" dirty="0" smtClean="0"/>
              <a:t>Fomentar </a:t>
            </a:r>
            <a:r>
              <a:rPr lang="es-MX" sz="1300" dirty="0"/>
              <a:t>el manejo de la lengua e </a:t>
            </a:r>
            <a:r>
              <a:rPr lang="es-MX" sz="1300" dirty="0" err="1"/>
              <a:t>interculturación</a:t>
            </a:r>
            <a:r>
              <a:rPr lang="es-MX" sz="1300" dirty="0"/>
              <a:t> del país donde se realiza el intercambio, así como la realización de actividades extracurriculares para profesores y estudiantes extranjeros</a:t>
            </a:r>
            <a:r>
              <a:rPr lang="es-MX" sz="1300" dirty="0" smtClean="0"/>
              <a:t>.</a:t>
            </a:r>
          </a:p>
          <a:p>
            <a:pPr lvl="1" algn="just">
              <a:spcBef>
                <a:spcPts val="0"/>
              </a:spcBef>
              <a:buFont typeface="Wingdings" pitchFamily="2" charset="2"/>
              <a:buChar char="Ø"/>
            </a:pPr>
            <a:r>
              <a:rPr lang="es-MX" sz="1300" dirty="0" smtClean="0"/>
              <a:t>Fomentar </a:t>
            </a:r>
            <a:r>
              <a:rPr lang="es-MX" sz="1300" dirty="0"/>
              <a:t>la colaboración en programas y proyectos de investigación científica y tecnológica, en donde participen estudiantes. </a:t>
            </a:r>
            <a:endParaRPr lang="es-MX" sz="1300" dirty="0" smtClean="0"/>
          </a:p>
          <a:p>
            <a:pPr lvl="1" algn="just">
              <a:spcBef>
                <a:spcPts val="0"/>
              </a:spcBef>
              <a:buFont typeface="Wingdings" pitchFamily="2" charset="2"/>
              <a:buChar char="Ø"/>
            </a:pPr>
            <a:r>
              <a:rPr lang="es-MX" sz="1300" dirty="0" smtClean="0"/>
              <a:t>Entre otros aspectos.</a:t>
            </a:r>
          </a:p>
        </p:txBody>
      </p:sp>
      <p:sp>
        <p:nvSpPr>
          <p:cNvPr id="5" name="4 Rectángulo">
            <a:hlinkClick r:id="rId3" action="ppaction://hlinksldjump"/>
          </p:cNvPr>
          <p:cNvSpPr/>
          <p:nvPr/>
        </p:nvSpPr>
        <p:spPr bwMode="auto">
          <a:xfrm flipH="1">
            <a:off x="-1" y="24"/>
            <a:ext cx="9144001" cy="6857976"/>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AutoShape 10">
            <a:hlinkClick r:id="" action="ppaction://hlinkshowjump?jump=nextslide"/>
          </p:cNvPr>
          <p:cNvSpPr>
            <a:spLocks noChangeArrowheads="1"/>
          </p:cNvSpPr>
          <p:nvPr/>
        </p:nvSpPr>
        <p:spPr bwMode="auto">
          <a:xfrm>
            <a:off x="8878239"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200"/>
            <a:ext cx="9144000" cy="6295156"/>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ct val="5000"/>
              </a:spcAft>
            </a:pPr>
            <a:endParaRPr lang="es-MX" sz="500" b="1" dirty="0" smtClean="0"/>
          </a:p>
          <a:p>
            <a:pPr algn="just">
              <a:spcBef>
                <a:spcPts val="0"/>
              </a:spcBef>
              <a:spcAft>
                <a:spcPct val="5000"/>
              </a:spcAft>
            </a:pPr>
            <a:r>
              <a:rPr lang="es-MX" sz="1300" b="1" dirty="0" smtClean="0"/>
              <a:t>Análisis de la cooperación académica nacional e internacionalización</a:t>
            </a:r>
          </a:p>
          <a:p>
            <a:pPr algn="just">
              <a:spcBef>
                <a:spcPts val="0"/>
              </a:spcBef>
              <a:spcAft>
                <a:spcPct val="5000"/>
              </a:spcAft>
            </a:pPr>
            <a:endParaRPr lang="es-MX" sz="800" b="1" dirty="0" smtClean="0"/>
          </a:p>
          <a:p>
            <a:pPr algn="just">
              <a:spcBef>
                <a:spcPts val="0"/>
              </a:spcBef>
              <a:spcAft>
                <a:spcPct val="5000"/>
              </a:spcAft>
            </a:pPr>
            <a:r>
              <a:rPr lang="es-MX" sz="1300" dirty="0" smtClean="0"/>
              <a:t>Se solicita reportar </a:t>
            </a:r>
            <a:r>
              <a:rPr lang="es-MX" sz="1300" dirty="0"/>
              <a:t>cuantitativamente el impacto alcanzado en este rubro, a través del siguiente cuadro</a:t>
            </a:r>
            <a:r>
              <a:rPr lang="es-MX" sz="1300" dirty="0" smtClean="0"/>
              <a:t>:</a:t>
            </a:r>
            <a:endParaRPr lang="es-MX" sz="1300" b="1" dirty="0"/>
          </a:p>
          <a:p>
            <a:pPr algn="just">
              <a:spcBef>
                <a:spcPts val="0"/>
              </a:spcBef>
              <a:spcAft>
                <a:spcPct val="5000"/>
              </a:spcAft>
            </a:pPr>
            <a:endParaRPr lang="es-MX" sz="1300" b="1" dirty="0" smtClean="0"/>
          </a:p>
          <a:p>
            <a:pPr algn="just">
              <a:spcBef>
                <a:spcPts val="0"/>
              </a:spcBef>
              <a:spcAft>
                <a:spcPct val="5000"/>
              </a:spcAft>
            </a:pPr>
            <a:endParaRPr lang="es-MX" sz="800" b="1"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smtClean="0"/>
          </a:p>
          <a:p>
            <a:pPr algn="just">
              <a:spcBef>
                <a:spcPts val="0"/>
              </a:spcBef>
            </a:pPr>
            <a:r>
              <a:rPr lang="es-MX" sz="1300" dirty="0" smtClean="0"/>
              <a:t>Como resultado del análisis, señalar las principales conclusiones respecto al impulso que la institución brinda a la cooperación académica, y en caso de  ser incipiente ésta, plantear en la parte de planeación, las políticas, objetivos, estrategias y acciones adecuadas para su atención.</a:t>
            </a:r>
            <a:endParaRPr lang="es-ES" sz="1300" dirty="0"/>
          </a:p>
        </p:txBody>
      </p:sp>
      <p:graphicFrame>
        <p:nvGraphicFramePr>
          <p:cNvPr id="3" name="2 Tabla"/>
          <p:cNvGraphicFramePr>
            <a:graphicFrameLocks noGrp="1"/>
          </p:cNvGraphicFramePr>
          <p:nvPr>
            <p:extLst>
              <p:ext uri="{D42A27DB-BD31-4B8C-83A1-F6EECF244321}">
                <p14:modId xmlns:p14="http://schemas.microsoft.com/office/powerpoint/2010/main" val="1261048699"/>
              </p:ext>
            </p:extLst>
          </p:nvPr>
        </p:nvGraphicFramePr>
        <p:xfrm>
          <a:off x="179512" y="4149080"/>
          <a:ext cx="7128792" cy="571500"/>
        </p:xfrm>
        <a:graphic>
          <a:graphicData uri="http://schemas.openxmlformats.org/drawingml/2006/table">
            <a:tbl>
              <a:tblPr>
                <a:tableStyleId>{5C22544A-7EE6-4342-B048-85BDC9FD1C3A}</a:tableStyleId>
              </a:tblPr>
              <a:tblGrid>
                <a:gridCol w="3008500"/>
                <a:gridCol w="1357865"/>
                <a:gridCol w="1588986"/>
                <a:gridCol w="1173441"/>
              </a:tblGrid>
              <a:tr h="190500">
                <a:tc>
                  <a:txBody>
                    <a:bodyPr/>
                    <a:lstStyle/>
                    <a:p>
                      <a:pPr algn="ctr" fontAlgn="b"/>
                      <a:r>
                        <a:rPr lang="es-MX" sz="900" b="1" u="none" strike="noStrike" dirty="0">
                          <a:effectLst/>
                        </a:rPr>
                        <a:t>Concepto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Ámbito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Maestría</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Doctorado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90500">
                <a:tc rowSpan="2">
                  <a:txBody>
                    <a:bodyPr/>
                    <a:lstStyle/>
                    <a:p>
                      <a:pPr algn="l" fontAlgn="b"/>
                      <a:r>
                        <a:rPr lang="es-MX" sz="900" u="none" strike="noStrike" dirty="0">
                          <a:effectLst/>
                        </a:rPr>
                        <a:t>Programas educativos de posgrado conjunto con otras IES</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b="0" u="none" strike="noStrike" dirty="0">
                          <a:effectLst/>
                        </a:rPr>
                        <a:t>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b="0" u="none" strike="noStrike" dirty="0">
                          <a:effectLst/>
                        </a:rPr>
                        <a:t>Internacional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054931121"/>
              </p:ext>
            </p:extLst>
          </p:nvPr>
        </p:nvGraphicFramePr>
        <p:xfrm>
          <a:off x="179512" y="4869160"/>
          <a:ext cx="7056784" cy="952500"/>
        </p:xfrm>
        <a:graphic>
          <a:graphicData uri="http://schemas.openxmlformats.org/drawingml/2006/table">
            <a:tbl>
              <a:tblPr>
                <a:tableStyleId>{5C22544A-7EE6-4342-B048-85BDC9FD1C3A}</a:tableStyleId>
              </a:tblPr>
              <a:tblGrid>
                <a:gridCol w="4367477"/>
                <a:gridCol w="1418769"/>
                <a:gridCol w="1270538"/>
              </a:tblGrid>
              <a:tr h="190500">
                <a:tc>
                  <a:txBody>
                    <a:bodyPr/>
                    <a:lstStyle/>
                    <a:p>
                      <a:pPr algn="ctr" fontAlgn="b"/>
                      <a:r>
                        <a:rPr lang="es-MX" sz="900" b="1" u="none" strike="noStrike" dirty="0">
                          <a:effectLst/>
                        </a:rPr>
                        <a:t>Concepto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Ámbito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Número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90500">
                <a:tc rowSpan="2">
                  <a:txBody>
                    <a:bodyPr/>
                    <a:lstStyle/>
                    <a:p>
                      <a:pPr algn="l" fontAlgn="b"/>
                      <a:r>
                        <a:rPr lang="es-MX" sz="900" u="none" strike="noStrike">
                          <a:effectLst/>
                        </a:rPr>
                        <a:t>Convenios de cooperación académica con otras IES y Centros de Investigación</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u="none" strike="noStrike">
                          <a:effectLst/>
                        </a:rPr>
                        <a:t>Internacional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rowSpan="2">
                  <a:txBody>
                    <a:bodyPr/>
                    <a:lstStyle/>
                    <a:p>
                      <a:pPr algn="l" fontAlgn="b"/>
                      <a:r>
                        <a:rPr lang="es-MX" sz="900" u="none" strike="noStrike">
                          <a:effectLst/>
                        </a:rPr>
                        <a:t>Proyectos académicos y de investigación con otras IES y Centros de Investigación</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u="none" strike="noStrike" dirty="0">
                          <a:effectLst/>
                        </a:rPr>
                        <a:t>Internacional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Tabla 1"/>
          <p:cNvGraphicFramePr>
            <a:graphicFrameLocks noGrp="1"/>
          </p:cNvGraphicFramePr>
          <p:nvPr>
            <p:extLst>
              <p:ext uri="{D42A27DB-BD31-4B8C-83A1-F6EECF244321}">
                <p14:modId xmlns:p14="http://schemas.microsoft.com/office/powerpoint/2010/main" val="2384272232"/>
              </p:ext>
            </p:extLst>
          </p:nvPr>
        </p:nvGraphicFramePr>
        <p:xfrm>
          <a:off x="179507" y="1484784"/>
          <a:ext cx="8638402" cy="2400320"/>
        </p:xfrm>
        <a:graphic>
          <a:graphicData uri="http://schemas.openxmlformats.org/drawingml/2006/table">
            <a:tbl>
              <a:tblPr/>
              <a:tblGrid>
                <a:gridCol w="1406671"/>
                <a:gridCol w="802524"/>
                <a:gridCol w="559062"/>
                <a:gridCol w="640215"/>
                <a:gridCol w="522993"/>
                <a:gridCol w="522993"/>
                <a:gridCol w="522993"/>
                <a:gridCol w="522993"/>
                <a:gridCol w="522993"/>
                <a:gridCol w="522993"/>
                <a:gridCol w="522993"/>
                <a:gridCol w="522993"/>
                <a:gridCol w="522993"/>
                <a:gridCol w="522993"/>
              </a:tblGrid>
              <a:tr h="163398">
                <a:tc rowSpan="2" gridSpan="2">
                  <a:txBody>
                    <a:bodyPr/>
                    <a:lstStyle/>
                    <a:p>
                      <a:pPr algn="ctr" fontAlgn="b"/>
                      <a:endParaRPr lang="es-MX" sz="900" b="0" i="0" u="none" strike="noStrike" dirty="0">
                        <a:solidFill>
                          <a:srgbClr val="000000"/>
                        </a:solidFill>
                        <a:effectLst/>
                        <a:latin typeface="Calibri" panose="020F0502020204030204" pitchFamily="34" charset="0"/>
                      </a:endParaRPr>
                    </a:p>
                  </a:txBody>
                  <a:tcPr marL="8170" marR="8170" marT="817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hMerge="1">
                  <a:txBody>
                    <a:bodyPr/>
                    <a:lstStyle/>
                    <a:p>
                      <a:endParaRPr lang="es-MX"/>
                    </a:p>
                  </a:txBody>
                  <a:tcPr/>
                </a:tc>
                <a:tc gridSpan="6">
                  <a:txBody>
                    <a:bodyPr/>
                    <a:lstStyle/>
                    <a:p>
                      <a:pPr algn="ctr" fontAlgn="b"/>
                      <a:r>
                        <a:rPr lang="es-MX" sz="900" b="1" i="0" u="none" strike="noStrike" dirty="0">
                          <a:solidFill>
                            <a:srgbClr val="000000"/>
                          </a:solidFill>
                          <a:effectLst/>
                          <a:latin typeface="Calibri" panose="020F0502020204030204" pitchFamily="34" charset="0"/>
                        </a:rPr>
                        <a:t>Estudiantes</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b"/>
                      <a:r>
                        <a:rPr lang="es-MX" sz="900" b="1" i="0" u="none" strike="noStrike">
                          <a:solidFill>
                            <a:srgbClr val="000000"/>
                          </a:solidFill>
                          <a:effectLst/>
                          <a:latin typeface="Calibri" panose="020F0502020204030204" pitchFamily="34" charset="0"/>
                        </a:rPr>
                        <a:t>PROFESORES</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3398">
                <a:tc gridSpan="2" vMerge="1">
                  <a:txBody>
                    <a:bodyPr/>
                    <a:lstStyle/>
                    <a:p>
                      <a:endParaRPr lang="es-MX"/>
                    </a:p>
                  </a:txBody>
                  <a:tcPr/>
                </a:tc>
                <a:tc hMerge="1" vMerge="1">
                  <a:txBody>
                    <a:bodyPr/>
                    <a:lstStyle/>
                    <a:p>
                      <a:endParaRPr lang="es-MX"/>
                    </a:p>
                  </a:txBody>
                  <a:tcPr/>
                </a:tc>
                <a:tc>
                  <a:txBody>
                    <a:bodyPr/>
                    <a:lstStyle/>
                    <a:p>
                      <a:pPr algn="ctr" fontAlgn="b"/>
                      <a:r>
                        <a:rPr lang="es-MX" sz="900" b="1" i="0" u="none" strike="noStrike">
                          <a:solidFill>
                            <a:srgbClr val="000000"/>
                          </a:solidFill>
                          <a:effectLst/>
                          <a:latin typeface="Calibri" panose="020F0502020204030204" pitchFamily="34" charset="0"/>
                        </a:rPr>
                        <a:t>2008</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2009</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2010</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2011</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2012</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2013</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2008</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2009</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2010</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2011</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2012</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900" b="1" i="0" u="none" strike="noStrike">
                          <a:solidFill>
                            <a:srgbClr val="000000"/>
                          </a:solidFill>
                          <a:effectLst/>
                          <a:latin typeface="Calibri" panose="020F0502020204030204" pitchFamily="34" charset="0"/>
                        </a:rPr>
                        <a:t>2013</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3398">
                <a:tc>
                  <a:txBody>
                    <a:bodyPr/>
                    <a:lstStyle/>
                    <a:p>
                      <a:pPr algn="l" fontAlgn="b"/>
                      <a:r>
                        <a:rPr lang="es-MX" sz="900" b="1" i="0" u="none" strike="noStrike">
                          <a:solidFill>
                            <a:srgbClr val="000000"/>
                          </a:solidFill>
                          <a:effectLst/>
                          <a:latin typeface="Calibri" panose="020F0502020204030204" pitchFamily="34" charset="0"/>
                        </a:rPr>
                        <a:t>Concepto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Ámbito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panose="020F0502020204030204" pitchFamily="34" charset="0"/>
                        </a:rPr>
                        <a:t>Número</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63398">
                <a:tc rowSpan="2">
                  <a:txBody>
                    <a:bodyPr/>
                    <a:lstStyle/>
                    <a:p>
                      <a:pPr algn="l" fontAlgn="t"/>
                      <a:r>
                        <a:rPr lang="es-MX" sz="900" b="0" i="0" u="none" strike="noStrike" dirty="0" smtClean="0">
                          <a:solidFill>
                            <a:srgbClr val="000000"/>
                          </a:solidFill>
                          <a:effectLst/>
                          <a:latin typeface="Calibri" panose="020F0502020204030204" pitchFamily="34" charset="0"/>
                        </a:rPr>
                        <a:t>Enviada para </a:t>
                      </a:r>
                      <a:r>
                        <a:rPr lang="es-MX" sz="900" b="0" i="0" u="none" strike="noStrike" dirty="0">
                          <a:solidFill>
                            <a:srgbClr val="000000"/>
                          </a:solidFill>
                          <a:effectLst/>
                          <a:latin typeface="Calibri" panose="020F0502020204030204" pitchFamily="34" charset="0"/>
                        </a:rPr>
                        <a:t>complementar la formación académica</a:t>
                      </a: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dirty="0">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568">
                <a:tc rowSpan="2">
                  <a:txBody>
                    <a:bodyPr/>
                    <a:lstStyle/>
                    <a:p>
                      <a:pPr algn="l" fontAlgn="t"/>
                      <a:r>
                        <a:rPr lang="es-MX" sz="900" b="0" i="0" u="none" strike="noStrike" dirty="0" smtClean="0">
                          <a:solidFill>
                            <a:srgbClr val="000000"/>
                          </a:solidFill>
                          <a:effectLst/>
                          <a:latin typeface="Calibri" panose="020F0502020204030204" pitchFamily="34" charset="0"/>
                        </a:rPr>
                        <a:t>Enviada por la institución con reconocimientos de créditos</a:t>
                      </a: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568">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928">
                <a:tc rowSpan="2">
                  <a:txBody>
                    <a:bodyPr/>
                    <a:lstStyle/>
                    <a:p>
                      <a:pPr algn="l" fontAlgn="t"/>
                      <a:r>
                        <a:rPr lang="es-MX" sz="900" b="0" i="0" u="none" strike="noStrike">
                          <a:solidFill>
                            <a:srgbClr val="000000"/>
                          </a:solidFill>
                          <a:effectLst/>
                          <a:latin typeface="Calibri" panose="020F0502020204030204" pitchFamily="34" charset="0"/>
                        </a:rPr>
                        <a:t>Recibida por la institución para complementar la formación académica</a:t>
                      </a: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928">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229">
                <a:tc rowSpan="2">
                  <a:txBody>
                    <a:bodyPr/>
                    <a:lstStyle/>
                    <a:p>
                      <a:pPr algn="l" fontAlgn="t"/>
                      <a:r>
                        <a:rPr lang="es-MX" sz="900" b="0" i="0" u="none" strike="noStrike" dirty="0" smtClean="0">
                          <a:solidFill>
                            <a:srgbClr val="000000"/>
                          </a:solidFill>
                          <a:effectLst/>
                          <a:latin typeface="Calibri" panose="020F0502020204030204" pitchFamily="34" charset="0"/>
                        </a:rPr>
                        <a:t>Recibida por la institución con reconocimiento de créditos.</a:t>
                      </a:r>
                      <a:endParaRPr lang="es-MX" sz="900" b="0" i="0" u="none" strike="noStrike" dirty="0">
                        <a:solidFill>
                          <a:srgbClr val="000000"/>
                        </a:solidFill>
                        <a:effectLst/>
                        <a:latin typeface="Calibri" panose="020F0502020204030204" pitchFamily="34" charset="0"/>
                      </a:endParaRP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313">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rowSpan="2">
                  <a:txBody>
                    <a:bodyPr/>
                    <a:lstStyle/>
                    <a:p>
                      <a:pPr algn="l" fontAlgn="t"/>
                      <a:r>
                        <a:rPr lang="es-MX" sz="900" b="0" i="0" u="none" strike="noStrike" dirty="0">
                          <a:solidFill>
                            <a:srgbClr val="000000"/>
                          </a:solidFill>
                          <a:effectLst/>
                          <a:latin typeface="Calibri" panose="020F0502020204030204" pitchFamily="34" charset="0"/>
                        </a:rPr>
                        <a:t>Participación en redes </a:t>
                      </a:r>
                      <a:r>
                        <a:rPr lang="es-MX" sz="900" b="0" i="0" u="none" strike="noStrike" dirty="0" smtClean="0">
                          <a:solidFill>
                            <a:srgbClr val="000000"/>
                          </a:solidFill>
                          <a:effectLst/>
                          <a:latin typeface="Calibri" panose="020F0502020204030204" pitchFamily="34" charset="0"/>
                        </a:rPr>
                        <a:t>académicas.</a:t>
                      </a:r>
                      <a:endParaRPr lang="es-MX" sz="900" b="0" i="0" u="none" strike="noStrike" dirty="0">
                        <a:solidFill>
                          <a:srgbClr val="000000"/>
                        </a:solidFill>
                        <a:effectLst/>
                        <a:latin typeface="Calibri" panose="020F0502020204030204" pitchFamily="34" charset="0"/>
                      </a:endParaRPr>
                    </a:p>
                  </a:txBody>
                  <a:tcPr marL="8170" marR="8170" marT="81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panose="020F0502020204030204" pitchFamily="34" charset="0"/>
                        </a:rPr>
                        <a:t>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vMerge="1">
                  <a:txBody>
                    <a:bodyPr/>
                    <a:lstStyle/>
                    <a:p>
                      <a:endParaRPr lang="es-MX"/>
                    </a:p>
                  </a:txBody>
                  <a:tcPr/>
                </a:tc>
                <a:tc>
                  <a:txBody>
                    <a:bodyPr/>
                    <a:lstStyle/>
                    <a:p>
                      <a:pPr algn="l" fontAlgn="ctr"/>
                      <a:r>
                        <a:rPr lang="es-MX" sz="900" b="1" i="0" u="none" strike="noStrike">
                          <a:solidFill>
                            <a:srgbClr val="000000"/>
                          </a:solidFill>
                          <a:effectLst/>
                          <a:latin typeface="Calibri" panose="020F0502020204030204" pitchFamily="34" charset="0"/>
                        </a:rPr>
                        <a:t>Internacional</a:t>
                      </a:r>
                    </a:p>
                  </a:txBody>
                  <a:tcPr marL="8170" marR="8170" marT="8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Calibri" panose="020F0502020204030204" pitchFamily="34" charset="0"/>
                        </a:rPr>
                        <a:t> </a:t>
                      </a:r>
                    </a:p>
                  </a:txBody>
                  <a:tcPr marL="8170" marR="8170" marT="8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167067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7142"/>
            <a:ext cx="9144000" cy="6290858"/>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smtClean="0"/>
              <a:t>Análisis del impulso a la educación ambiental para el desarrollo sustentable</a:t>
            </a:r>
          </a:p>
          <a:p>
            <a:pPr algn="just">
              <a:spcBef>
                <a:spcPts val="0"/>
              </a:spcBef>
              <a:spcAft>
                <a:spcPts val="0"/>
              </a:spcAft>
            </a:pPr>
            <a:endParaRPr lang="es-MX" sz="800" b="1" dirty="0"/>
          </a:p>
          <a:p>
            <a:pPr algn="just">
              <a:spcBef>
                <a:spcPts val="0"/>
              </a:spcBef>
              <a:spcAft>
                <a:spcPts val="0"/>
              </a:spcAft>
            </a:pPr>
            <a:r>
              <a:rPr lang="es-MX" sz="1300" dirty="0" smtClean="0"/>
              <a:t>La crisis de los recursos no renovables, de los alimentos, el calentamiento global, el uso indiscriminado de envases plásticos; y, en general, los problemas ambientales existentes han provocado una crisis mundial; por ello cobra capital importancia la imperiosa necesidad de impulsar la educación ambiental para buscar respuestas a esta situación de gravedad mundial.</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educación ambiental llevadas a cabo por la institución, y en su caso, que muestre el impacto en cuanto a:</a:t>
            </a:r>
          </a:p>
          <a:p>
            <a:pPr algn="just">
              <a:spcBef>
                <a:spcPts val="0"/>
              </a:spcBef>
              <a:spcAft>
                <a:spcPts val="0"/>
              </a:spcAft>
            </a:pPr>
            <a:endParaRPr lang="es-MX" sz="800" dirty="0" smtClean="0"/>
          </a:p>
          <a:p>
            <a:pPr marL="457200" lvl="2" algn="just">
              <a:spcBef>
                <a:spcPts val="0"/>
              </a:spcBef>
              <a:spcAft>
                <a:spcPts val="0"/>
              </a:spcAft>
              <a:buFont typeface="Wingdings" pitchFamily="2" charset="2"/>
              <a:buChar char="Ø"/>
            </a:pPr>
            <a:r>
              <a:rPr lang="es-MX" sz="1300" dirty="0" smtClean="0"/>
              <a:t>Oferta educativa relacionada con el medio ambiente y el desarrollo sustentable.</a:t>
            </a:r>
          </a:p>
          <a:p>
            <a:pPr marL="457200" lvl="2" algn="just">
              <a:spcBef>
                <a:spcPts val="0"/>
              </a:spcBef>
              <a:spcAft>
                <a:spcPts val="0"/>
              </a:spcAft>
              <a:buFont typeface="Wingdings" pitchFamily="2" charset="2"/>
              <a:buChar char="Ø"/>
            </a:pPr>
            <a:r>
              <a:rPr lang="es-MX" sz="1300" dirty="0" smtClean="0"/>
              <a:t>Inclusión de la temática ambiental en los planes y programas de estudio.</a:t>
            </a:r>
          </a:p>
          <a:p>
            <a:pPr marL="457200" lvl="2" algn="just">
              <a:spcBef>
                <a:spcPts val="0"/>
              </a:spcBef>
              <a:spcAft>
                <a:spcPts val="0"/>
              </a:spcAft>
              <a:buFont typeface="Wingdings" pitchFamily="2" charset="2"/>
              <a:buChar char="Ø"/>
            </a:pPr>
            <a:r>
              <a:rPr lang="es-MX" sz="1300" dirty="0" smtClean="0"/>
              <a:t>Investigación científica y Cuerpos Académicos relacionados con la temática ambiental.</a:t>
            </a:r>
          </a:p>
          <a:p>
            <a:pPr marL="457200" lvl="2" algn="just">
              <a:spcBef>
                <a:spcPts val="0"/>
              </a:spcBef>
              <a:spcAft>
                <a:spcPts val="0"/>
              </a:spcAft>
              <a:buFont typeface="Wingdings" pitchFamily="2" charset="2"/>
              <a:buChar char="Ø"/>
            </a:pPr>
            <a:r>
              <a:rPr lang="es-MX" sz="1300" dirty="0" smtClean="0"/>
              <a:t>Conformación y operación de redes de Cuerpos Académicos relacionados con la temática ambiental para el desarrollo sustentable.</a:t>
            </a:r>
          </a:p>
          <a:p>
            <a:pPr marL="457200" lvl="2" algn="just">
              <a:spcBef>
                <a:spcPts val="0"/>
              </a:spcBef>
              <a:spcAft>
                <a:spcPts val="0"/>
              </a:spcAft>
              <a:buFont typeface="Wingdings" pitchFamily="2" charset="2"/>
              <a:buChar char="Ø"/>
            </a:pPr>
            <a:r>
              <a:rPr lang="es-MX" sz="1300" dirty="0" smtClean="0"/>
              <a:t>Promoción de la educación ambiental sustentable en la comunidad universitaria y al exterior de la sociedad, especialmente a niños y jóvenes.</a:t>
            </a:r>
          </a:p>
          <a:p>
            <a:pPr marL="457200" lvl="2" algn="just">
              <a:spcBef>
                <a:spcPts val="0"/>
              </a:spcBef>
              <a:spcAft>
                <a:spcPts val="0"/>
              </a:spcAft>
              <a:buFont typeface="Wingdings" pitchFamily="2" charset="2"/>
              <a:buChar char="Ø"/>
            </a:pPr>
            <a:r>
              <a:rPr lang="es-MX" sz="1300" dirty="0" smtClean="0"/>
              <a:t>Participación en programas de difusión y cuidado del medio ambiente de los gobiernos Federal, Estatal y Municipal.</a:t>
            </a:r>
          </a:p>
          <a:p>
            <a:pPr marL="457200" lvl="2" algn="just">
              <a:spcBef>
                <a:spcPts val="0"/>
              </a:spcBef>
              <a:spcAft>
                <a:spcPts val="0"/>
              </a:spcAft>
              <a:buFont typeface="Wingdings" pitchFamily="2" charset="2"/>
              <a:buChar char="Ø"/>
            </a:pPr>
            <a:r>
              <a:rPr lang="es-MX" sz="1300" dirty="0" smtClean="0"/>
              <a:t>Captación de fondos nacionales e internacionales en temas relacionados con el medio ambiente y el desarrollo sustentable.</a:t>
            </a:r>
          </a:p>
          <a:p>
            <a:pPr marL="457200" lvl="2" algn="just">
              <a:spcBef>
                <a:spcPts val="0"/>
              </a:spcBef>
              <a:spcAft>
                <a:spcPts val="0"/>
              </a:spcAft>
              <a:buFont typeface="Wingdings" pitchFamily="2" charset="2"/>
              <a:buChar char="Ø"/>
            </a:pPr>
            <a:r>
              <a:rPr lang="es-MX" sz="1300" dirty="0" smtClean="0"/>
              <a:t>Programa de mantenimiento y crecimiento de las áreas verdes de la institución y en general a la operación del programa universitario de medio ambiente y desarrollo sustentable.</a:t>
            </a:r>
          </a:p>
          <a:p>
            <a:pPr marL="457200" lvl="2" algn="just">
              <a:spcBef>
                <a:spcPts val="0"/>
              </a:spcBef>
              <a:spcAft>
                <a:spcPts val="0"/>
              </a:spcAft>
              <a:buFont typeface="Wingdings" pitchFamily="2" charset="2"/>
              <a:buChar char="Ø"/>
            </a:pPr>
            <a:r>
              <a:rPr lang="es-MX" sz="1300" dirty="0" smtClean="0"/>
              <a:t>Entre otros aspectos.</a:t>
            </a:r>
          </a:p>
          <a:p>
            <a:pPr algn="just">
              <a:spcBef>
                <a:spcPts val="0"/>
              </a:spcBef>
              <a:spcAft>
                <a:spcPts val="0"/>
              </a:spcAft>
            </a:pPr>
            <a:endParaRPr lang="es-MX" sz="800" dirty="0" smtClean="0"/>
          </a:p>
          <a:p>
            <a:pPr algn="just">
              <a:spcBef>
                <a:spcPts val="0"/>
              </a:spcBef>
              <a:spcAft>
                <a:spcPts val="0"/>
              </a:spcAft>
            </a:pPr>
            <a:r>
              <a:rPr lang="es-MX" sz="1300" dirty="0" smtClean="0"/>
              <a:t>Como resultado del análisis, señalar las principales conclusiones respecto al impulso que la institución brinda a la educación ambiental, y en caso de que ésta sea insuficiente, plantear en la parte de planeación las políticas, objetivos, estrategias y acciones para su adecuada atención.</a:t>
            </a:r>
            <a:endParaRPr lang="es-ES" sz="1300" dirty="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8766"/>
            <a:ext cx="9144000" cy="6279233"/>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smtClean="0"/>
              <a:t>Análisis de la vinculación</a:t>
            </a:r>
          </a:p>
          <a:p>
            <a:pPr algn="just">
              <a:spcBef>
                <a:spcPts val="0"/>
              </a:spcBef>
              <a:spcAft>
                <a:spcPts val="0"/>
              </a:spcAft>
            </a:pPr>
            <a:endParaRPr lang="es-MX" sz="800" b="1" dirty="0"/>
          </a:p>
          <a:p>
            <a:pPr algn="just">
              <a:spcBef>
                <a:spcPts val="0"/>
              </a:spcBef>
              <a:spcAft>
                <a:spcPts val="0"/>
              </a:spcAft>
            </a:pPr>
            <a:r>
              <a:rPr lang="es-MX" sz="1300" dirty="0" smtClean="0"/>
              <a:t>En la nueva economía global resulta de capital importancia la vinculación entre las IES y los sectores productivo y social, para que incidan en el desarrollo del país. Las acciones de vinculación que realizan las IES resultan estratégicas por contribuir a la atención y formación integral del estudiante, al incremento de las condiciones del estudiante para incorporarse al mercado laboral, al impulso de la capacidad emprendedora del estudiante, a la pertinencia social de la educación superior, a la vez que incide en el desarrollo social y económico; así mismo para las empresas.</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vinculación que lleva a cabo la institución en cuanto a:</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Fortalecimiento </a:t>
            </a:r>
            <a:r>
              <a:rPr lang="es-MX" sz="1300" dirty="0"/>
              <a:t>para la formación profesional universitaria a partir del servicio social, práctica profesional, estancias en empresas.</a:t>
            </a:r>
          </a:p>
          <a:p>
            <a:pPr lvl="1" algn="just">
              <a:spcBef>
                <a:spcPts val="0"/>
              </a:spcBef>
              <a:spcAft>
                <a:spcPts val="0"/>
              </a:spcAft>
              <a:buFont typeface="Wingdings" pitchFamily="2" charset="2"/>
              <a:buChar char="Ø"/>
            </a:pPr>
            <a:r>
              <a:rPr lang="es-MX" sz="1300" dirty="0" smtClean="0"/>
              <a:t>Fortalecimiento </a:t>
            </a:r>
            <a:r>
              <a:rPr lang="es-MX" sz="1300" dirty="0"/>
              <a:t>de la formación a lo largo de la vida: educación continua en modalidad abierta y a distancia.</a:t>
            </a:r>
          </a:p>
          <a:p>
            <a:pPr lvl="1" algn="just">
              <a:spcBef>
                <a:spcPts val="0"/>
              </a:spcBef>
              <a:spcAft>
                <a:spcPts val="0"/>
              </a:spcAft>
              <a:buFont typeface="Wingdings" pitchFamily="2" charset="2"/>
              <a:buChar char="Ø"/>
            </a:pPr>
            <a:r>
              <a:rPr lang="es-MX" sz="1300" dirty="0" smtClean="0"/>
              <a:t>Convenios</a:t>
            </a:r>
            <a:r>
              <a:rPr lang="es-MX" sz="1300" dirty="0"/>
              <a:t>, programas y proyectos de colaboración con los sectores productivo, social y gubernamental (Parques Tecnológicos, Incubadoras de Alta Tecnología).</a:t>
            </a:r>
          </a:p>
          <a:p>
            <a:pPr lvl="1" algn="just">
              <a:spcBef>
                <a:spcPts val="0"/>
              </a:spcBef>
              <a:spcAft>
                <a:spcPts val="0"/>
              </a:spcAft>
              <a:buFont typeface="Wingdings" pitchFamily="2" charset="2"/>
              <a:buChar char="Ø"/>
            </a:pPr>
            <a:r>
              <a:rPr lang="es-MX" sz="1300" dirty="0" smtClean="0"/>
              <a:t>Transferencia </a:t>
            </a:r>
            <a:r>
              <a:rPr lang="es-MX" sz="1300" dirty="0"/>
              <a:t>tecnológica y del conocimiento (Oficinas de Transferencias de Resultados de Investigación). </a:t>
            </a:r>
          </a:p>
          <a:p>
            <a:pPr lvl="1" algn="just">
              <a:spcBef>
                <a:spcPts val="0"/>
              </a:spcBef>
              <a:spcAft>
                <a:spcPts val="0"/>
              </a:spcAft>
              <a:buFont typeface="Wingdings" pitchFamily="2" charset="2"/>
              <a:buChar char="Ø"/>
            </a:pPr>
            <a:r>
              <a:rPr lang="es-MX" sz="1300" dirty="0" smtClean="0"/>
              <a:t>Servicios que la institución brinda a la sociedad (laboratorios, elaboración de proyectos, asesorías técnicas, realización de estudios, entre otros).</a:t>
            </a:r>
          </a:p>
          <a:p>
            <a:pPr lvl="1" algn="just">
              <a:spcBef>
                <a:spcPts val="0"/>
              </a:spcBef>
              <a:spcAft>
                <a:spcPts val="0"/>
              </a:spcAft>
              <a:buFont typeface="Wingdings" pitchFamily="2" charset="2"/>
              <a:buChar char="Ø"/>
            </a:pPr>
            <a:r>
              <a:rPr lang="es-MX" sz="1300" dirty="0" smtClean="0"/>
              <a:t>Capacidad </a:t>
            </a:r>
            <a:r>
              <a:rPr lang="es-MX" sz="1300" dirty="0"/>
              <a:t>institucional para promover y dar seguimiento a la vinculación (marco normativo, Consejo Institucional de Vinculación, oficina y gestores de vinculación, así como elaboración de catálogos de servicios</a:t>
            </a:r>
            <a:r>
              <a:rPr lang="es-MX" sz="1300" dirty="0" smtClean="0"/>
              <a:t>).</a:t>
            </a:r>
          </a:p>
          <a:p>
            <a:pPr lvl="1" algn="just">
              <a:buFont typeface="Wingdings" pitchFamily="2" charset="2"/>
              <a:buChar char="Ø"/>
            </a:pPr>
            <a:r>
              <a:rPr lang="es-MX" sz="1300" dirty="0" smtClean="0"/>
              <a:t>Análisis </a:t>
            </a:r>
            <a:r>
              <a:rPr lang="es-MX" sz="1300" dirty="0"/>
              <a:t>del posicionamiento de la universidad en materia de vinculación</a:t>
            </a:r>
            <a:r>
              <a:rPr lang="es-MX" sz="1300" dirty="0" smtClean="0"/>
              <a:t>.</a:t>
            </a:r>
          </a:p>
          <a:p>
            <a:pPr lvl="1" algn="just">
              <a:buFont typeface="Wingdings" pitchFamily="2" charset="2"/>
              <a:buChar char="Ø"/>
            </a:pPr>
            <a:r>
              <a:rPr lang="es-MX" sz="1300" dirty="0" smtClean="0"/>
              <a:t>Esquemas </a:t>
            </a:r>
            <a:r>
              <a:rPr lang="es-MX" sz="1300" dirty="0"/>
              <a:t>y modelos de desarrollo de negocios.</a:t>
            </a:r>
          </a:p>
          <a:p>
            <a:pPr lvl="1" algn="just">
              <a:buFont typeface="Wingdings" pitchFamily="2" charset="2"/>
              <a:buChar char="Ø"/>
            </a:pPr>
            <a:r>
              <a:rPr lang="es-MX" sz="1300" dirty="0"/>
              <a:t>Fortalecimiento de la capacidad de investigación participativa en áreas estratégicas del conocimiento.</a:t>
            </a:r>
          </a:p>
          <a:p>
            <a:pPr lvl="1" algn="just">
              <a:buFont typeface="Wingdings" pitchFamily="2" charset="2"/>
              <a:buChar char="Ø"/>
            </a:pPr>
            <a:endParaRPr lang="es-MX" sz="1300" dirty="0"/>
          </a:p>
          <a:p>
            <a:pPr lvl="1" algn="just"/>
            <a:endParaRPr lang="es-MX" sz="1300" dirty="0" smtClean="0"/>
          </a:p>
          <a:p>
            <a:pPr algn="just"/>
            <a:r>
              <a:rPr lang="es-MX" sz="1300" dirty="0" smtClean="0"/>
              <a:t>.</a:t>
            </a:r>
            <a:endParaRPr lang="es-ES" sz="1400" dirty="0"/>
          </a:p>
        </p:txBody>
      </p:sp>
      <p:sp>
        <p:nvSpPr>
          <p:cNvPr id="6" name="5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 name="AutoShape 1811">
            <a:hlinkClick r:id="rId4" action="ppaction://hlinksldjump"/>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4931"/>
            <a:ext cx="9144000" cy="6283069"/>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ct val="5000"/>
              </a:spcBef>
              <a:spcAft>
                <a:spcPct val="5000"/>
              </a:spcAft>
            </a:pPr>
            <a:endParaRPr lang="es-MX" sz="500" b="1" dirty="0" smtClean="0"/>
          </a:p>
          <a:p>
            <a:pPr algn="just">
              <a:spcBef>
                <a:spcPct val="5000"/>
              </a:spcBef>
              <a:spcAft>
                <a:spcPct val="5000"/>
              </a:spcAft>
            </a:pPr>
            <a:r>
              <a:rPr lang="es-MX" sz="1300" b="1" dirty="0" smtClean="0"/>
              <a:t>Análisis de la vinculación con el entorno</a:t>
            </a:r>
          </a:p>
          <a:p>
            <a:pPr algn="just"/>
            <a:endParaRPr lang="es-MX" sz="800" dirty="0" smtClean="0"/>
          </a:p>
          <a:p>
            <a:pPr algn="just"/>
            <a:r>
              <a:rPr lang="es-MX" sz="1300" dirty="0" smtClean="0"/>
              <a:t>Para ayudar al análisis de algunos de los elementos cuantitativos más representativos, llénese el siguiente cuadro:</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lvl="1" algn="just"/>
            <a:endParaRPr lang="es-MX" sz="8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Como resultado del análisis, señalar las principales conclusiones respecto a la atención que la institución brinda a la vinculación con el entorno, y en caso de ser limitada e insuficiente plantear, en la parte de planeación, las políticas, objetivos, estrategias y acciones adecuadas para su atención.</a:t>
            </a:r>
          </a:p>
        </p:txBody>
      </p:sp>
      <p:sp>
        <p:nvSpPr>
          <p:cNvPr id="9"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Tabla 1"/>
          <p:cNvGraphicFramePr>
            <a:graphicFrameLocks noGrp="1"/>
          </p:cNvGraphicFramePr>
          <p:nvPr>
            <p:extLst>
              <p:ext uri="{D42A27DB-BD31-4B8C-83A1-F6EECF244321}">
                <p14:modId xmlns:p14="http://schemas.microsoft.com/office/powerpoint/2010/main" val="2552096646"/>
              </p:ext>
            </p:extLst>
          </p:nvPr>
        </p:nvGraphicFramePr>
        <p:xfrm>
          <a:off x="2195736" y="1556792"/>
          <a:ext cx="4686300" cy="3238500"/>
        </p:xfrm>
        <a:graphic>
          <a:graphicData uri="http://schemas.openxmlformats.org/drawingml/2006/table">
            <a:tbl>
              <a:tblPr/>
              <a:tblGrid>
                <a:gridCol w="3162300"/>
                <a:gridCol w="762000"/>
                <a:gridCol w="762000"/>
              </a:tblGrid>
              <a:tr h="161925">
                <a:tc gridSpan="3">
                  <a:txBody>
                    <a:bodyPr/>
                    <a:lstStyle/>
                    <a:p>
                      <a:pPr algn="ctr" fontAlgn="b"/>
                      <a:r>
                        <a:rPr lang="es-MX" sz="1000" b="1" i="0" u="none" strike="noStrike" dirty="0">
                          <a:effectLst/>
                          <a:latin typeface="Arial" panose="020B0604020202020204" pitchFamily="34" charset="0"/>
                        </a:rPr>
                        <a:t>Principales acciones de vinculación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r>
              <a:tr h="161925">
                <a:tc>
                  <a:txBody>
                    <a:bodyPr/>
                    <a:lstStyle/>
                    <a:p>
                      <a:pPr algn="ctr" fontAlgn="b"/>
                      <a:r>
                        <a:rPr lang="es-MX" sz="1000" b="1"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effectLst/>
                          <a:latin typeface="Arial" panose="020B0604020202020204" pitchFamily="34" charset="0"/>
                        </a:rPr>
                        <a:t>Número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effectLst/>
                          <a:latin typeface="Arial" panose="020B0604020202020204" pitchFamily="34" charset="0"/>
                        </a:rPr>
                        <a:t>Monto 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00" b="1" i="0" u="none" strike="noStrike" dirty="0">
                          <a:effectLst/>
                          <a:latin typeface="Arial" panose="020B0604020202020204" pitchFamily="34" charset="0"/>
                        </a:rPr>
                        <a:t>Convenios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00" b="0" i="0" u="none" strike="noStrike">
                          <a:effectLst/>
                          <a:latin typeface="Arial" panose="020B0604020202020204" pitchFamily="34" charset="0"/>
                        </a:rPr>
                        <a:t>   Con el sector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   Con los gobiernos federal, estatal y municipal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Proyectos con el sector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Proyectos con financiamiento externo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Patentes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00" b="1" i="0" u="none" strike="noStrike" dirty="0">
                          <a:effectLst/>
                          <a:latin typeface="Arial" panose="020B0604020202020204" pitchFamily="34" charset="0"/>
                        </a:rPr>
                        <a:t>Servicios  (señalar el tipo)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00" b="0" i="0" u="none" strike="noStrike" dirty="0">
                          <a:effectLst/>
                          <a:latin typeface="Arial" panose="020B0604020202020204" pitchFamily="34" charset="0"/>
                        </a:rPr>
                        <a:t>   Laboratorios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   Elaboración de proyectos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   Asesorías técnicas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r>
                        <a:rPr lang="es-MX" sz="1000" b="0" i="0" u="none" strike="noStrike">
                          <a:effectLst/>
                          <a:latin typeface="Arial" panose="020B0604020202020204" pitchFamily="34" charset="0"/>
                        </a:rPr>
                        <a:t>Educación continua  (cursos, diplomados, talleres, entre otros)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gridSpan="3">
                  <a:txBody>
                    <a:bodyPr/>
                    <a:lstStyle/>
                    <a:p>
                      <a:pPr algn="l" fontAlgn="b"/>
                      <a:r>
                        <a:rPr lang="es-MX" sz="1000" b="1" i="0" u="none" strike="noStrike" dirty="0">
                          <a:effectLst/>
                          <a:latin typeface="Arial" panose="020B0604020202020204" pitchFamily="34" charset="0"/>
                        </a:rPr>
                        <a:t>Algunos otros aspectos  (detallar)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61925">
                <a:tc>
                  <a:txBody>
                    <a:bodyPr/>
                    <a:lstStyle/>
                    <a:p>
                      <a:pPr algn="l" fontAlgn="b"/>
                      <a:r>
                        <a:rPr lang="es-MX" sz="1000" b="0" i="0" u="none" strike="noStrike">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MX" sz="1000" b="0" i="0" u="none" strike="noStrike">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8461"/>
            <a:ext cx="9144000"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r>
              <a:rPr lang="es-MX" sz="1300" b="1" dirty="0" smtClean="0"/>
              <a:t>Análisis de la atención a las recomendaciones de los CIEES y los organismos reconocidos por el COPAES a los PE</a:t>
            </a:r>
          </a:p>
          <a:p>
            <a:pPr algn="just">
              <a:spcBef>
                <a:spcPct val="5000"/>
              </a:spcBef>
              <a:spcAft>
                <a:spcPct val="5000"/>
              </a:spcAft>
            </a:pPr>
            <a:endParaRPr lang="es-MX" sz="700" b="1" dirty="0"/>
          </a:p>
          <a:p>
            <a:pPr algn="just"/>
            <a:r>
              <a:rPr lang="es-MX" sz="1300" dirty="0" smtClean="0"/>
              <a:t>En esta sección se solicita que se haga el análisis del grado de atención de las principales recomendaciones emitidas por los CIEES y los organismos reconocidos por el COPAES y especificar las causas de la no atención o retraso de algunas de ellas.</a:t>
            </a:r>
          </a:p>
          <a:p>
            <a:pPr algn="just"/>
            <a:endParaRPr lang="es-MX" sz="700" dirty="0" smtClean="0"/>
          </a:p>
          <a:p>
            <a:pPr algn="just"/>
            <a:r>
              <a:rPr lang="es-MX" sz="1300" dirty="0" smtClean="0"/>
              <a:t>Basado en el cuadro resumen que se realizó en cada una de las DES, se recomienda llenar el siguiente cuadro síntesis:</a:t>
            </a:r>
          </a:p>
          <a:p>
            <a:pPr algn="just"/>
            <a:endParaRPr lang="es-MX" sz="1300" dirty="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700" dirty="0" smtClean="0"/>
          </a:p>
          <a:p>
            <a:pPr algn="just"/>
            <a:r>
              <a:rPr lang="es-MX" sz="1300" dirty="0" smtClean="0"/>
              <a:t>Del análisis realizado  y del cuadro resumen, señalar las principales conclusiones obtenidas respecto a la atención de las  principales recomendaciones de los CIEES y de los organismos reconocidos por el COPAES, para que basado en ello, se planteen en la parte de planeación, las políticas, objetivos, estrategias y acciones adecuadas para su atención atención.</a:t>
            </a:r>
          </a:p>
        </p:txBody>
      </p:sp>
      <p:graphicFrame>
        <p:nvGraphicFramePr>
          <p:cNvPr id="6" name="5 Tabla"/>
          <p:cNvGraphicFramePr>
            <a:graphicFrameLocks noGrp="1"/>
          </p:cNvGraphicFramePr>
          <p:nvPr>
            <p:extLst>
              <p:ext uri="{D42A27DB-BD31-4B8C-83A1-F6EECF244321}">
                <p14:modId xmlns:p14="http://schemas.microsoft.com/office/powerpoint/2010/main" val="2021409930"/>
              </p:ext>
            </p:extLst>
          </p:nvPr>
        </p:nvGraphicFramePr>
        <p:xfrm>
          <a:off x="6" y="2136264"/>
          <a:ext cx="9143988" cy="1508760"/>
        </p:xfrm>
        <a:graphic>
          <a:graphicData uri="http://schemas.openxmlformats.org/drawingml/2006/table">
            <a:tbl>
              <a:tblPr/>
              <a:tblGrid>
                <a:gridCol w="279918"/>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gridCol w="353231"/>
                <a:gridCol w="419876"/>
                <a:gridCol w="113300"/>
              </a:tblGrid>
              <a:tr h="99237">
                <a:tc gridSpan="31">
                  <a:txBody>
                    <a:bodyPr/>
                    <a:lstStyle/>
                    <a:p>
                      <a:pPr algn="ctr" fontAlgn="ctr"/>
                      <a:r>
                        <a:rPr lang="es-MX" sz="1100" b="1" i="0" u="none" strike="noStrike" dirty="0">
                          <a:latin typeface="Calibri"/>
                        </a:rPr>
                        <a:t>Síntesis de la atención a las recomendaciones académicas de los CIEES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1256">
                <a:tc rowSpan="2">
                  <a:txBody>
                    <a:bodyPr/>
                    <a:lstStyle/>
                    <a:p>
                      <a:pPr algn="ctr" fontAlgn="ctr"/>
                      <a:r>
                        <a:rPr lang="es-MX" sz="900" b="1" i="0" u="none" strike="noStrike" dirty="0">
                          <a:latin typeface="Calibri"/>
                        </a:rPr>
                        <a:t>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900" b="1" i="0" u="none" strike="noStrike" dirty="0">
                          <a:latin typeface="Calibri"/>
                        </a:rPr>
                        <a:t>Normativa y políticas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Planeación, gestión y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Modelo educativo y plan de estudios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solidFill>
                            <a:schemeClr val="tx1"/>
                          </a:solidFill>
                          <a:latin typeface="Calibri"/>
                        </a:rPr>
                        <a:t>Desempeño estudiantil, retención y eficiencia terminal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Servicio de apoyo al estudiantado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Perfil y actividades del personal académico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Docencia e investigación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Infraestructura: instalaciones, laboratorios, equipo y servicios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Reconocimiento social y laboral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Vinculación con los sectores de la sociedad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75314">
                <a:tc vMerge="1">
                  <a:txBody>
                    <a:bodyPr/>
                    <a:lstStyle/>
                    <a:p>
                      <a:endParaRPr lang="es-MX"/>
                    </a:p>
                  </a:txBody>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solidFill>
                            <a:schemeClr val="tx1"/>
                          </a:solidFill>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solidFill>
                            <a:schemeClr val="tx1"/>
                          </a:solidFill>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solidFill>
                            <a:schemeClr val="tx1"/>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7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75314">
                <a:tc>
                  <a:txBody>
                    <a:bodyPr/>
                    <a:lstStyle/>
                    <a:p>
                      <a:pPr algn="l" fontAlgn="b"/>
                      <a:r>
                        <a:rPr lang="es-MX" sz="900" b="1" i="1" u="none" strike="noStrike">
                          <a:latin typeface="Calibri"/>
                        </a:rPr>
                        <a:t>DES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a:latin typeface="Calibri"/>
                        </a:rPr>
                        <a:t>DES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a:latin typeface="Calibri"/>
                        </a:rPr>
                        <a:t>DES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a:latin typeface="Calibri"/>
                        </a:rPr>
                        <a:t>DES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14">
                <a:tc>
                  <a:txBody>
                    <a:bodyPr/>
                    <a:lstStyle/>
                    <a:p>
                      <a:pPr algn="l" fontAlgn="b"/>
                      <a:r>
                        <a:rPr lang="es-MX" sz="900" b="1" i="1" u="none" strike="noStrike">
                          <a:latin typeface="Calibri"/>
                        </a:rPr>
                        <a:t>DES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605949813"/>
              </p:ext>
            </p:extLst>
          </p:nvPr>
        </p:nvGraphicFramePr>
        <p:xfrm>
          <a:off x="0" y="3789040"/>
          <a:ext cx="9144006" cy="1863535"/>
        </p:xfrm>
        <a:graphic>
          <a:graphicData uri="http://schemas.openxmlformats.org/drawingml/2006/table">
            <a:tbl>
              <a:tblPr/>
              <a:tblGrid>
                <a:gridCol w="234462"/>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gridCol w="295868"/>
                <a:gridCol w="351693"/>
                <a:gridCol w="94901"/>
              </a:tblGrid>
              <a:tr h="77190">
                <a:tc gridSpan="37">
                  <a:txBody>
                    <a:bodyPr/>
                    <a:lstStyle/>
                    <a:p>
                      <a:pPr algn="ctr" fontAlgn="ctr"/>
                      <a:r>
                        <a:rPr lang="es-MX" sz="1100" b="1" i="0" u="none" strike="noStrike" dirty="0">
                          <a:latin typeface="Calibri"/>
                        </a:rPr>
                        <a:t>Síntesis de la atención a las recomendaciones académicas de los </a:t>
                      </a:r>
                      <a:r>
                        <a:rPr lang="es-MX" sz="1100" b="1" i="0" u="none" strike="noStrike" dirty="0" smtClean="0">
                          <a:latin typeface="Calibri"/>
                        </a:rPr>
                        <a:t>organismos reconocidos por el COPAES</a:t>
                      </a:r>
                      <a:endParaRPr lang="es-MX" sz="1100" b="1" i="0" u="none" strike="noStrike" dirty="0">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7705">
                <a:tc rowSpan="2">
                  <a:txBody>
                    <a:bodyPr/>
                    <a:lstStyle/>
                    <a:p>
                      <a:pPr algn="ctr" fontAlgn="ctr"/>
                      <a:r>
                        <a:rPr lang="es-MX" sz="900" b="1" i="0" u="none" strike="noStrike" dirty="0">
                          <a:latin typeface="Calibri"/>
                        </a:rPr>
                        <a:t>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gridSpan="3">
                  <a:txBody>
                    <a:bodyPr/>
                    <a:lstStyle/>
                    <a:p>
                      <a:pPr algn="ctr" fontAlgn="ctr"/>
                      <a:r>
                        <a:rPr lang="es-MX" sz="900" b="1" i="0" u="none" strike="noStrike">
                          <a:latin typeface="Calibri"/>
                        </a:rPr>
                        <a:t>Personal académico adscrito al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Currículum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Métodos e instrumentos para evaluar el aprendizaje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solidFill>
                            <a:schemeClr val="tx1"/>
                          </a:solidFill>
                          <a:latin typeface="Calibri"/>
                        </a:rPr>
                        <a:t>Servicios institucionales para el aprendizaje de los </a:t>
                      </a:r>
                      <a:r>
                        <a:rPr lang="es-MX" sz="900" b="1" i="0" u="none" strike="noStrike" dirty="0" smtClean="0">
                          <a:solidFill>
                            <a:schemeClr val="tx1"/>
                          </a:solidFill>
                          <a:latin typeface="Calibri"/>
                        </a:rPr>
                        <a:t>estudiantes</a:t>
                      </a:r>
                      <a:endParaRPr lang="es-MX" sz="900" b="1"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solidFill>
                            <a:schemeClr val="tx1"/>
                          </a:solidFill>
                          <a:latin typeface="Calibri"/>
                        </a:rPr>
                        <a:t>Alumnos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Infraestructura y equipamiento de apoyo al desarrollo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Líneas y actividades de investigación, en su caso, para la impartición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Vinculación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Normativa institucional que regule la operación del 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Conducción académico-administrativa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latin typeface="Calibri"/>
                        </a:rPr>
                        <a:t>Proceso de planeación y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dirty="0">
                          <a:latin typeface="Calibri"/>
                        </a:rPr>
                        <a:t>Gestión administrativa y financiamiento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126175">
                <a:tc vMerge="1">
                  <a:txBody>
                    <a:bodyPr/>
                    <a:lstStyle/>
                    <a:p>
                      <a:endParaRPr lang="es-MX"/>
                    </a:p>
                  </a:txBody>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solidFill>
                            <a:schemeClr val="tx1"/>
                          </a:solidFill>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solidFill>
                            <a:schemeClr val="tx1"/>
                          </a:solidFill>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solidFill>
                            <a:schemeClr val="tx1"/>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dirty="0">
                          <a:solidFill>
                            <a:schemeClr val="tx1"/>
                          </a:solidFill>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Número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a:latin typeface="Calibri"/>
                        </a:rPr>
                        <a:t>Atendidas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600" b="1" i="0" u="none" strike="noStrike" dirty="0">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63088">
                <a:tc>
                  <a:txBody>
                    <a:bodyPr/>
                    <a:lstStyle/>
                    <a:p>
                      <a:pPr algn="l" fontAlgn="b"/>
                      <a:r>
                        <a:rPr lang="es-MX" sz="800" b="1" i="1" u="none" strike="noStrike" dirty="0">
                          <a:latin typeface="Calibri"/>
                        </a:rPr>
                        <a:t>DES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a:latin typeface="Calibri"/>
                        </a:rPr>
                        <a:t>DES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a:latin typeface="Calibri"/>
                        </a:rPr>
                        <a:t>DES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a:latin typeface="Calibri"/>
                        </a:rPr>
                        <a:t>DES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88">
                <a:tc>
                  <a:txBody>
                    <a:bodyPr/>
                    <a:lstStyle/>
                    <a:p>
                      <a:pPr algn="l" fontAlgn="b"/>
                      <a:r>
                        <a:rPr lang="es-MX" sz="800" b="1" i="1" u="none" strike="noStrike" dirty="0" smtClean="0">
                          <a:latin typeface="Calibri"/>
                        </a:rPr>
                        <a:t>DESN</a:t>
                      </a:r>
                      <a:endParaRPr lang="es-MX" sz="80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a:hlinkClick r:id="rId3" action="ppaction://hlinksldjump"/>
          </p:cNvPr>
          <p:cNvSpPr/>
          <p:nvPr/>
        </p:nvSpPr>
        <p:spPr bwMode="auto">
          <a:xfrm flipH="1">
            <a:off x="0" y="0"/>
            <a:ext cx="9144000" cy="6845324"/>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8461"/>
            <a:ext cx="9144000"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algn="just">
              <a:spcBef>
                <a:spcPct val="5000"/>
              </a:spcBef>
              <a:spcAft>
                <a:spcPct val="5000"/>
              </a:spcAft>
            </a:pPr>
            <a:endParaRPr lang="es-MX" sz="500" b="1" dirty="0" smtClean="0"/>
          </a:p>
          <a:p>
            <a:pPr marL="0" lvl="1" algn="just">
              <a:spcBef>
                <a:spcPct val="5000"/>
              </a:spcBef>
              <a:spcAft>
                <a:spcPct val="5000"/>
              </a:spcAft>
            </a:pPr>
            <a:r>
              <a:rPr lang="es-MX" sz="1300" b="1" dirty="0" smtClean="0"/>
              <a:t>Análisis </a:t>
            </a:r>
            <a:r>
              <a:rPr lang="es-MX" sz="1300" b="1" dirty="0"/>
              <a:t>de los resultados de los Exámenes Generales para el Egreso de la Licenciatura (EGEL-CENEVAL).</a:t>
            </a:r>
          </a:p>
          <a:p>
            <a:pPr algn="just">
              <a:spcBef>
                <a:spcPct val="5000"/>
              </a:spcBef>
              <a:spcAft>
                <a:spcPct val="5000"/>
              </a:spcAft>
            </a:pPr>
            <a:endParaRPr lang="es-MX" sz="1300" b="1" dirty="0" smtClean="0"/>
          </a:p>
          <a:p>
            <a:pPr algn="just">
              <a:spcBef>
                <a:spcPct val="5000"/>
              </a:spcBef>
              <a:spcAft>
                <a:spcPct val="5000"/>
              </a:spcAft>
            </a:pPr>
            <a:r>
              <a:rPr lang="es-MX" sz="1300" dirty="0" smtClean="0"/>
              <a:t>Con base en la información proporcionada por el CENEVAL, hacer un análisis de los resultados obtenidos en el EGEL en los diferentes programas educativos en donde se aplica esta prueba.</a:t>
            </a:r>
          </a:p>
          <a:p>
            <a:pPr algn="just">
              <a:spcBef>
                <a:spcPct val="5000"/>
              </a:spcBef>
              <a:spcAft>
                <a:spcPct val="5000"/>
              </a:spcAft>
            </a:pPr>
            <a:endParaRPr lang="es-MX" sz="800" dirty="0" smtClean="0"/>
          </a:p>
          <a:p>
            <a:pPr algn="just"/>
            <a:r>
              <a:rPr lang="es-MX" sz="1300" dirty="0" smtClean="0"/>
              <a:t>Basado en el cuadro resumen que se realizó en cada una de las DES y para facilitar el análisis, se recomienda tomar en consideración el siguiente cuadro síntesis que genera el sistema e-PIFI 3.0:</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700" dirty="0" smtClean="0"/>
          </a:p>
        </p:txBody>
      </p:sp>
      <p:graphicFrame>
        <p:nvGraphicFramePr>
          <p:cNvPr id="5" name="4 Tabla"/>
          <p:cNvGraphicFramePr>
            <a:graphicFrameLocks noGrp="1"/>
          </p:cNvGraphicFramePr>
          <p:nvPr>
            <p:extLst>
              <p:ext uri="{D42A27DB-BD31-4B8C-83A1-F6EECF244321}">
                <p14:modId xmlns:p14="http://schemas.microsoft.com/office/powerpoint/2010/main" val="3928113270"/>
              </p:ext>
            </p:extLst>
          </p:nvPr>
        </p:nvGraphicFramePr>
        <p:xfrm>
          <a:off x="611560" y="2564904"/>
          <a:ext cx="7920880" cy="3881120"/>
        </p:xfrm>
        <a:graphic>
          <a:graphicData uri="http://schemas.openxmlformats.org/drawingml/2006/table">
            <a:tbl>
              <a:tblPr firstRow="1" bandRow="1">
                <a:tableStyleId>{5C22544A-7EE6-4342-B048-85BDC9FD1C3A}</a:tableStyleId>
              </a:tblPr>
              <a:tblGrid>
                <a:gridCol w="1584176"/>
                <a:gridCol w="1584176"/>
                <a:gridCol w="1584176"/>
                <a:gridCol w="1584176"/>
                <a:gridCol w="1584176"/>
              </a:tblGrid>
              <a:tr h="370840">
                <a:tc>
                  <a:txBody>
                    <a:bodyPr/>
                    <a:lstStyle/>
                    <a:p>
                      <a:pPr algn="ctr"/>
                      <a:r>
                        <a:rPr lang="es-MX" sz="1200" dirty="0" smtClean="0">
                          <a:solidFill>
                            <a:schemeClr val="tx1"/>
                          </a:solidFill>
                        </a:rPr>
                        <a:t>Programa educativo</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200" dirty="0" smtClean="0">
                          <a:solidFill>
                            <a:schemeClr val="tx1"/>
                          </a:solidFill>
                        </a:rPr>
                        <a:t>Estudiantes que</a:t>
                      </a:r>
                      <a:r>
                        <a:rPr lang="es-MX" sz="1200" baseline="0" dirty="0" smtClean="0">
                          <a:solidFill>
                            <a:schemeClr val="tx1"/>
                          </a:solidFill>
                        </a:rPr>
                        <a:t> presentaron el EGEL</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200" dirty="0" smtClean="0">
                          <a:solidFill>
                            <a:schemeClr val="tx1"/>
                          </a:solidFill>
                        </a:rPr>
                        <a:t>Estudiantes con Testimonio de Desempeño Sobresaliente (TDSS)</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rPr>
                        <a:t>Estudiantes con Testimonio de Desempeño Satisfactorio </a:t>
                      </a:r>
                    </a:p>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rPr>
                        <a:t>(TDS)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200" dirty="0" smtClean="0">
                          <a:solidFill>
                            <a:schemeClr val="tx1"/>
                          </a:solidFill>
                        </a:rPr>
                        <a:t>Estudiantes sin testimonio</a:t>
                      </a:r>
                    </a:p>
                    <a:p>
                      <a:pPr algn="ctr"/>
                      <a:r>
                        <a:rPr lang="es-MX" sz="1200" dirty="0" smtClean="0">
                          <a:solidFill>
                            <a:schemeClr val="tx1"/>
                          </a:solidFill>
                        </a:rPr>
                        <a:t>(ST)</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r>
                        <a:rPr lang="es-MX" sz="1100" dirty="0" smtClean="0"/>
                        <a:t>1. Administración</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2. Biología </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3. Ciencias Agrícolas</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4. Ciencias Computacionales</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a:t>
                      </a:r>
                    </a:p>
                    <a:p>
                      <a:r>
                        <a:rPr lang="es-MX" sz="1100" dirty="0" smtClean="0"/>
                        <a:t>.</a:t>
                      </a:r>
                    </a:p>
                    <a:p>
                      <a:r>
                        <a:rPr lang="es-MX" sz="1100" dirty="0" smtClean="0"/>
                        <a:t>.</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33. Turismo</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sz="1100" dirty="0" smtClean="0"/>
                        <a:t>Total</a:t>
                      </a:r>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9 Rectángulo">
            <a:hlinkClick r:id="rId3" action="ppaction://hlinksldjump"/>
          </p:cNvPr>
          <p:cNvSpPr/>
          <p:nvPr/>
        </p:nvSpPr>
        <p:spPr bwMode="auto">
          <a:xfrm flipH="1">
            <a:off x="0" y="0"/>
            <a:ext cx="9144000" cy="6845324"/>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7"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81203939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75310"/>
            <a:ext cx="9144000" cy="6270014"/>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ct val="5000"/>
              </a:spcBef>
              <a:spcAft>
                <a:spcPct val="5000"/>
              </a:spcAft>
            </a:pPr>
            <a:endParaRPr lang="es-MX" sz="500" b="1" dirty="0" smtClean="0"/>
          </a:p>
          <a:p>
            <a:pPr marL="0" lvl="1" algn="just">
              <a:spcBef>
                <a:spcPct val="5000"/>
              </a:spcBef>
              <a:spcAft>
                <a:spcPct val="5000"/>
              </a:spcAft>
            </a:pPr>
            <a:r>
              <a:rPr lang="es-MX" sz="1300" b="1" dirty="0"/>
              <a:t>Análisis de los resultados de los Exámenes Generales para el Egreso de la Licenciatura (EGEL-CENEVAL).</a:t>
            </a:r>
          </a:p>
          <a:p>
            <a:pPr marL="0" lvl="1" algn="just">
              <a:spcBef>
                <a:spcPct val="5000"/>
              </a:spcBef>
              <a:spcAft>
                <a:spcPct val="5000"/>
              </a:spcAft>
            </a:pPr>
            <a:endParaRPr lang="es-MX" sz="1300" dirty="0" smtClean="0"/>
          </a:p>
          <a:p>
            <a:pPr marL="0" lvl="1" algn="just">
              <a:spcBef>
                <a:spcPct val="5000"/>
              </a:spcBef>
              <a:spcAft>
                <a:spcPct val="5000"/>
              </a:spcAft>
            </a:pPr>
            <a:r>
              <a:rPr lang="es-MX" sz="1300" dirty="0" smtClean="0"/>
              <a:t>De los resultados obtenidos a qué conclusiones se llegan y cómo se relacionan éstos con la calidad de los programas educativos. ¿Se corresponden los resultados con la calidad de los programas educativos?</a:t>
            </a:r>
            <a:endParaRPr lang="es-MX" sz="1300" dirty="0"/>
          </a:p>
          <a:p>
            <a:pPr algn="just">
              <a:spcBef>
                <a:spcPct val="5000"/>
              </a:spcBef>
              <a:spcAft>
                <a:spcPct val="5000"/>
              </a:spcAft>
            </a:pPr>
            <a:endParaRPr lang="es-MX" sz="800" b="1" dirty="0" smtClean="0"/>
          </a:p>
          <a:p>
            <a:pPr algn="just">
              <a:spcBef>
                <a:spcPct val="5000"/>
              </a:spcBef>
              <a:spcAft>
                <a:spcPct val="5000"/>
              </a:spcAft>
            </a:pPr>
            <a:r>
              <a:rPr lang="es-MX" sz="1300" dirty="0" smtClean="0"/>
              <a:t>A través de la determinación del Indicador de </a:t>
            </a:r>
            <a:r>
              <a:rPr lang="es-MX" sz="1300" dirty="0"/>
              <a:t>D</a:t>
            </a:r>
            <a:r>
              <a:rPr lang="es-MX" sz="1300" dirty="0" smtClean="0"/>
              <a:t>esempeño Académico por Programa de Licenciatura (IDAP), </a:t>
            </a:r>
            <a:r>
              <a:rPr lang="es-MX" sz="1300" dirty="0"/>
              <a:t>de los programas que ingresaron al Padrón de Programa de Alto Rendimiento Académico </a:t>
            </a:r>
            <a:r>
              <a:rPr lang="es-MX" sz="1300" dirty="0" smtClean="0"/>
              <a:t>– EGEL - cuáles PE/Campus obtuvieron Estándares</a:t>
            </a:r>
            <a:r>
              <a:rPr lang="es-MX" sz="1300" dirty="0"/>
              <a:t>*</a:t>
            </a:r>
            <a:r>
              <a:rPr lang="es-MX" sz="1300" dirty="0" smtClean="0"/>
              <a:t> 1 ó 2 de </a:t>
            </a:r>
            <a:r>
              <a:rPr lang="es-MX" sz="1300" dirty="0"/>
              <a:t>R</a:t>
            </a:r>
            <a:r>
              <a:rPr lang="es-MX" sz="1300" dirty="0" smtClean="0"/>
              <a:t>endimiento Académico.  </a:t>
            </a:r>
          </a:p>
          <a:p>
            <a:pPr algn="just"/>
            <a:endParaRPr lang="es-MX" sz="800" dirty="0" smtClean="0"/>
          </a:p>
          <a:p>
            <a:pPr algn="just"/>
            <a:r>
              <a:rPr lang="es-MX" sz="1300" dirty="0" smtClean="0"/>
              <a:t>Con base en el análisis anterior, plantear en la parte de planeación, las políticas, objetivos, estrategias y acciones para mejorar los resultados del EGEL y con ello incidir en la calidad de los PE, pero sobre todo en una mejor formación de los estudiantes.</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a:p>
          <a:p>
            <a:pPr algn="just"/>
            <a:endParaRPr lang="es-MX" sz="1300" dirty="0" smtClean="0"/>
          </a:p>
          <a:p>
            <a:pPr algn="just"/>
            <a:endParaRPr lang="es-MX" sz="1300" dirty="0" smtClean="0"/>
          </a:p>
          <a:p>
            <a:pPr algn="just"/>
            <a:endParaRPr lang="es-MX" sz="1300" dirty="0"/>
          </a:p>
          <a:p>
            <a:pPr algn="just"/>
            <a:endParaRPr lang="es-MX" sz="1300" dirty="0" smtClean="0"/>
          </a:p>
          <a:p>
            <a:pPr algn="just"/>
            <a:endParaRPr lang="es-MX" sz="1300" dirty="0"/>
          </a:p>
          <a:p>
            <a:pPr algn="just"/>
            <a:endParaRPr lang="es-MX" sz="1300" dirty="0" smtClean="0"/>
          </a:p>
          <a:p>
            <a:pPr algn="just"/>
            <a:endParaRPr lang="es-MX" sz="1300" dirty="0" smtClean="0"/>
          </a:p>
          <a:p>
            <a:pPr algn="just"/>
            <a:endParaRPr lang="es-MX" sz="1300" dirty="0"/>
          </a:p>
          <a:p>
            <a:pPr algn="just"/>
            <a:endParaRPr lang="es-MX" sz="1300" dirty="0" smtClean="0"/>
          </a:p>
          <a:p>
            <a:pPr algn="just"/>
            <a:r>
              <a:rPr lang="es-MX" sz="1100" dirty="0" smtClean="0"/>
              <a:t>*Estándar 1: (IDAP ≥ 1.8). Este valor en el IDAP garantiza que el Programa/Campus de Licenciatura clasificado en este estándar de rendimiento logra que alrededor del 80% o más de sus egresados </a:t>
            </a:r>
            <a:r>
              <a:rPr lang="es-MX" sz="1100" dirty="0"/>
              <a:t>obtengan TDS o </a:t>
            </a:r>
            <a:r>
              <a:rPr lang="es-MX" sz="1100" dirty="0" smtClean="0"/>
              <a:t>TDSS en el EGEL.</a:t>
            </a:r>
          </a:p>
          <a:p>
            <a:pPr algn="just"/>
            <a:r>
              <a:rPr lang="es-MX" sz="1100" dirty="0" smtClean="0"/>
              <a:t>Estándar 2: (1 ≤ IDAP &lt; 1.8). </a:t>
            </a:r>
            <a:r>
              <a:rPr lang="es-MX" sz="1100" dirty="0"/>
              <a:t>Este valor en el IDAP garantiza que el Programa/Campus de Licenciatura clasificado en este estándar de rendimiento logra que alrededor del </a:t>
            </a:r>
            <a:r>
              <a:rPr lang="es-MX" sz="1100" dirty="0" smtClean="0"/>
              <a:t>60</a:t>
            </a:r>
            <a:r>
              <a:rPr lang="es-MX" sz="1100" dirty="0"/>
              <a:t>% o más de sus egresados obtengan TDS o TDSS en el EGEL.</a:t>
            </a:r>
          </a:p>
          <a:p>
            <a:pPr algn="just"/>
            <a:endParaRPr lang="es-MX" sz="1300" dirty="0" smtClean="0"/>
          </a:p>
        </p:txBody>
      </p:sp>
      <p:sp>
        <p:nvSpPr>
          <p:cNvPr id="5" name="AutoShape 11">
            <a:hlinkClick r:id="" action="ppaction://hlinkshowjump?jump=previousslide"/>
          </p:cNvPr>
          <p:cNvSpPr>
            <a:spLocks noChangeArrowheads="1"/>
          </p:cNvSpPr>
          <p:nvPr/>
        </p:nvSpPr>
        <p:spPr bwMode="auto">
          <a:xfrm flipH="1">
            <a:off x="8662339"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24389996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7"/>
          <p:cNvSpPr>
            <a:spLocks noChangeArrowheads="1"/>
          </p:cNvSpPr>
          <p:nvPr/>
        </p:nvSpPr>
        <p:spPr bwMode="auto">
          <a:xfrm>
            <a:off x="0" y="571480"/>
            <a:ext cx="9144000" cy="6286520"/>
          </a:xfrm>
          <a:prstGeom prst="rect">
            <a:avLst/>
          </a:prstGeom>
          <a:solidFill>
            <a:schemeClr val="bg1"/>
          </a:solidFill>
          <a:ln w="3175" algn="ctr">
            <a:noFill/>
            <a:miter lim="800000"/>
            <a:headEnd/>
            <a:tailEnd/>
          </a:ln>
        </p:spPr>
        <p:txBody>
          <a:bodyPr wrap="none" tIns="90000" anchor="ctr"/>
          <a:lstStyle/>
          <a:p>
            <a:pPr algn="ctr">
              <a:tabLst>
                <a:tab pos="180975" algn="l"/>
                <a:tab pos="447675" algn="l"/>
              </a:tabLst>
            </a:pPr>
            <a:endParaRPr lang="es-MX" sz="1400"/>
          </a:p>
        </p:txBody>
      </p:sp>
      <p:sp>
        <p:nvSpPr>
          <p:cNvPr id="16387" name="Rectangle 49"/>
          <p:cNvSpPr>
            <a:spLocks noChangeArrowheads="1"/>
          </p:cNvSpPr>
          <p:nvPr/>
        </p:nvSpPr>
        <p:spPr bwMode="auto">
          <a:xfrm>
            <a:off x="0" y="2733675"/>
            <a:ext cx="9144000" cy="4124325"/>
          </a:xfrm>
          <a:prstGeom prst="rect">
            <a:avLst/>
          </a:prstGeom>
          <a:noFill/>
          <a:ln w="9525" algn="ctr">
            <a:noFill/>
            <a:miter lim="800000"/>
            <a:headEnd/>
            <a:tailEnd/>
          </a:ln>
        </p:spPr>
        <p:txBody>
          <a:bodyPr wrap="none" anchor="ctr"/>
          <a:lstStyle/>
          <a:p>
            <a:pPr algn="ctr"/>
            <a:endParaRPr lang="es-ES_tradnl" sz="1400"/>
          </a:p>
        </p:txBody>
      </p:sp>
      <p:sp>
        <p:nvSpPr>
          <p:cNvPr id="16393" name="Rectangle 219"/>
          <p:cNvSpPr>
            <a:spLocks noChangeAspect="1" noChangeArrowheads="1"/>
          </p:cNvSpPr>
          <p:nvPr/>
        </p:nvSpPr>
        <p:spPr bwMode="auto">
          <a:xfrm>
            <a:off x="0" y="563310"/>
            <a:ext cx="9144000" cy="6294690"/>
          </a:xfrm>
          <a:prstGeom prst="rect">
            <a:avLst/>
          </a:prstGeom>
          <a:solidFill>
            <a:schemeClr val="bg1">
              <a:alpha val="10196"/>
            </a:schemeClr>
          </a:solidFill>
          <a:ln w="3175" algn="ctr">
            <a:solidFill>
              <a:srgbClr val="B2B2B2"/>
            </a:solidFill>
            <a:miter lim="800000"/>
            <a:headEnd/>
            <a:tailEnd/>
          </a:ln>
        </p:spPr>
        <p:txBody>
          <a:bodyPr anchor="t" anchorCtr="0"/>
          <a:lstStyle/>
          <a:p>
            <a:pPr algn="just"/>
            <a:endParaRPr lang="es-MX" sz="500" b="1" dirty="0" smtClean="0"/>
          </a:p>
          <a:p>
            <a:pPr algn="just"/>
            <a:r>
              <a:rPr lang="es-MX" sz="1300" b="1" dirty="0" smtClean="0"/>
              <a:t>Análisis </a:t>
            </a:r>
            <a:r>
              <a:rPr lang="es-MX" sz="1300" b="1" dirty="0"/>
              <a:t>de la capacidad </a:t>
            </a:r>
            <a:r>
              <a:rPr lang="es-MX" sz="1300" b="1" dirty="0" smtClean="0"/>
              <a:t>académica</a:t>
            </a:r>
          </a:p>
          <a:p>
            <a:pPr algn="just"/>
            <a:endParaRPr lang="es-MX" sz="800" b="1" u="sng" dirty="0" smtClean="0"/>
          </a:p>
          <a:p>
            <a:pPr algn="just">
              <a:lnSpc>
                <a:spcPct val="85000"/>
              </a:lnSpc>
            </a:pPr>
            <a:r>
              <a:rPr lang="es-MX" sz="1300" dirty="0" smtClean="0"/>
              <a:t>Con base en la información </a:t>
            </a:r>
            <a:r>
              <a:rPr lang="es-MX" sz="1300" b="1" dirty="0" smtClean="0"/>
              <a:t>con que cuenta la institución</a:t>
            </a:r>
            <a:r>
              <a:rPr lang="es-MX" sz="1300" dirty="0" smtClean="0"/>
              <a:t> y la información proporcionada por la SES (nivel de habilitación de la planta académica, PTC con perfil deseable, PTC adscritos al SNI, evolución de los CA), se recomienda llevar a cabo un análisis profundo de cada uno de los elementos que integran actualmente la capacidad académica de la institución, cuyos resultados sirvan de insumo al proceso de actualización de la planeación institucional y de las DES, y con ello continuar propiciando su fortalecimiento (</a:t>
            </a:r>
            <a:r>
              <a:rPr lang="es-MX" sz="1300" b="1" dirty="0" smtClean="0"/>
              <a:t>Ver </a:t>
            </a:r>
            <a:r>
              <a:rPr lang="es-MX" sz="1300" b="1" dirty="0" smtClean="0">
                <a:hlinkClick r:id="rId3" action="ppaction://hlinkfile"/>
              </a:rPr>
              <a:t>Anexo V A</a:t>
            </a:r>
            <a:r>
              <a:rPr lang="es-MX" sz="1300" dirty="0" smtClean="0"/>
              <a:t>).</a:t>
            </a:r>
          </a:p>
          <a:p>
            <a:pPr algn="just"/>
            <a:endParaRPr lang="es-MX" sz="800" dirty="0" smtClean="0"/>
          </a:p>
          <a:p>
            <a:pPr algn="just"/>
            <a:r>
              <a:rPr lang="es-MX" sz="1300" dirty="0" smtClean="0"/>
              <a:t>Para facilitar el análisis, se recomienda hacer el llenado de la siguiente tabla:</a:t>
            </a:r>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smtClean="0"/>
          </a:p>
          <a:p>
            <a:pPr algn="just"/>
            <a:endParaRPr lang="es-MX" sz="500" dirty="0"/>
          </a:p>
          <a:p>
            <a:pPr algn="just"/>
            <a:endParaRPr lang="es-MX" sz="500" dirty="0" smtClean="0"/>
          </a:p>
          <a:p>
            <a:pPr algn="just"/>
            <a:r>
              <a:rPr lang="es-MX" sz="1300" dirty="0" smtClean="0"/>
              <a:t>Realizar el análisis en cuanto a:</a:t>
            </a:r>
          </a:p>
          <a:p>
            <a:pPr algn="just"/>
            <a:endParaRPr lang="es-MX" sz="600" dirty="0" smtClean="0"/>
          </a:p>
          <a:p>
            <a:pPr lvl="1" algn="just">
              <a:lnSpc>
                <a:spcPct val="85000"/>
              </a:lnSpc>
              <a:buFont typeface="Wingdings" pitchFamily="2" charset="2"/>
              <a:buChar char="Ø"/>
            </a:pPr>
            <a:r>
              <a:rPr lang="es-MX" sz="1100" dirty="0" smtClean="0"/>
              <a:t> </a:t>
            </a:r>
            <a:r>
              <a:rPr lang="es-MX" sz="1300" dirty="0" smtClean="0"/>
              <a:t>Evolución de los indicadores de capacidad académica (nivel de habilitación de la planta académica, PTC con perfil deseable, PTC adscritos al SNI, evolución de los CA).</a:t>
            </a:r>
          </a:p>
          <a:p>
            <a:pPr lvl="1" algn="just">
              <a:lnSpc>
                <a:spcPct val="85000"/>
              </a:lnSpc>
              <a:buFont typeface="Wingdings" pitchFamily="2" charset="2"/>
              <a:buChar char="Ø"/>
            </a:pPr>
            <a:r>
              <a:rPr lang="es-MX" sz="1300" dirty="0" smtClean="0"/>
              <a:t> Nivel de habilitación de los PTC en el área disciplinar de su desempeño.</a:t>
            </a:r>
          </a:p>
          <a:p>
            <a:pPr lvl="1" algn="just">
              <a:lnSpc>
                <a:spcPct val="85000"/>
              </a:lnSpc>
              <a:buFont typeface="Wingdings" pitchFamily="2" charset="2"/>
              <a:buChar char="Ø"/>
            </a:pPr>
            <a:r>
              <a:rPr lang="es-MX" sz="1300" dirty="0" smtClean="0"/>
              <a:t> Detalle del grado de desarrollo de los Cuerpos Académicos (</a:t>
            </a:r>
            <a:r>
              <a:rPr lang="es-MX" sz="1300" b="1" dirty="0" smtClean="0"/>
              <a:t>Ver </a:t>
            </a:r>
            <a:r>
              <a:rPr lang="es-MX" sz="1300" b="1" dirty="0" smtClean="0">
                <a:hlinkClick r:id="rId4" action="ppaction://hlinkpres?slideindex=1&amp;slidetitle="/>
              </a:rPr>
              <a:t>Anexo VI</a:t>
            </a:r>
            <a:r>
              <a:rPr lang="es-MX" sz="1300" dirty="0" smtClean="0"/>
              <a:t>)</a:t>
            </a:r>
          </a:p>
          <a:p>
            <a:pPr lvl="1" algn="just">
              <a:lnSpc>
                <a:spcPct val="85000"/>
              </a:lnSpc>
              <a:buFont typeface="Wingdings" pitchFamily="2" charset="2"/>
              <a:buChar char="Ø"/>
            </a:pPr>
            <a:r>
              <a:rPr lang="es-MX" sz="1300" dirty="0" smtClean="0"/>
              <a:t> Análisis del programa de formación, capacitación y actualización del personal académico (talleres, cursos y diplomados sobre métodos didácticos, tutorías, enfoques centrados en el aprendizaje del estudiante, modelo educativo, entre otros) y su impacto en la formación integral de los estudiantes.</a:t>
            </a:r>
          </a:p>
          <a:p>
            <a:pPr lvl="1" algn="just">
              <a:lnSpc>
                <a:spcPct val="85000"/>
              </a:lnSpc>
              <a:buFont typeface="Wingdings" pitchFamily="2" charset="2"/>
              <a:buChar char="Ø"/>
            </a:pPr>
            <a:r>
              <a:rPr lang="es-MX" sz="1300" dirty="0" smtClean="0"/>
              <a:t> Eficacia de las políticas y estrategias implementadas.</a:t>
            </a:r>
          </a:p>
          <a:p>
            <a:pPr lvl="1" algn="just">
              <a:lnSpc>
                <a:spcPct val="85000"/>
              </a:lnSpc>
              <a:buFont typeface="Wingdings" pitchFamily="2" charset="2"/>
              <a:buChar char="Ø"/>
            </a:pPr>
            <a:r>
              <a:rPr lang="es-MX" sz="1300" dirty="0" smtClean="0"/>
              <a:t> Principales problemas que han impedido una evolución más favorable de los indicadores.</a:t>
            </a:r>
          </a:p>
          <a:p>
            <a:pPr algn="just"/>
            <a:endParaRPr lang="es-MX" sz="600" dirty="0" smtClean="0"/>
          </a:p>
          <a:p>
            <a:pPr algn="just"/>
            <a:r>
              <a:rPr lang="es-MX" sz="1300" dirty="0" smtClean="0"/>
              <a:t>Principales conclusiones de los impactos de capacidad académica.</a:t>
            </a:r>
            <a:endParaRPr lang="es-ES" sz="1300" dirty="0"/>
          </a:p>
        </p:txBody>
      </p:sp>
      <p:graphicFrame>
        <p:nvGraphicFramePr>
          <p:cNvPr id="19" name="1 Tabla"/>
          <p:cNvGraphicFramePr>
            <a:graphicFrameLocks noGrp="1"/>
          </p:cNvGraphicFramePr>
          <p:nvPr>
            <p:extLst>
              <p:ext uri="{D42A27DB-BD31-4B8C-83A1-F6EECF244321}">
                <p14:modId xmlns:p14="http://schemas.microsoft.com/office/powerpoint/2010/main" val="3038392768"/>
              </p:ext>
            </p:extLst>
          </p:nvPr>
        </p:nvGraphicFramePr>
        <p:xfrm>
          <a:off x="180097" y="2242530"/>
          <a:ext cx="8786876" cy="2323906"/>
        </p:xfrm>
        <a:graphic>
          <a:graphicData uri="http://schemas.openxmlformats.org/drawingml/2006/table">
            <a:tbl>
              <a:tblPr/>
              <a:tblGrid>
                <a:gridCol w="2989567"/>
                <a:gridCol w="792088"/>
                <a:gridCol w="360040"/>
                <a:gridCol w="720080"/>
                <a:gridCol w="360040"/>
                <a:gridCol w="936104"/>
                <a:gridCol w="432048"/>
                <a:gridCol w="2196909"/>
              </a:tblGrid>
              <a:tr h="214313">
                <a:tc rowSpan="2">
                  <a:txBody>
                    <a:bodyPr/>
                    <a:lstStyle/>
                    <a:p>
                      <a:pPr algn="l">
                        <a:spcAft>
                          <a:spcPts val="0"/>
                        </a:spcAft>
                      </a:pPr>
                      <a:endParaRPr lang="es-MX" sz="800" dirty="0">
                        <a:solidFill>
                          <a:srgbClr val="000000"/>
                        </a:solidFill>
                        <a:latin typeface="Calibri"/>
                        <a:ea typeface="Times New Roman"/>
                        <a:cs typeface="Times New Roman"/>
                      </a:endParaRPr>
                    </a:p>
                  </a:txBody>
                  <a:tcPr marL="26053" marR="2605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050" b="1" dirty="0">
                          <a:solidFill>
                            <a:srgbClr val="000000"/>
                          </a:solidFill>
                          <a:latin typeface="Calibri"/>
                          <a:ea typeface="Times New Roman"/>
                          <a:cs typeface="Times New Roman"/>
                        </a:rPr>
                        <a:t>2002</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050" b="1" dirty="0" smtClean="0">
                          <a:solidFill>
                            <a:srgbClr val="000000"/>
                          </a:solidFill>
                          <a:latin typeface="Calibri"/>
                          <a:ea typeface="Times New Roman"/>
                          <a:cs typeface="Times New Roman"/>
                        </a:rPr>
                        <a:t>marzo 2014</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050" b="1" dirty="0">
                          <a:solidFill>
                            <a:srgbClr val="000000"/>
                          </a:solidFill>
                          <a:latin typeface="Calibri"/>
                          <a:ea typeface="Times New Roman"/>
                          <a:cs typeface="Times New Roman"/>
                        </a:rPr>
                        <a:t>Variación </a:t>
                      </a:r>
                      <a:r>
                        <a:rPr lang="es-MX" sz="1050" b="1" dirty="0" smtClean="0">
                          <a:solidFill>
                            <a:srgbClr val="000000"/>
                          </a:solidFill>
                          <a:latin typeface="Calibri"/>
                          <a:ea typeface="Times New Roman"/>
                          <a:cs typeface="Times New Roman"/>
                        </a:rPr>
                        <a:t>2002-2014</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a:spcAft>
                          <a:spcPts val="0"/>
                        </a:spcAft>
                      </a:pPr>
                      <a:r>
                        <a:rPr lang="es-MX" sz="1050" b="1" dirty="0" smtClean="0">
                          <a:solidFill>
                            <a:srgbClr val="000000"/>
                          </a:solidFill>
                          <a:latin typeface="Calibri"/>
                          <a:ea typeface="Times New Roman"/>
                          <a:cs typeface="Times New Roman"/>
                        </a:rPr>
                        <a:t>2014</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9353">
                <a:tc vMerge="1">
                  <a:txBody>
                    <a:bodyPr/>
                    <a:lstStyle/>
                    <a:p>
                      <a:endParaRPr lang="es-MX"/>
                    </a:p>
                  </a:txBody>
                  <a:tcPr/>
                </a:tc>
                <a:tc>
                  <a:txBody>
                    <a:bodyPr/>
                    <a:lstStyle/>
                    <a:p>
                      <a:pPr algn="ctr">
                        <a:spcAft>
                          <a:spcPts val="0"/>
                        </a:spcAft>
                      </a:pPr>
                      <a:r>
                        <a:rPr lang="es-MX" sz="1050" b="1" dirty="0">
                          <a:solidFill>
                            <a:srgbClr val="000000"/>
                          </a:solidFill>
                          <a:latin typeface="Calibri"/>
                          <a:ea typeface="Times New Roman"/>
                          <a:cs typeface="Times New Roman"/>
                        </a:rPr>
                        <a:t>Absolutos</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r>
                        <a:rPr lang="es-MX" sz="1050" b="1" kern="1200" dirty="0" smtClean="0">
                          <a:solidFill>
                            <a:srgbClr val="000000"/>
                          </a:solidFill>
                          <a:latin typeface="Calibri"/>
                          <a:ea typeface="Times New Roman"/>
                          <a:cs typeface="Times New Roman"/>
                        </a:rPr>
                        <a:t>%</a:t>
                      </a: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a:solidFill>
                            <a:srgbClr val="000000"/>
                          </a:solidFill>
                          <a:latin typeface="Calibri"/>
                          <a:ea typeface="Times New Roman"/>
                          <a:cs typeface="Times New Roman"/>
                        </a:rPr>
                        <a:t>Absolutos</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smtClean="0">
                          <a:solidFill>
                            <a:srgbClr val="000000"/>
                          </a:solidFill>
                          <a:latin typeface="Calibri"/>
                          <a:ea typeface="Times New Roman"/>
                          <a:cs typeface="Times New Roman"/>
                        </a:rPr>
                        <a:t>%</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a:solidFill>
                            <a:srgbClr val="000000"/>
                          </a:solidFill>
                          <a:latin typeface="Calibri"/>
                          <a:ea typeface="Times New Roman"/>
                          <a:cs typeface="Times New Roman"/>
                        </a:rPr>
                        <a:t>Absolutos</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a:solidFill>
                            <a:srgbClr val="000000"/>
                          </a:solidFill>
                          <a:latin typeface="Calibri"/>
                          <a:ea typeface="Times New Roman"/>
                          <a:cs typeface="Times New Roman"/>
                        </a:rPr>
                        <a:t>%</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050" b="1" dirty="0">
                          <a:solidFill>
                            <a:srgbClr val="000000"/>
                          </a:solidFill>
                          <a:latin typeface="Calibri"/>
                          <a:ea typeface="Times New Roman"/>
                          <a:cs typeface="Times New Roman"/>
                        </a:rPr>
                        <a:t>Media </a:t>
                      </a:r>
                      <a:r>
                        <a:rPr lang="es-MX" sz="1050" b="1" dirty="0" smtClean="0">
                          <a:solidFill>
                            <a:srgbClr val="000000"/>
                          </a:solidFill>
                          <a:latin typeface="Calibri"/>
                          <a:ea typeface="Times New Roman"/>
                          <a:cs typeface="Times New Roman"/>
                        </a:rPr>
                        <a:t>nacional</a:t>
                      </a:r>
                      <a:r>
                        <a:rPr lang="es-MX" sz="1050" b="1" baseline="0" dirty="0" smtClean="0">
                          <a:solidFill>
                            <a:srgbClr val="000000"/>
                          </a:solidFill>
                          <a:latin typeface="Calibri"/>
                          <a:ea typeface="Times New Roman"/>
                          <a:cs typeface="Times New Roman"/>
                        </a:rPr>
                        <a:t>  (a diciembre de 2013)</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04781">
                <a:tc>
                  <a:txBody>
                    <a:bodyPr/>
                    <a:lstStyle/>
                    <a:p>
                      <a:pPr algn="l">
                        <a:spcAft>
                          <a:spcPts val="0"/>
                        </a:spcAft>
                      </a:pPr>
                      <a:r>
                        <a:rPr lang="es-MX" sz="1050" b="1" dirty="0">
                          <a:solidFill>
                            <a:srgbClr val="000000"/>
                          </a:solidFill>
                          <a:latin typeface="Calibri"/>
                          <a:ea typeface="Times New Roman"/>
                          <a:cs typeface="Times New Roman"/>
                        </a:rPr>
                        <a:t>PTC </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50" b="1" dirty="0" smtClean="0">
                          <a:latin typeface="Calibri" pitchFamily="34" charset="0"/>
                        </a:rPr>
                        <a:t>No</a:t>
                      </a:r>
                      <a:r>
                        <a:rPr lang="es-MX" sz="1050" b="1" baseline="0" dirty="0" smtClean="0">
                          <a:latin typeface="Calibri" pitchFamily="34" charset="0"/>
                        </a:rPr>
                        <a:t> aplica</a:t>
                      </a:r>
                      <a:endParaRPr lang="es-MX" sz="1050" b="1" dirty="0">
                        <a:latin typeface="Calibri" pitchFamily="34" charset="0"/>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5">
                <a:tc>
                  <a:txBody>
                    <a:bodyPr/>
                    <a:lstStyle/>
                    <a:p>
                      <a:pPr algn="l">
                        <a:spcAft>
                          <a:spcPts val="0"/>
                        </a:spcAft>
                      </a:pPr>
                      <a:r>
                        <a:rPr lang="es-MX" sz="1050" b="1" dirty="0">
                          <a:solidFill>
                            <a:srgbClr val="000000"/>
                          </a:solidFill>
                          <a:latin typeface="Calibri"/>
                          <a:ea typeface="Times New Roman"/>
                          <a:cs typeface="Times New Roman"/>
                        </a:rPr>
                        <a:t>PTC con posgrado </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50" b="1" dirty="0" smtClean="0">
                          <a:solidFill>
                            <a:srgbClr val="000000"/>
                          </a:solidFill>
                          <a:latin typeface="Calibri"/>
                          <a:ea typeface="Times New Roman"/>
                          <a:cs typeface="Times New Roman"/>
                        </a:rPr>
                        <a:t>PTC con posgrado</a:t>
                      </a:r>
                      <a:r>
                        <a:rPr lang="es-MX" sz="1050" b="1" baseline="0" dirty="0" smtClean="0">
                          <a:solidFill>
                            <a:srgbClr val="000000"/>
                          </a:solidFill>
                          <a:latin typeface="Calibri"/>
                          <a:ea typeface="Times New Roman"/>
                          <a:cs typeface="Times New Roman"/>
                        </a:rPr>
                        <a:t> </a:t>
                      </a:r>
                      <a:r>
                        <a:rPr lang="es-MX" sz="1050" b="1" baseline="0" dirty="0" smtClean="0">
                          <a:solidFill>
                            <a:schemeClr val="tx1"/>
                          </a:solidFill>
                          <a:latin typeface="Calibri"/>
                          <a:ea typeface="Times New Roman"/>
                          <a:cs typeface="Times New Roman"/>
                        </a:rPr>
                        <a:t>en el área disciplinar de su desempeño</a:t>
                      </a:r>
                      <a:endParaRPr lang="es-MX" sz="1050" dirty="0" smtClean="0">
                        <a:solidFill>
                          <a:schemeClr val="tx1"/>
                        </a:solidFill>
                        <a:latin typeface="+mn-lt"/>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07">
                <a:tc>
                  <a:txBody>
                    <a:bodyPr/>
                    <a:lstStyle/>
                    <a:p>
                      <a:pPr algn="l">
                        <a:spcAft>
                          <a:spcPts val="0"/>
                        </a:spcAft>
                      </a:pPr>
                      <a:r>
                        <a:rPr lang="es-MX" sz="1050" b="1" dirty="0">
                          <a:solidFill>
                            <a:srgbClr val="000000"/>
                          </a:solidFill>
                          <a:latin typeface="Calibri"/>
                          <a:ea typeface="Times New Roman"/>
                          <a:cs typeface="Times New Roman"/>
                        </a:rPr>
                        <a:t>PTC con doctorado </a:t>
                      </a:r>
                      <a:endParaRPr lang="es-MX" sz="1050" dirty="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50" b="1" dirty="0" smtClean="0">
                          <a:solidFill>
                            <a:schemeClr val="tx1"/>
                          </a:solidFill>
                          <a:latin typeface="Calibri"/>
                          <a:ea typeface="Times New Roman"/>
                          <a:cs typeface="Times New Roman"/>
                        </a:rPr>
                        <a:t>PTC con doctorado</a:t>
                      </a:r>
                      <a:r>
                        <a:rPr lang="es-MX" sz="1050" b="1" baseline="0" dirty="0" smtClean="0">
                          <a:solidFill>
                            <a:schemeClr val="tx1"/>
                          </a:solidFill>
                          <a:latin typeface="Calibri"/>
                          <a:ea typeface="Times New Roman"/>
                          <a:cs typeface="Times New Roman"/>
                        </a:rPr>
                        <a:t> en el área disciplinar de su desempeño</a:t>
                      </a:r>
                      <a:endParaRPr lang="es-MX" sz="1050" dirty="0" smtClean="0">
                        <a:solidFill>
                          <a:schemeClr val="tx1"/>
                        </a:solidFill>
                        <a:latin typeface="+mn-lt"/>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9">
                <a:tc>
                  <a:txBody>
                    <a:bodyPr/>
                    <a:lstStyle/>
                    <a:p>
                      <a:pPr algn="l">
                        <a:spcAft>
                          <a:spcPts val="0"/>
                        </a:spcAft>
                      </a:pPr>
                      <a:r>
                        <a:rPr lang="es-MX" sz="1050" b="1" dirty="0">
                          <a:solidFill>
                            <a:schemeClr val="tx1"/>
                          </a:solidFill>
                          <a:latin typeface="Calibri"/>
                          <a:ea typeface="Times New Roman"/>
                          <a:cs typeface="Times New Roman"/>
                        </a:rPr>
                        <a:t>PTC con perfil </a:t>
                      </a:r>
                      <a:endParaRPr lang="es-MX" sz="1050" dirty="0">
                        <a:solidFill>
                          <a:schemeClr val="tx1"/>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MX" sz="1050" b="1">
                          <a:solidFill>
                            <a:srgbClr val="000000"/>
                          </a:solidFill>
                          <a:latin typeface="Calibri"/>
                          <a:ea typeface="Times New Roman"/>
                          <a:cs typeface="Times New Roman"/>
                        </a:rPr>
                        <a:t>PTC con SNI </a:t>
                      </a:r>
                      <a:endParaRPr lang="es-MX" sz="1050">
                        <a:solidFill>
                          <a:srgbClr val="000000"/>
                        </a:solidFill>
                        <a:latin typeface="Arial"/>
                        <a:ea typeface="Times New Roman"/>
                        <a:cs typeface="Times New Roman"/>
                      </a:endParaRPr>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MX" sz="1050" b="1" dirty="0" smtClean="0">
                          <a:solidFill>
                            <a:srgbClr val="000000"/>
                          </a:solidFill>
                          <a:latin typeface="Calibri"/>
                          <a:ea typeface="Times New Roman"/>
                          <a:cs typeface="Times New Roman"/>
                        </a:rPr>
                        <a:t>CAC</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7">
                <a:tc>
                  <a:txBody>
                    <a:bodyPr/>
                    <a:lstStyle/>
                    <a:p>
                      <a:pPr algn="l">
                        <a:spcAft>
                          <a:spcPts val="0"/>
                        </a:spcAft>
                      </a:pPr>
                      <a:r>
                        <a:rPr lang="es-MX" sz="1050" b="1" dirty="0" smtClean="0">
                          <a:solidFill>
                            <a:srgbClr val="000000"/>
                          </a:solidFill>
                          <a:latin typeface="Calibri"/>
                          <a:ea typeface="Times New Roman"/>
                          <a:cs typeface="Times New Roman"/>
                        </a:rPr>
                        <a:t>CAEC</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9">
                <a:tc>
                  <a:txBody>
                    <a:bodyPr/>
                    <a:lstStyle/>
                    <a:p>
                      <a:pPr algn="l">
                        <a:spcAft>
                          <a:spcPts val="0"/>
                        </a:spcAft>
                      </a:pPr>
                      <a:r>
                        <a:rPr lang="es-MX" sz="1050" b="1" dirty="0" smtClean="0">
                          <a:solidFill>
                            <a:srgbClr val="000000"/>
                          </a:solidFill>
                          <a:latin typeface="Calibri"/>
                          <a:ea typeface="Times New Roman"/>
                          <a:cs typeface="Times New Roman"/>
                        </a:rPr>
                        <a:t>CAEF</a:t>
                      </a:r>
                      <a:endParaRPr lang="es-MX" sz="1050" dirty="0">
                        <a:solidFill>
                          <a:srgbClr val="000000"/>
                        </a:solidFill>
                        <a:latin typeface="Arial"/>
                        <a:ea typeface="Times New Roman"/>
                        <a:cs typeface="Times New Roman"/>
                      </a:endParaRPr>
                    </a:p>
                  </a:txBody>
                  <a:tcPr marL="26053" marR="2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MX" sz="1050" dirty="0"/>
                    </a:p>
                  </a:txBody>
                  <a:tcPr marL="26053" marR="26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a:hlinkClick r:id="rId5" action="ppaction://hlinksldjump"/>
          </p:cNvPr>
          <p:cNvSpPr/>
          <p:nvPr/>
        </p:nvSpPr>
        <p:spPr bwMode="auto">
          <a:xfrm>
            <a:off x="-1" y="0"/>
            <a:ext cx="914400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8" name="7 Rectángulo"/>
          <p:cNvSpPr/>
          <p:nvPr/>
        </p:nvSpPr>
        <p:spPr bwMode="auto">
          <a:xfrm>
            <a:off x="5170695" y="5543360"/>
            <a:ext cx="1062714" cy="189896"/>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9" name="8 Rectángulo"/>
          <p:cNvSpPr>
            <a:spLocks/>
          </p:cNvSpPr>
          <p:nvPr/>
        </p:nvSpPr>
        <p:spPr bwMode="auto">
          <a:xfrm>
            <a:off x="3718863" y="1647278"/>
            <a:ext cx="1159567"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0" name="9 Rectángulo">
            <a:hlinkClick r:id="rId6" action="ppaction://hlinkpres?slideindex=1&amp;slidetitle="/>
          </p:cNvPr>
          <p:cNvSpPr>
            <a:spLocks/>
          </p:cNvSpPr>
          <p:nvPr/>
        </p:nvSpPr>
        <p:spPr bwMode="auto">
          <a:xfrm>
            <a:off x="5160844" y="5553256"/>
            <a:ext cx="1054152"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66072"/>
            <a:ext cx="9144000" cy="6291928"/>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lnSpc>
                <a:spcPct val="80000"/>
              </a:lnSpc>
            </a:pPr>
            <a:endParaRPr lang="es-MX" sz="500" b="1" dirty="0" smtClean="0"/>
          </a:p>
          <a:p>
            <a:pPr algn="just"/>
            <a:r>
              <a:rPr lang="es-MX" sz="1300" b="1" dirty="0" smtClean="0"/>
              <a:t>Análisis </a:t>
            </a:r>
            <a:r>
              <a:rPr lang="es-MX" sz="1300" b="1" dirty="0"/>
              <a:t>de la competitividad </a:t>
            </a:r>
            <a:r>
              <a:rPr lang="es-MX" sz="1300" b="1" dirty="0" smtClean="0"/>
              <a:t>académica</a:t>
            </a:r>
            <a:endParaRPr lang="es-MX" sz="1300" dirty="0" smtClean="0"/>
          </a:p>
          <a:p>
            <a:pPr algn="just"/>
            <a:endParaRPr lang="es-MX" sz="800" dirty="0"/>
          </a:p>
          <a:p>
            <a:pPr algn="just"/>
            <a:r>
              <a:rPr lang="es-MX" sz="1300" dirty="0"/>
              <a:t>Con base en la información</a:t>
            </a:r>
            <a:r>
              <a:rPr lang="es-MX" sz="1300" b="1" dirty="0"/>
              <a:t> con que cuenta la institución</a:t>
            </a:r>
            <a:r>
              <a:rPr lang="es-MX" sz="1300" dirty="0"/>
              <a:t> y la información proporcionada por la SES (evolución del número de PE de TSU y </a:t>
            </a:r>
            <a:r>
              <a:rPr lang="es-MX" sz="1300" dirty="0" smtClean="0"/>
              <a:t>Licenciatura de </a:t>
            </a:r>
            <a:r>
              <a:rPr lang="es-MX" sz="1300" dirty="0"/>
              <a:t>calidad, porcentaje de matrícula de TSU y </a:t>
            </a:r>
            <a:r>
              <a:rPr lang="es-MX" sz="1300" dirty="0" smtClean="0"/>
              <a:t>Licenciatura </a:t>
            </a:r>
            <a:r>
              <a:rPr lang="es-MX" sz="1300" dirty="0"/>
              <a:t>reconocidos por </a:t>
            </a:r>
            <a:r>
              <a:rPr lang="es-MX" sz="1300" dirty="0" smtClean="0"/>
              <a:t>su </a:t>
            </a:r>
            <a:r>
              <a:rPr lang="es-MX" sz="1300" dirty="0"/>
              <a:t>calidad, PE de </a:t>
            </a:r>
            <a:r>
              <a:rPr lang="es-MX" sz="1300" dirty="0" smtClean="0"/>
              <a:t>posgrado </a:t>
            </a:r>
            <a:r>
              <a:rPr lang="es-MX" sz="1300" dirty="0"/>
              <a:t>de calidad, </a:t>
            </a:r>
            <a:r>
              <a:rPr lang="es-MX" sz="1300" dirty="0" smtClean="0"/>
              <a:t>porcentaje </a:t>
            </a:r>
            <a:r>
              <a:rPr lang="es-MX" sz="1300" dirty="0"/>
              <a:t>de </a:t>
            </a:r>
            <a:r>
              <a:rPr lang="es-MX" sz="1300" dirty="0" smtClean="0"/>
              <a:t>matrícula </a:t>
            </a:r>
            <a:r>
              <a:rPr lang="es-MX" sz="1300" dirty="0"/>
              <a:t>en PE de </a:t>
            </a:r>
            <a:r>
              <a:rPr lang="es-MX" sz="1300" dirty="0" smtClean="0"/>
              <a:t>posgrado </a:t>
            </a:r>
            <a:r>
              <a:rPr lang="es-MX" sz="1300" dirty="0"/>
              <a:t>de calidad, evolución del porcentaje de egresados registrados en la Dirección General de </a:t>
            </a:r>
            <a:r>
              <a:rPr lang="es-MX" sz="1300" dirty="0" smtClean="0"/>
              <a:t>Profesiones (DGP), resultados de la aplicación de examen de egreso EGEL y/o EGETSU aplicados por el CENEVAL) asociados </a:t>
            </a:r>
            <a:r>
              <a:rPr lang="es-MX" sz="1300" dirty="0"/>
              <a:t>a los </a:t>
            </a:r>
            <a:r>
              <a:rPr lang="es-MX" sz="1300" dirty="0" smtClean="0"/>
              <a:t>PE, realizar </a:t>
            </a:r>
            <a:r>
              <a:rPr lang="es-MX" sz="1300" dirty="0"/>
              <a:t>un análisis profundo de los elementos que integran la competitividad académica del conjunto de la institución y a nivel de sus </a:t>
            </a:r>
            <a:r>
              <a:rPr lang="es-MX" sz="1300" dirty="0" smtClean="0"/>
              <a:t>DES, </a:t>
            </a:r>
            <a:r>
              <a:rPr lang="es-MX" sz="1300" dirty="0"/>
              <a:t>e identificar las fortalezas y los principales problemas que han impedido, en su caso, el reconocimiento de la calidad de los PE. Se recomienda reflexionar </a:t>
            </a:r>
            <a:r>
              <a:rPr lang="es-MX" sz="1300" dirty="0" smtClean="0"/>
              <a:t>si los avances logrados son los adecuados para </a:t>
            </a:r>
            <a:r>
              <a:rPr lang="es-MX" sz="1300" dirty="0"/>
              <a:t>cumplir con los compromisos que la sociedad le ha encomendado a la institución. Los resultados del análisis permitirán realizar inferencias para actualizar y enriquecer el proceso de planeación y de mejora continua del funcionamiento institucional</a:t>
            </a:r>
            <a:r>
              <a:rPr lang="es-MX" sz="1300" dirty="0" smtClean="0"/>
              <a:t>. (</a:t>
            </a:r>
            <a:r>
              <a:rPr lang="es-MX" sz="1300" b="1" dirty="0" smtClean="0"/>
              <a:t>Ver </a:t>
            </a:r>
            <a:r>
              <a:rPr lang="es-MX" sz="1300" b="1" dirty="0" smtClean="0">
                <a:hlinkClick r:id="rId3" action="ppaction://hlinkfile"/>
              </a:rPr>
              <a:t>Anexo V B</a:t>
            </a:r>
            <a:r>
              <a:rPr lang="es-MX" sz="1300" dirty="0" smtClean="0"/>
              <a:t>).</a:t>
            </a:r>
          </a:p>
          <a:p>
            <a:pPr algn="just"/>
            <a:endParaRPr lang="es-MX" sz="800" dirty="0" smtClean="0"/>
          </a:p>
          <a:p>
            <a:pPr algn="just"/>
            <a:r>
              <a:rPr lang="es-MX" sz="1300" dirty="0" smtClean="0"/>
              <a:t>Para facilitar el análisis, se recomienda hacer el llenado de la siguiente tabla:</a:t>
            </a:r>
          </a:p>
          <a:p>
            <a:pPr algn="just">
              <a:lnSpc>
                <a:spcPct val="80000"/>
              </a:lnSpc>
            </a:pPr>
            <a:endParaRPr lang="es-ES" sz="1300" dirty="0"/>
          </a:p>
        </p:txBody>
      </p:sp>
      <p:graphicFrame>
        <p:nvGraphicFramePr>
          <p:cNvPr id="8" name="7 Tabla"/>
          <p:cNvGraphicFramePr>
            <a:graphicFrameLocks noGrp="1"/>
          </p:cNvGraphicFramePr>
          <p:nvPr>
            <p:extLst>
              <p:ext uri="{D42A27DB-BD31-4B8C-83A1-F6EECF244321}">
                <p14:modId xmlns:p14="http://schemas.microsoft.com/office/powerpoint/2010/main" val="1834154015"/>
              </p:ext>
            </p:extLst>
          </p:nvPr>
        </p:nvGraphicFramePr>
        <p:xfrm>
          <a:off x="254354" y="3326016"/>
          <a:ext cx="8712894" cy="3484880"/>
        </p:xfrm>
        <a:graphic>
          <a:graphicData uri="http://schemas.openxmlformats.org/drawingml/2006/table">
            <a:tbl>
              <a:tblPr/>
              <a:tblGrid>
                <a:gridCol w="4000528"/>
                <a:gridCol w="642942"/>
                <a:gridCol w="357190"/>
                <a:gridCol w="711838"/>
                <a:gridCol w="357190"/>
                <a:gridCol w="645484"/>
                <a:gridCol w="357190"/>
                <a:gridCol w="1640532"/>
              </a:tblGrid>
              <a:tr h="184150">
                <a:tc rowSpan="2">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200" b="1" dirty="0">
                          <a:solidFill>
                            <a:srgbClr val="000000"/>
                          </a:solidFill>
                          <a:latin typeface="Calibri"/>
                          <a:ea typeface="Times New Roman"/>
                          <a:cs typeface="Times New Roman"/>
                        </a:rPr>
                        <a:t>2003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smtClean="0">
                          <a:solidFill>
                            <a:srgbClr val="000000"/>
                          </a:solidFill>
                          <a:latin typeface="Calibri"/>
                          <a:ea typeface="Times New Roman"/>
                          <a:cs typeface="Times New Roman"/>
                        </a:rPr>
                        <a:t>marzo 2014</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a:solidFill>
                            <a:srgbClr val="000000"/>
                          </a:solidFill>
                          <a:latin typeface="Calibri"/>
                          <a:ea typeface="Times New Roman"/>
                          <a:cs typeface="Times New Roman"/>
                        </a:rPr>
                        <a:t>Variación </a:t>
                      </a:r>
                      <a:r>
                        <a:rPr lang="es-MX" sz="1200" b="1" dirty="0" smtClean="0">
                          <a:solidFill>
                            <a:srgbClr val="000000"/>
                          </a:solidFill>
                          <a:latin typeface="Calibri"/>
                          <a:ea typeface="Times New Roman"/>
                          <a:cs typeface="Times New Roman"/>
                        </a:rPr>
                        <a:t>2003-2014</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a:txBody>
                    <a:bodyPr/>
                    <a:lstStyle/>
                    <a:p>
                      <a:pPr algn="ctr">
                        <a:spcAft>
                          <a:spcPts val="0"/>
                        </a:spcAft>
                      </a:pPr>
                      <a:r>
                        <a:rPr lang="es-MX" sz="1200" b="1" baseline="0" dirty="0" smtClean="0">
                          <a:solidFill>
                            <a:srgbClr val="000000"/>
                          </a:solidFill>
                          <a:latin typeface="Calibri" pitchFamily="34" charset="0"/>
                          <a:ea typeface="Times New Roman"/>
                          <a:cs typeface="Times New Roman"/>
                        </a:rPr>
                        <a:t>Promedio</a:t>
                      </a:r>
                      <a:r>
                        <a:rPr lang="es-MX" sz="1200" b="1" dirty="0" smtClean="0">
                          <a:solidFill>
                            <a:srgbClr val="000000"/>
                          </a:solidFill>
                          <a:latin typeface="Calibri" pitchFamily="34" charset="0"/>
                          <a:ea typeface="Times New Roman"/>
                          <a:cs typeface="Times New Roman"/>
                        </a:rPr>
                        <a:t> Nacional</a:t>
                      </a:r>
                    </a:p>
                    <a:p>
                      <a:pPr algn="ctr">
                        <a:spcAft>
                          <a:spcPts val="0"/>
                        </a:spcAft>
                      </a:pPr>
                      <a:r>
                        <a:rPr lang="es-MX" sz="1000" b="1" dirty="0" smtClean="0">
                          <a:solidFill>
                            <a:srgbClr val="000000"/>
                          </a:solidFill>
                          <a:latin typeface="Calibri" pitchFamily="34" charset="0"/>
                          <a:ea typeface="Times New Roman"/>
                          <a:cs typeface="Times New Roman"/>
                        </a:rPr>
                        <a:t>(a</a:t>
                      </a:r>
                      <a:r>
                        <a:rPr lang="es-MX" sz="1000" b="1" baseline="0" dirty="0" smtClean="0">
                          <a:solidFill>
                            <a:srgbClr val="000000"/>
                          </a:solidFill>
                          <a:latin typeface="Calibri" pitchFamily="34" charset="0"/>
                          <a:ea typeface="Times New Roman"/>
                          <a:cs typeface="Times New Roman"/>
                        </a:rPr>
                        <a:t> diciembre de 2013)</a:t>
                      </a:r>
                      <a:endParaRPr lang="es-MX" sz="10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4150">
                <a:tc vMerge="1">
                  <a:txBody>
                    <a:bodyPr/>
                    <a:lstStyle/>
                    <a:p>
                      <a:pP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b="1" dirty="0" smtClean="0">
                          <a:solidFill>
                            <a:srgbClr val="000000"/>
                          </a:solidFill>
                          <a:latin typeface="Calibri" pitchFamily="34" charset="0"/>
                          <a:ea typeface="Times New Roman"/>
                          <a:cs typeface="Times New Roman"/>
                        </a:rPr>
                        <a:t>Número</a:t>
                      </a:r>
                      <a:endParaRPr lang="es-MX" sz="11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Calibri" pitchFamily="34" charset="0"/>
                          <a:ea typeface="Times New Roman"/>
                          <a:cs typeface="Times New Roman"/>
                        </a:rPr>
                        <a:t>%</a:t>
                      </a: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evaluables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No aplica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a:t>
                      </a:r>
                      <a:r>
                        <a:rPr lang="es-MX" sz="1200" b="1" baseline="0" dirty="0" smtClean="0">
                          <a:solidFill>
                            <a:srgbClr val="000000"/>
                          </a:solidFill>
                          <a:latin typeface="Calibri" pitchFamily="34" charset="0"/>
                          <a:ea typeface="Times New Roman"/>
                          <a:cs typeface="Times New Roman"/>
                        </a:rPr>
                        <a:t>de TSU y Lic. </a:t>
                      </a:r>
                      <a:r>
                        <a:rPr lang="es-MX" sz="1200" b="1" dirty="0" smtClean="0">
                          <a:solidFill>
                            <a:srgbClr val="000000"/>
                          </a:solidFill>
                          <a:latin typeface="Calibri" pitchFamily="34" charset="0"/>
                          <a:ea typeface="Times New Roman"/>
                          <a:cs typeface="Times New Roman"/>
                        </a:rPr>
                        <a:t>con</a:t>
                      </a:r>
                      <a:r>
                        <a:rPr lang="es-MX" sz="1200" b="1" baseline="0" dirty="0" smtClean="0">
                          <a:solidFill>
                            <a:srgbClr val="000000"/>
                          </a:solidFill>
                          <a:latin typeface="Calibri" pitchFamily="34" charset="0"/>
                          <a:ea typeface="Times New Roman"/>
                          <a:cs typeface="Times New Roman"/>
                        </a:rPr>
                        <a:t> nivel 1 de los CIEES </a:t>
                      </a:r>
                      <a:r>
                        <a:rPr lang="es-MX" sz="1200" b="1" dirty="0" smtClean="0">
                          <a:solidFill>
                            <a:srgbClr val="000000"/>
                          </a:solidFill>
                          <a:latin typeface="Calibri"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de TSU y Lic</a:t>
                      </a:r>
                      <a:r>
                        <a:rPr lang="es-MX" sz="1200" b="1" baseline="0" dirty="0" smtClean="0">
                          <a:solidFill>
                            <a:srgbClr val="000000"/>
                          </a:solidFill>
                          <a:latin typeface="Calibri" pitchFamily="34" charset="0"/>
                          <a:ea typeface="Times New Roman"/>
                          <a:cs typeface="Times New Roman"/>
                        </a:rPr>
                        <a:t>. acreditados</a:t>
                      </a:r>
                      <a:r>
                        <a:rPr lang="es-MX" sz="1200" b="1" dirty="0" smtClean="0">
                          <a:solidFill>
                            <a:srgbClr val="000000"/>
                          </a:solidFill>
                          <a:latin typeface="Calibri"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Programas educativos de calidad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Evaluable de TSU y 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No aplica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a:t>
                      </a:r>
                      <a:r>
                        <a:rPr lang="es-MX" sz="1200" b="1" baseline="0" dirty="0" smtClean="0">
                          <a:solidFill>
                            <a:srgbClr val="000000"/>
                          </a:solidFill>
                          <a:latin typeface="Calibri" pitchFamily="34" charset="0"/>
                          <a:ea typeface="Times New Roman"/>
                          <a:cs typeface="Times New Roman"/>
                        </a:rPr>
                        <a:t> en PE con nivel 1 de los CIEES</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 en PE</a:t>
                      </a:r>
                      <a:r>
                        <a:rPr lang="es-MX" sz="1200" b="1" baseline="0" dirty="0" smtClean="0">
                          <a:solidFill>
                            <a:srgbClr val="000000"/>
                          </a:solidFill>
                          <a:latin typeface="Calibri" pitchFamily="34" charset="0"/>
                          <a:ea typeface="Times New Roman"/>
                          <a:cs typeface="Times New Roman"/>
                        </a:rPr>
                        <a:t> acreditados</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Matrícula de TSU y Lic. en</a:t>
                      </a:r>
                      <a:r>
                        <a:rPr lang="es-MX" sz="1200" b="1" baseline="0" dirty="0" smtClean="0">
                          <a:solidFill>
                            <a:srgbClr val="000000"/>
                          </a:solidFill>
                          <a:latin typeface="Calibri" pitchFamily="34" charset="0"/>
                          <a:ea typeface="Times New Roman"/>
                          <a:cs typeface="Times New Roman"/>
                        </a:rPr>
                        <a:t> PE de calidad</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egresados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a:t>
                      </a:r>
                      <a:r>
                        <a:rPr lang="es-MX" sz="1200" b="1" baseline="0" dirty="0" smtClean="0">
                          <a:solidFill>
                            <a:srgbClr val="000000"/>
                          </a:solidFill>
                          <a:latin typeface="Calibri" pitchFamily="34" charset="0"/>
                          <a:ea typeface="Times New Roman"/>
                          <a:cs typeface="Times New Roman"/>
                        </a:rPr>
                        <a:t> que presentaron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obtuvieron resultado satisfactorio</a:t>
                      </a:r>
                      <a:r>
                        <a:rPr lang="es-MX" sz="1200" b="1" baseline="0" dirty="0" smtClean="0">
                          <a:solidFill>
                            <a:srgbClr val="000000"/>
                          </a:solidFill>
                          <a:latin typeface="Calibri" pitchFamily="34" charset="0"/>
                          <a:ea typeface="Times New Roman"/>
                          <a:cs typeface="Times New Roman"/>
                        </a:rPr>
                        <a:t> en el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obtuvieron resultado sobresaliente </a:t>
                      </a:r>
                      <a:r>
                        <a:rPr lang="es-MX" sz="1200" b="1" baseline="0" dirty="0" smtClean="0">
                          <a:solidFill>
                            <a:srgbClr val="000000"/>
                          </a:solidFill>
                          <a:latin typeface="Calibri" pitchFamily="34" charset="0"/>
                          <a:ea typeface="Times New Roman"/>
                          <a:cs typeface="Times New Roman"/>
                        </a:rPr>
                        <a:t>en el EGEL y/o EGETSU</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000000"/>
                          </a:solidFill>
                          <a:latin typeface="Calibri" pitchFamily="34" charset="0"/>
                          <a:ea typeface="Times New Roman"/>
                          <a:cs typeface="Times New Roman"/>
                        </a:rPr>
                        <a:t>Estudiantes que aprobaron</a:t>
                      </a:r>
                      <a:r>
                        <a:rPr lang="es-MX" sz="1200" b="1" baseline="0" dirty="0" smtClean="0">
                          <a:solidFill>
                            <a:srgbClr val="000000"/>
                          </a:solidFill>
                          <a:latin typeface="Calibri" pitchFamily="34" charset="0"/>
                          <a:ea typeface="Times New Roman"/>
                          <a:cs typeface="Times New Roman"/>
                        </a:rPr>
                        <a:t> el EGEL y/o EGETSU (Resultado satisfactorio + sobresaliente) </a:t>
                      </a:r>
                      <a:endParaRPr lang="es-MX" sz="1200" b="1" dirty="0" smtClean="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b="1" dirty="0">
                        <a:solidFill>
                          <a:srgbClr val="000000"/>
                        </a:solidFill>
                        <a:latin typeface="Calibri"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1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8 Rectángulo"/>
          <p:cNvSpPr>
            <a:spLocks/>
          </p:cNvSpPr>
          <p:nvPr/>
        </p:nvSpPr>
        <p:spPr bwMode="auto">
          <a:xfrm>
            <a:off x="3918699" y="2769316"/>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61600"/>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366600" name="Text Box 8"/>
          <p:cNvSpPr txBox="1">
            <a:spLocks noChangeArrowheads="1"/>
          </p:cNvSpPr>
          <p:nvPr/>
        </p:nvSpPr>
        <p:spPr bwMode="auto">
          <a:xfrm>
            <a:off x="6089" y="559812"/>
            <a:ext cx="9144000" cy="6298188"/>
          </a:xfrm>
          <a:prstGeom prst="rect">
            <a:avLst/>
          </a:prstGeom>
          <a:noFill/>
          <a:ln w="38100" algn="ctr">
            <a:noFill/>
            <a:miter lim="800000"/>
            <a:headEnd/>
            <a:tailEnd/>
          </a:ln>
        </p:spPr>
        <p:txBody>
          <a:bodyPr wrap="square" tIns="10800" bIns="10800">
            <a:noAutofit/>
          </a:bodyPr>
          <a:lstStyle/>
          <a:p>
            <a:pPr marL="177800" indent="-95250" algn="just">
              <a:lnSpc>
                <a:spcPct val="85000"/>
              </a:lnSpc>
              <a:spcAft>
                <a:spcPts val="0"/>
              </a:spcAft>
            </a:pPr>
            <a:endParaRPr lang="es-MX" sz="800" b="1" dirty="0" smtClean="0"/>
          </a:p>
          <a:p>
            <a:pPr marL="177800" indent="-95250" algn="just">
              <a:lnSpc>
                <a:spcPct val="85000"/>
              </a:lnSpc>
              <a:spcAft>
                <a:spcPts val="0"/>
              </a:spcAft>
            </a:pPr>
            <a:r>
              <a:rPr lang="es-MX" sz="1300" b="1" dirty="0" smtClean="0"/>
              <a:t>Presentación </a:t>
            </a:r>
            <a:r>
              <a:rPr lang="es-MX" sz="1300" b="1" dirty="0"/>
              <a:t>(continuación</a:t>
            </a:r>
            <a:r>
              <a:rPr lang="es-MX" sz="1300" b="1" dirty="0" smtClean="0"/>
              <a:t>)</a:t>
            </a:r>
          </a:p>
          <a:p>
            <a:pPr marL="177800" indent="-95250" algn="just">
              <a:lnSpc>
                <a:spcPct val="85000"/>
              </a:lnSpc>
              <a:spcAft>
                <a:spcPts val="0"/>
              </a:spcAft>
            </a:pPr>
            <a:endParaRPr lang="es-MX" sz="800" dirty="0"/>
          </a:p>
          <a:p>
            <a:pPr marL="177800" indent="-95250" algn="just">
              <a:lnSpc>
                <a:spcPct val="85000"/>
              </a:lnSpc>
              <a:spcAft>
                <a:spcPts val="0"/>
              </a:spcAft>
              <a:buFontTx/>
              <a:buChar char="•"/>
            </a:pPr>
            <a:r>
              <a:rPr lang="es-ES" sz="1300" dirty="0"/>
              <a:t>Con los recursos asignados a </a:t>
            </a:r>
            <a:r>
              <a:rPr lang="es-ES" sz="1300" dirty="0" smtClean="0"/>
              <a:t>este Fondo </a:t>
            </a:r>
            <a:r>
              <a:rPr lang="es-ES" sz="1300" dirty="0"/>
              <a:t>en el Presupuesto de Egresos de la Federación </a:t>
            </a:r>
            <a:r>
              <a:rPr lang="es-ES" sz="1300" dirty="0" smtClean="0"/>
              <a:t>2014 </a:t>
            </a:r>
            <a:r>
              <a:rPr lang="es-ES" sz="1300" dirty="0"/>
              <a:t>y los que se aprueben para </a:t>
            </a:r>
            <a:r>
              <a:rPr lang="es-ES" sz="1300" dirty="0" smtClean="0"/>
              <a:t>2015, </a:t>
            </a:r>
            <a:r>
              <a:rPr lang="es-ES" sz="1300" dirty="0"/>
              <a:t>será financiado el desarrollo de los </a:t>
            </a:r>
            <a:r>
              <a:rPr lang="es-ES" sz="1300" dirty="0" smtClean="0"/>
              <a:t>ProDES </a:t>
            </a:r>
            <a:r>
              <a:rPr lang="es-ES" sz="1300" dirty="0"/>
              <a:t>y </a:t>
            </a:r>
            <a:r>
              <a:rPr lang="es-ES" sz="1300" dirty="0" smtClean="0"/>
              <a:t>ProGES </a:t>
            </a:r>
            <a:r>
              <a:rPr lang="es-ES" sz="1300" dirty="0"/>
              <a:t>y proyectos asociados al PIFI </a:t>
            </a:r>
            <a:r>
              <a:rPr lang="es-ES" sz="1300" dirty="0" smtClean="0"/>
              <a:t>2014-2015 </a:t>
            </a:r>
            <a:r>
              <a:rPr lang="es-ES" sz="1300" dirty="0"/>
              <a:t>que </a:t>
            </a:r>
            <a:r>
              <a:rPr lang="es-ES" sz="1300" dirty="0" smtClean="0"/>
              <a:t>resulten </a:t>
            </a:r>
            <a:r>
              <a:rPr lang="es-ES" sz="1300" dirty="0"/>
              <a:t>dictaminados </a:t>
            </a:r>
            <a:r>
              <a:rPr lang="es-ES" sz="1300" dirty="0" smtClean="0"/>
              <a:t>favorablemente, </a:t>
            </a:r>
            <a:r>
              <a:rPr lang="es-ES" sz="1300" dirty="0"/>
              <a:t>por los </a:t>
            </a:r>
            <a:r>
              <a:rPr lang="es-ES" sz="1300" dirty="0" smtClean="0"/>
              <a:t>Comités de Evaluadores </a:t>
            </a:r>
            <a:r>
              <a:rPr lang="es-ES" sz="1300" dirty="0"/>
              <a:t>conformados por la </a:t>
            </a:r>
            <a:r>
              <a:rPr lang="es-ES" sz="1300" dirty="0" smtClean="0"/>
              <a:t>SEP </a:t>
            </a:r>
            <a:r>
              <a:rPr lang="es-ES" sz="1300" dirty="0"/>
              <a:t>para tal propósito.</a:t>
            </a:r>
            <a:r>
              <a:rPr lang="es-ES" sz="1400" dirty="0"/>
              <a:t> </a:t>
            </a:r>
          </a:p>
          <a:p>
            <a:pPr marL="177800" indent="-95250" algn="just">
              <a:lnSpc>
                <a:spcPct val="85000"/>
              </a:lnSpc>
              <a:spcAft>
                <a:spcPts val="0"/>
              </a:spcAft>
              <a:buFontTx/>
              <a:buChar char="•"/>
            </a:pPr>
            <a:endParaRPr lang="es-MX" sz="800" b="1" i="1" dirty="0" smtClean="0"/>
          </a:p>
          <a:p>
            <a:pPr marL="177800" indent="-95250" algn="just">
              <a:lnSpc>
                <a:spcPct val="85000"/>
              </a:lnSpc>
              <a:spcAft>
                <a:spcPts val="0"/>
              </a:spcAft>
              <a:buFontTx/>
              <a:buChar char="•"/>
            </a:pPr>
            <a:r>
              <a:rPr lang="es-MX" sz="1300" dirty="0" smtClean="0"/>
              <a:t>Es </a:t>
            </a:r>
            <a:r>
              <a:rPr lang="es-MX" sz="1300" dirty="0"/>
              <a:t>importante señalar </a:t>
            </a:r>
            <a:r>
              <a:rPr lang="es-MX" sz="1300" dirty="0" smtClean="0"/>
              <a:t>las diferencias fundamentales </a:t>
            </a:r>
            <a:r>
              <a:rPr lang="es-MX" sz="1300" dirty="0"/>
              <a:t>entre esta </a:t>
            </a:r>
            <a:r>
              <a:rPr lang="es-MX" sz="1300" dirty="0" smtClean="0"/>
              <a:t>Guía </a:t>
            </a:r>
            <a:r>
              <a:rPr lang="es-MX" sz="1300" dirty="0"/>
              <a:t>y la del PIFI </a:t>
            </a:r>
            <a:r>
              <a:rPr lang="es-MX" sz="1300" dirty="0" smtClean="0"/>
              <a:t>2012-2013:</a:t>
            </a:r>
          </a:p>
          <a:p>
            <a:pPr marL="177800" indent="-95250" algn="just">
              <a:lnSpc>
                <a:spcPct val="85000"/>
              </a:lnSpc>
              <a:spcAft>
                <a:spcPts val="0"/>
              </a:spcAft>
            </a:pPr>
            <a:endParaRPr lang="es-MX" sz="800" b="1" i="1" dirty="0" smtClean="0"/>
          </a:p>
          <a:p>
            <a:pPr marL="360000" lvl="1" algn="just">
              <a:lnSpc>
                <a:spcPct val="85000"/>
              </a:lnSpc>
              <a:spcAft>
                <a:spcPts val="0"/>
              </a:spcAft>
              <a:buFont typeface="Wingdings" pitchFamily="2" charset="2"/>
              <a:buChar char="Ø"/>
            </a:pPr>
            <a:r>
              <a:rPr lang="es-MX" sz="1300" b="1" i="1" dirty="0" smtClean="0"/>
              <a:t> El </a:t>
            </a:r>
            <a:r>
              <a:rPr lang="es-MX" sz="1300" b="1" i="1" dirty="0"/>
              <a:t>fondo que financia la operación de la metodología de planeación del PIFI, cambia de nombre a Programa de Fortalecimiento de la Calidad en Instituciones Educativas (PROFOCIE).</a:t>
            </a:r>
            <a:endParaRPr lang="es-MX" sz="1300" b="1" i="1" dirty="0" smtClean="0"/>
          </a:p>
          <a:p>
            <a:pPr marL="360000" lvl="1" algn="just">
              <a:lnSpc>
                <a:spcPct val="85000"/>
              </a:lnSpc>
              <a:spcAft>
                <a:spcPts val="0"/>
              </a:spcAft>
            </a:pPr>
            <a:endParaRPr lang="es-MX" sz="800" b="1" i="1" dirty="0" smtClean="0"/>
          </a:p>
          <a:p>
            <a:pPr marL="360000" lvl="1" algn="just">
              <a:lnSpc>
                <a:spcPct val="85000"/>
              </a:lnSpc>
              <a:spcAft>
                <a:spcPts val="0"/>
              </a:spcAft>
              <a:buFont typeface="Wingdings" pitchFamily="2" charset="2"/>
              <a:buChar char="Ø"/>
            </a:pPr>
            <a:r>
              <a:rPr lang="es-MX" sz="1300" b="1" i="1" dirty="0" smtClean="0"/>
              <a:t> Se </a:t>
            </a:r>
            <a:r>
              <a:rPr lang="es-MX" sz="1300" b="1" i="1" dirty="0"/>
              <a:t>incluye como nuevo énfasis la evaluación de la gestión institucional.</a:t>
            </a:r>
            <a:endParaRPr lang="es-MX" sz="1300" b="1" i="1" dirty="0" smtClean="0"/>
          </a:p>
          <a:p>
            <a:pPr marL="360000" lvl="1" algn="just">
              <a:lnSpc>
                <a:spcPct val="85000"/>
              </a:lnSpc>
              <a:spcAft>
                <a:spcPts val="0"/>
              </a:spcAft>
            </a:pPr>
            <a:endParaRPr lang="es-MX" sz="800" b="1" i="1" dirty="0" smtClean="0"/>
          </a:p>
          <a:p>
            <a:pPr marL="360000" lvl="1" algn="just">
              <a:lnSpc>
                <a:spcPct val="85000"/>
              </a:lnSpc>
              <a:spcAft>
                <a:spcPts val="0"/>
              </a:spcAft>
              <a:buFont typeface="Wingdings" pitchFamily="2" charset="2"/>
              <a:buChar char="Ø"/>
            </a:pPr>
            <a:r>
              <a:rPr lang="es-MX" sz="1300" b="1" i="1" dirty="0"/>
              <a:t> </a:t>
            </a:r>
            <a:r>
              <a:rPr lang="es-MX" sz="1300" b="1" i="1" dirty="0" smtClean="0"/>
              <a:t>Se </a:t>
            </a:r>
            <a:r>
              <a:rPr lang="es-MX" sz="1300" b="1" i="1" dirty="0"/>
              <a:t>reduce de 4 (cuatro) a 2 (dos) ejemplares impresos y electrónicos de los documentos de planeación PIFI, </a:t>
            </a:r>
            <a:r>
              <a:rPr lang="es-MX" sz="1300" b="1" i="1" dirty="0" err="1"/>
              <a:t>ProGES</a:t>
            </a:r>
            <a:r>
              <a:rPr lang="es-MX" sz="1300" b="1" i="1" dirty="0"/>
              <a:t> y </a:t>
            </a:r>
            <a:r>
              <a:rPr lang="es-MX" sz="1300" b="1" i="1" dirty="0" err="1" smtClean="0"/>
              <a:t>ProDES</a:t>
            </a:r>
            <a:r>
              <a:rPr lang="es-MX" sz="1300" b="1" i="1" dirty="0" smtClean="0"/>
              <a:t>.</a:t>
            </a:r>
          </a:p>
          <a:p>
            <a:pPr marL="360000" lvl="1" algn="just">
              <a:lnSpc>
                <a:spcPct val="85000"/>
              </a:lnSpc>
              <a:spcAft>
                <a:spcPts val="0"/>
              </a:spcAft>
            </a:pPr>
            <a:endParaRPr lang="es-MX" sz="800" b="1" i="1" dirty="0"/>
          </a:p>
          <a:p>
            <a:pPr marL="360000" lvl="1" algn="just">
              <a:lnSpc>
                <a:spcPct val="85000"/>
              </a:lnSpc>
              <a:spcAft>
                <a:spcPts val="0"/>
              </a:spcAft>
              <a:buFont typeface="Wingdings" pitchFamily="2" charset="2"/>
              <a:buChar char="Ø"/>
            </a:pPr>
            <a:r>
              <a:rPr lang="es-MX" sz="1300" b="1" i="1" dirty="0"/>
              <a:t> </a:t>
            </a:r>
            <a:r>
              <a:rPr lang="es-MX" sz="1300" b="1" i="1" dirty="0" smtClean="0"/>
              <a:t>Los </a:t>
            </a:r>
            <a:r>
              <a:rPr lang="es-MX" sz="1300" b="1" i="1" dirty="0"/>
              <a:t>formatos para concentrar información se incorporan en el sistema e-PIFI 3.0.</a:t>
            </a:r>
          </a:p>
          <a:p>
            <a:pPr marL="360000" lvl="1" algn="just">
              <a:lnSpc>
                <a:spcPct val="85000"/>
              </a:lnSpc>
              <a:spcAft>
                <a:spcPts val="0"/>
              </a:spcAft>
            </a:pPr>
            <a:endParaRPr lang="es-MX" sz="800" b="1" i="1" dirty="0"/>
          </a:p>
          <a:p>
            <a:pPr marL="177800" indent="-95250" algn="just">
              <a:lnSpc>
                <a:spcPct val="85000"/>
              </a:lnSpc>
              <a:spcAft>
                <a:spcPts val="0"/>
              </a:spcAft>
              <a:buFont typeface="Arial" pitchFamily="34" charset="0"/>
              <a:buChar char="•"/>
            </a:pPr>
            <a:r>
              <a:rPr lang="es-MX" sz="1300" dirty="0" smtClean="0"/>
              <a:t>Para </a:t>
            </a:r>
            <a:r>
              <a:rPr lang="es-MX" sz="1300" dirty="0"/>
              <a:t>conocer el significado de algún término de esta </a:t>
            </a:r>
            <a:r>
              <a:rPr lang="es-MX" sz="1300" dirty="0" smtClean="0"/>
              <a:t>Guía</a:t>
            </a:r>
            <a:r>
              <a:rPr lang="es-MX" sz="1300" dirty="0"/>
              <a:t>, consulte el glosario del </a:t>
            </a:r>
            <a:r>
              <a:rPr lang="es-MX" sz="1300" b="1" dirty="0"/>
              <a:t>Anexo </a:t>
            </a:r>
            <a:r>
              <a:rPr lang="es-MX" sz="1300" b="1" dirty="0" smtClean="0"/>
              <a:t>I</a:t>
            </a:r>
            <a:r>
              <a:rPr lang="es-MX" sz="1300" dirty="0" smtClean="0"/>
              <a:t> o la página del PIFI: </a:t>
            </a:r>
            <a:r>
              <a:rPr lang="es-MX" sz="1300" u="sng" dirty="0">
                <a:hlinkClick r:id="rId3"/>
              </a:rPr>
              <a:t>http://</a:t>
            </a:r>
            <a:r>
              <a:rPr lang="es-MX" sz="1300" u="sng" dirty="0" smtClean="0">
                <a:hlinkClick r:id="rId3"/>
              </a:rPr>
              <a:t>pifi.sep.gob.mx</a:t>
            </a:r>
            <a:r>
              <a:rPr lang="es-MX" sz="1300" u="sng" dirty="0" smtClean="0"/>
              <a:t>.</a:t>
            </a:r>
            <a:endParaRPr lang="es-MX" sz="1300" u="sng" dirty="0"/>
          </a:p>
          <a:p>
            <a:pPr marL="177800" indent="-95250" algn="just">
              <a:lnSpc>
                <a:spcPct val="85000"/>
              </a:lnSpc>
              <a:spcAft>
                <a:spcPts val="0"/>
              </a:spcAft>
            </a:pPr>
            <a:endParaRPr lang="es-MX" sz="800" dirty="0"/>
          </a:p>
          <a:p>
            <a:pPr marL="177800" indent="-95250" algn="just">
              <a:lnSpc>
                <a:spcPct val="85000"/>
              </a:lnSpc>
              <a:spcAft>
                <a:spcPts val="0"/>
              </a:spcAft>
              <a:buFont typeface="Arial" pitchFamily="34" charset="0"/>
              <a:buChar char="•"/>
            </a:pPr>
            <a:r>
              <a:rPr lang="es-MX" sz="1300" dirty="0"/>
              <a:t>Para cualquier aclaración o duda favor de comunicarse al correo electrónico </a:t>
            </a:r>
            <a:r>
              <a:rPr lang="es-MX" sz="1300" dirty="0" smtClean="0">
                <a:hlinkClick r:id="rId4"/>
              </a:rPr>
              <a:t>julieta.nishisawa@sep.gob.mx</a:t>
            </a:r>
            <a:r>
              <a:rPr lang="es-MX" sz="1300" dirty="0"/>
              <a:t>.</a:t>
            </a:r>
          </a:p>
        </p:txBody>
      </p:sp>
      <p:sp>
        <p:nvSpPr>
          <p:cNvPr id="4101" name="AutoShape 9">
            <a:hlinkClick r:id="" action="ppaction://hlinkshowjump?jump=previousslide"/>
          </p:cNvPr>
          <p:cNvSpPr>
            <a:spLocks noChangeArrowheads="1"/>
          </p:cNvSpPr>
          <p:nvPr/>
        </p:nvSpPr>
        <p:spPr bwMode="auto">
          <a:xfrm flipH="1">
            <a:off x="8736013" y="64291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366604" name="Text Box 12"/>
          <p:cNvSpPr txBox="1">
            <a:spLocks noChangeArrowheads="1"/>
          </p:cNvSpPr>
          <p:nvPr/>
        </p:nvSpPr>
        <p:spPr bwMode="auto">
          <a:xfrm>
            <a:off x="34925" y="6383505"/>
            <a:ext cx="9070975" cy="432511"/>
          </a:xfrm>
          <a:prstGeom prst="rect">
            <a:avLst/>
          </a:prstGeom>
          <a:solidFill>
            <a:schemeClr val="bg1">
              <a:lumMod val="85000"/>
            </a:schemeClr>
          </a:solidFill>
          <a:ln w="38100" algn="ctr">
            <a:solidFill>
              <a:schemeClr val="bg1"/>
            </a:solidFill>
            <a:miter lim="800000"/>
            <a:headEnd/>
            <a:tailEnd/>
          </a:ln>
        </p:spPr>
        <p:txBody>
          <a:bodyPr tIns="90000">
            <a:noAutofit/>
          </a:bodyPr>
          <a:lstStyle/>
          <a:p>
            <a:pPr algn="just">
              <a:lnSpc>
                <a:spcPct val="80000"/>
              </a:lnSpc>
              <a:spcAft>
                <a:spcPct val="55000"/>
              </a:spcAft>
              <a:tabLst>
                <a:tab pos="180975" algn="l"/>
                <a:tab pos="447675" algn="l"/>
              </a:tabLst>
            </a:pPr>
            <a:r>
              <a:rPr lang="es-MX" b="1" dirty="0"/>
              <a:t>NOTA</a:t>
            </a:r>
            <a:r>
              <a:rPr lang="es-MX" dirty="0"/>
              <a:t>: Esta guía </a:t>
            </a:r>
            <a:r>
              <a:rPr lang="es-MX" dirty="0" smtClean="0"/>
              <a:t>está </a:t>
            </a:r>
            <a:r>
              <a:rPr lang="es-MX" dirty="0"/>
              <a:t>diseñada para usarse como apoyo para quien presenta las características de la actualización del proceso de planeación, </a:t>
            </a:r>
            <a:r>
              <a:rPr lang="es-MX" dirty="0" smtClean="0"/>
              <a:t>los </a:t>
            </a:r>
            <a:r>
              <a:rPr lang="es-MX" b="1" dirty="0" smtClean="0"/>
              <a:t>textos subrayados</a:t>
            </a:r>
            <a:r>
              <a:rPr lang="es-MX" dirty="0" smtClean="0"/>
              <a:t> y en </a:t>
            </a:r>
            <a:r>
              <a:rPr lang="es-MX" b="1" dirty="0" smtClean="0"/>
              <a:t>negrita</a:t>
            </a:r>
            <a:r>
              <a:rPr lang="es-MX" dirty="0" smtClean="0"/>
              <a:t> contienen </a:t>
            </a:r>
            <a:r>
              <a:rPr lang="es-MX" b="1" dirty="0"/>
              <a:t>hipervínculos</a:t>
            </a:r>
            <a:r>
              <a:rPr lang="es-MX" dirty="0"/>
              <a:t> que facilitan la navegación a través de su contenido. </a:t>
            </a:r>
            <a:endParaRPr lang="es-ES" strike="sngStrike" dirty="0"/>
          </a:p>
        </p:txBody>
      </p:sp>
      <p:sp>
        <p:nvSpPr>
          <p:cNvPr id="6" name="5 Rectángulo">
            <a:hlinkClick r:id="rId5" action="ppaction://hlinksldjump"/>
          </p:cNvPr>
          <p:cNvSpPr>
            <a:spLocks/>
          </p:cNvSpPr>
          <p:nvPr/>
        </p:nvSpPr>
        <p:spPr bwMode="auto">
          <a:xfrm>
            <a:off x="6756884" y="3252328"/>
            <a:ext cx="654545"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66600"/>
                                        </p:tgtEl>
                                        <p:attrNameLst>
                                          <p:attrName>style.visibility</p:attrName>
                                        </p:attrNameLst>
                                      </p:cBhvr>
                                      <p:to>
                                        <p:strVal val="visible"/>
                                      </p:to>
                                    </p:set>
                                    <p:animEffect transition="in" filter="fade">
                                      <p:cBhvr>
                                        <p:cTn id="7" dur="3000"/>
                                        <p:tgtEl>
                                          <p:spTgt spid="366600"/>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66604"/>
                                        </p:tgtEl>
                                        <p:attrNameLst>
                                          <p:attrName>style.visibility</p:attrName>
                                        </p:attrNameLst>
                                      </p:cBhvr>
                                      <p:to>
                                        <p:strVal val="visible"/>
                                      </p:to>
                                    </p:set>
                                    <p:animEffect transition="in" filter="fade">
                                      <p:cBhvr>
                                        <p:cTn id="11" dur="3000"/>
                                        <p:tgtEl>
                                          <p:spTgt spid="366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65364"/>
            <a:ext cx="9144000" cy="6292636"/>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smtClean="0"/>
          </a:p>
          <a:p>
            <a:pPr algn="just"/>
            <a:r>
              <a:rPr lang="es-MX" sz="1300" b="1" dirty="0" smtClean="0"/>
              <a:t>Análisis </a:t>
            </a:r>
            <a:r>
              <a:rPr lang="es-MX" sz="1300" b="1" dirty="0"/>
              <a:t>de la competitividad </a:t>
            </a:r>
            <a:r>
              <a:rPr lang="es-MX" sz="1300" b="1" dirty="0" smtClean="0"/>
              <a:t>académica</a:t>
            </a:r>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Realizar el análisis en cuanto a:</a:t>
            </a:r>
          </a:p>
          <a:p>
            <a:pPr algn="just"/>
            <a:endParaRPr lang="es-MX" sz="800" dirty="0" smtClean="0"/>
          </a:p>
          <a:p>
            <a:pPr lvl="1" algn="just">
              <a:buFont typeface="Wingdings" pitchFamily="2" charset="2"/>
              <a:buChar char="Ø"/>
            </a:pPr>
            <a:r>
              <a:rPr lang="es-MX" sz="1300" dirty="0" smtClean="0"/>
              <a:t> Evolución de los indicadores de PE y matrícula de TSU y Licenciatura.</a:t>
            </a:r>
          </a:p>
          <a:p>
            <a:pPr lvl="1" algn="just">
              <a:buFont typeface="Wingdings" pitchFamily="2" charset="2"/>
              <a:buChar char="Ø"/>
            </a:pPr>
            <a:r>
              <a:rPr lang="es-MX" sz="1300" dirty="0" smtClean="0"/>
              <a:t> Indicadores de PE y matrícula de posgrado.</a:t>
            </a:r>
          </a:p>
          <a:p>
            <a:pPr lvl="1" algn="just">
              <a:buFont typeface="Wingdings" pitchFamily="2" charset="2"/>
              <a:buChar char="Ø"/>
            </a:pPr>
            <a:r>
              <a:rPr lang="es-MX" sz="1300" dirty="0" smtClean="0"/>
              <a:t> Evolución de los indicadores de egresados registrados en la Dirección General de Profesiones (DGP).</a:t>
            </a:r>
          </a:p>
          <a:p>
            <a:pPr lvl="1" algn="just">
              <a:buFont typeface="Wingdings" pitchFamily="2" charset="2"/>
              <a:buChar char="Ø"/>
            </a:pPr>
            <a:r>
              <a:rPr lang="es-MX" sz="1300" dirty="0" smtClean="0"/>
              <a:t> Resultado de la aplicación de los exámenes EGEL y/o EGETSU aplicados por el CENEVAL.</a:t>
            </a:r>
          </a:p>
          <a:p>
            <a:pPr lvl="1" algn="just">
              <a:buFont typeface="Wingdings" pitchFamily="2" charset="2"/>
              <a:buChar char="Ø"/>
            </a:pPr>
            <a:r>
              <a:rPr lang="es-MX" sz="1300" dirty="0" smtClean="0"/>
              <a:t> Eficacia de las políticas y estrategias implementadas.</a:t>
            </a:r>
          </a:p>
          <a:p>
            <a:pPr lvl="1" algn="just">
              <a:buFont typeface="Wingdings" pitchFamily="2" charset="2"/>
              <a:buChar char="Ø"/>
            </a:pPr>
            <a:r>
              <a:rPr lang="es-MX" sz="1300" dirty="0" smtClean="0"/>
              <a:t> Principales problemas que han impedido una evolución más favorable de los indicadores.</a:t>
            </a:r>
          </a:p>
          <a:p>
            <a:pPr algn="just"/>
            <a:endParaRPr lang="es-MX" sz="800" dirty="0" smtClean="0"/>
          </a:p>
          <a:p>
            <a:pPr algn="just"/>
            <a:r>
              <a:rPr lang="es-MX" sz="1300" dirty="0" smtClean="0"/>
              <a:t>Principales conclusiones de los impactos de competitividad académica.</a:t>
            </a:r>
            <a:endParaRPr lang="es-ES" sz="1300" dirty="0" smtClean="0"/>
          </a:p>
          <a:p>
            <a:pPr algn="just">
              <a:lnSpc>
                <a:spcPct val="80000"/>
              </a:lnSpc>
            </a:pPr>
            <a:endParaRPr lang="es-MX" sz="1300" dirty="0" smtClean="0"/>
          </a:p>
          <a:p>
            <a:pPr algn="just">
              <a:lnSpc>
                <a:spcPct val="80000"/>
              </a:lnSpc>
            </a:pPr>
            <a:endParaRPr lang="es-MX" sz="1300" dirty="0"/>
          </a:p>
          <a:p>
            <a:pPr algn="just">
              <a:lnSpc>
                <a:spcPct val="80000"/>
              </a:lnSpc>
            </a:pPr>
            <a:endParaRPr lang="es-ES" sz="1300" dirty="0"/>
          </a:p>
        </p:txBody>
      </p:sp>
      <p:graphicFrame>
        <p:nvGraphicFramePr>
          <p:cNvPr id="5" name="4 Tabla"/>
          <p:cNvGraphicFramePr>
            <a:graphicFrameLocks noGrp="1"/>
          </p:cNvGraphicFramePr>
          <p:nvPr>
            <p:extLst>
              <p:ext uri="{D42A27DB-BD31-4B8C-83A1-F6EECF244321}">
                <p14:modId xmlns:p14="http://schemas.microsoft.com/office/powerpoint/2010/main" val="2854765797"/>
              </p:ext>
            </p:extLst>
          </p:nvPr>
        </p:nvGraphicFramePr>
        <p:xfrm>
          <a:off x="378930" y="1022410"/>
          <a:ext cx="8358245" cy="2202180"/>
        </p:xfrm>
        <a:graphic>
          <a:graphicData uri="http://schemas.openxmlformats.org/drawingml/2006/table">
            <a:tbl>
              <a:tblPr/>
              <a:tblGrid>
                <a:gridCol w="5798957"/>
                <a:gridCol w="697470"/>
                <a:gridCol w="620606"/>
                <a:gridCol w="620606"/>
                <a:gridCol w="620606"/>
              </a:tblGrid>
              <a:tr h="184150">
                <a:tc rowSpan="2">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MX" sz="1200" b="1" dirty="0" smtClean="0">
                          <a:solidFill>
                            <a:srgbClr val="000000"/>
                          </a:solidFill>
                          <a:latin typeface="Calibri"/>
                          <a:ea typeface="Times New Roman"/>
                          <a:cs typeface="Times New Roman"/>
                        </a:rPr>
                        <a:t>2009</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a:spcAft>
                          <a:spcPts val="0"/>
                        </a:spcAft>
                      </a:pPr>
                      <a:r>
                        <a:rPr lang="es-MX" sz="1200" b="1" dirty="0" smtClean="0">
                          <a:solidFill>
                            <a:srgbClr val="000000"/>
                          </a:solidFill>
                          <a:latin typeface="Calibri"/>
                          <a:ea typeface="Times New Roman"/>
                          <a:cs typeface="Times New Roman"/>
                        </a:rPr>
                        <a:t>2013</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84150">
                <a:tc vMerge="1">
                  <a:txBody>
                    <a:bodyPr/>
                    <a:lstStyle/>
                    <a:p>
                      <a:endParaRPr lang="es-MX"/>
                    </a:p>
                  </a:txBody>
                  <a:tcPr/>
                </a:tc>
                <a:tc>
                  <a:txBody>
                    <a:bodyPr/>
                    <a:lstStyle/>
                    <a:p>
                      <a:pPr algn="ctr">
                        <a:spcAft>
                          <a:spcPts val="0"/>
                        </a:spcAft>
                      </a:pPr>
                      <a:r>
                        <a:rPr lang="es-MX" sz="1200" b="1" dirty="0">
                          <a:solidFill>
                            <a:srgbClr val="000000"/>
                          </a:solidFill>
                          <a:latin typeface="Calibri"/>
                          <a:ea typeface="Times New Roman"/>
                          <a:cs typeface="Times New Roman"/>
                        </a:rPr>
                        <a:t>No.</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a:t>
                      </a:r>
                      <a:endParaRPr lang="es-MX" sz="12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No.</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MX" sz="1200" b="1" dirty="0">
                          <a:solidFill>
                            <a:srgbClr val="000000"/>
                          </a:solidFill>
                          <a:latin typeface="Calibri"/>
                          <a:ea typeface="Times New Roman"/>
                          <a:cs typeface="Times New Roman"/>
                        </a:rPr>
                        <a:t>%</a:t>
                      </a:r>
                      <a:endParaRPr lang="es-MX" sz="12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84150">
                <a:tc>
                  <a:txBody>
                    <a:bodyPr/>
                    <a:lstStyle/>
                    <a:p>
                      <a:pPr>
                        <a:spcAft>
                          <a:spcPts val="0"/>
                        </a:spcAft>
                      </a:pPr>
                      <a:r>
                        <a:rPr lang="es-MX" sz="1200" b="1" dirty="0" smtClean="0">
                          <a:solidFill>
                            <a:srgbClr val="000000"/>
                          </a:solidFill>
                          <a:latin typeface="Calibri"/>
                          <a:ea typeface="Times New Roman"/>
                          <a:cs typeface="Times New Roman"/>
                        </a:rPr>
                        <a:t>Total </a:t>
                      </a:r>
                      <a:r>
                        <a:rPr lang="es-MX" sz="1200" b="1" dirty="0">
                          <a:solidFill>
                            <a:srgbClr val="000000"/>
                          </a:solidFill>
                          <a:latin typeface="Calibri"/>
                          <a:ea typeface="Times New Roman"/>
                          <a:cs typeface="Times New Roman"/>
                        </a:rPr>
                        <a:t>de programas educativos de posgrado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Programa Nacional de Posgrado de Calidad, PNPC (PNP y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Padrón Nacional de Posgrado (PNP)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Número </a:t>
                      </a:r>
                      <a:r>
                        <a:rPr lang="es-MX" sz="1200" b="1" dirty="0">
                          <a:solidFill>
                            <a:srgbClr val="000000"/>
                          </a:solidFill>
                          <a:latin typeface="Calibri"/>
                          <a:ea typeface="Times New Roman"/>
                          <a:cs typeface="Times New Roman"/>
                        </a:rPr>
                        <a:t>de programas educativos en el </a:t>
                      </a:r>
                      <a:r>
                        <a:rPr lang="es-MX" sz="1200" b="1" dirty="0" smtClean="0">
                          <a:solidFill>
                            <a:srgbClr val="000000"/>
                          </a:solidFill>
                          <a:latin typeface="Calibri"/>
                          <a:ea typeface="Times New Roman"/>
                          <a:cs typeface="Times New Roman"/>
                        </a:rPr>
                        <a:t>Programa </a:t>
                      </a:r>
                      <a:r>
                        <a:rPr lang="es-MX" sz="1200" b="1" dirty="0">
                          <a:solidFill>
                            <a:srgbClr val="000000"/>
                          </a:solidFill>
                          <a:latin typeface="Calibri"/>
                          <a:ea typeface="Times New Roman"/>
                          <a:cs typeface="Times New Roman"/>
                        </a:rPr>
                        <a:t>de Fomento a la Calidad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Total </a:t>
                      </a:r>
                      <a:r>
                        <a:rPr lang="es-MX" sz="1200" b="1" dirty="0">
                          <a:solidFill>
                            <a:srgbClr val="000000"/>
                          </a:solidFill>
                          <a:latin typeface="Calibri"/>
                          <a:ea typeface="Times New Roman"/>
                          <a:cs typeface="Times New Roman"/>
                        </a:rPr>
                        <a:t>de matrícula en programas educativos de posgrado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Programa Nacional de Posgrado de Calidad, PNPC (PNP y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Padrón Nacional de Posgrado (PNP)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spcAft>
                          <a:spcPts val="0"/>
                        </a:spcAft>
                      </a:pPr>
                      <a:r>
                        <a:rPr lang="es-MX" sz="1200" b="1" dirty="0" smtClean="0">
                          <a:solidFill>
                            <a:srgbClr val="000000"/>
                          </a:solidFill>
                          <a:latin typeface="Calibri"/>
                          <a:ea typeface="Times New Roman"/>
                          <a:cs typeface="Times New Roman"/>
                        </a:rPr>
                        <a:t>Matrícula </a:t>
                      </a:r>
                      <a:r>
                        <a:rPr lang="es-MX" sz="1200" b="1" dirty="0">
                          <a:solidFill>
                            <a:srgbClr val="000000"/>
                          </a:solidFill>
                          <a:latin typeface="Calibri"/>
                          <a:ea typeface="Times New Roman"/>
                          <a:cs typeface="Times New Roman"/>
                        </a:rPr>
                        <a:t>en programas educativos en el </a:t>
                      </a:r>
                      <a:r>
                        <a:rPr lang="es-MX" sz="1200" b="1" dirty="0" smtClean="0">
                          <a:solidFill>
                            <a:srgbClr val="000000"/>
                          </a:solidFill>
                          <a:latin typeface="Calibri"/>
                          <a:ea typeface="Times New Roman"/>
                          <a:cs typeface="Times New Roman"/>
                        </a:rPr>
                        <a:t>Programa </a:t>
                      </a:r>
                      <a:r>
                        <a:rPr lang="es-MX" sz="1200" b="1" dirty="0">
                          <a:solidFill>
                            <a:srgbClr val="000000"/>
                          </a:solidFill>
                          <a:latin typeface="Calibri"/>
                          <a:ea typeface="Times New Roman"/>
                          <a:cs typeface="Times New Roman"/>
                        </a:rPr>
                        <a:t>de Fomento a la Calidad (PFC) </a:t>
                      </a: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200" dirty="0">
                        <a:solidFill>
                          <a:srgbClr val="000000"/>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32" y="56950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26628" name="Rectangle 6"/>
          <p:cNvSpPr>
            <a:spLocks noChangeArrowheads="1"/>
          </p:cNvSpPr>
          <p:nvPr/>
        </p:nvSpPr>
        <p:spPr bwMode="auto">
          <a:xfrm>
            <a:off x="32" y="552052"/>
            <a:ext cx="9144000" cy="6294687"/>
          </a:xfrm>
          <a:prstGeom prst="rect">
            <a:avLst/>
          </a:prstGeom>
          <a:solidFill>
            <a:schemeClr val="bg1">
              <a:alpha val="10196"/>
            </a:schemeClr>
          </a:solidFill>
          <a:ln w="3175" algn="ctr">
            <a:noFill/>
            <a:miter lim="800000"/>
            <a:headEnd/>
            <a:tailEnd/>
          </a:ln>
        </p:spPr>
        <p:txBody>
          <a:bodyPr tIns="72000" bIns="72000" anchor="t" anchorCtr="0">
            <a:noAutofit/>
          </a:bodyPr>
          <a:lstStyle/>
          <a:p>
            <a:pPr algn="just"/>
            <a:endParaRPr lang="es-MX" sz="500" b="1" dirty="0" smtClean="0"/>
          </a:p>
          <a:p>
            <a:pPr algn="just"/>
            <a:r>
              <a:rPr lang="es-MX" sz="1300" b="1" dirty="0" smtClean="0"/>
              <a:t>Análisis de la relación entre capacidad y competitividad académicas</a:t>
            </a:r>
            <a:endParaRPr lang="es-MX" sz="1300" dirty="0" smtClean="0"/>
          </a:p>
          <a:p>
            <a:pPr algn="just"/>
            <a:endParaRPr lang="es-MX" sz="800" dirty="0" smtClean="0"/>
          </a:p>
          <a:p>
            <a:pPr algn="just">
              <a:tabLst>
                <a:tab pos="630238" algn="l"/>
              </a:tabLst>
            </a:pPr>
            <a:r>
              <a:rPr lang="es-ES" sz="1300" dirty="0" smtClean="0"/>
              <a:t>Se </a:t>
            </a:r>
            <a:r>
              <a:rPr lang="es-ES" sz="1300" dirty="0"/>
              <a:t>recomienda analizar integralmente la relación entre los valores de los indicadores y obtener conclusiones que sirvan de insumo al proceso de actualización de la planeación </a:t>
            </a:r>
            <a:r>
              <a:rPr lang="es-ES" sz="1300" dirty="0" smtClean="0"/>
              <a:t>institucional, orientadas </a:t>
            </a:r>
            <a:r>
              <a:rPr lang="es-ES" sz="1300" dirty="0"/>
              <a:t>a continuar fortaleciendo la capacidad y competitividad </a:t>
            </a:r>
            <a:r>
              <a:rPr lang="es-ES" sz="1300" dirty="0" smtClean="0"/>
              <a:t>académicas. </a:t>
            </a:r>
          </a:p>
          <a:p>
            <a:pPr algn="just">
              <a:tabLst>
                <a:tab pos="630238" algn="l"/>
              </a:tabLst>
            </a:pPr>
            <a:endParaRPr lang="es-ES" sz="800" dirty="0" smtClean="0"/>
          </a:p>
          <a:p>
            <a:pPr algn="just">
              <a:tabLst>
                <a:tab pos="630238" algn="l"/>
              </a:tabLst>
            </a:pPr>
            <a:r>
              <a:rPr lang="es-ES" sz="1300" dirty="0" smtClean="0"/>
              <a:t>Se </a:t>
            </a:r>
            <a:r>
              <a:rPr lang="es-ES" sz="1300" dirty="0"/>
              <a:t>recomienda considerar en el análisis</a:t>
            </a:r>
            <a:r>
              <a:rPr lang="es-ES" sz="1300" dirty="0" smtClean="0"/>
              <a:t>:</a:t>
            </a:r>
          </a:p>
          <a:p>
            <a:pPr algn="just">
              <a:tabLst>
                <a:tab pos="630238" algn="l"/>
              </a:tabLst>
            </a:pPr>
            <a:endParaRPr lang="es-ES" sz="800" dirty="0"/>
          </a:p>
          <a:p>
            <a:pPr marL="541338" lvl="1" algn="just">
              <a:buFontTx/>
              <a:buChar char="•"/>
              <a:tabLst>
                <a:tab pos="630238" algn="l"/>
              </a:tabLst>
            </a:pPr>
            <a:r>
              <a:rPr lang="es-ES" sz="1300" dirty="0"/>
              <a:t>La </a:t>
            </a:r>
            <a:r>
              <a:rPr lang="es-ES" sz="1300" b="1" u="sng" dirty="0"/>
              <a:t>relación</a:t>
            </a:r>
            <a:r>
              <a:rPr lang="es-ES" sz="1300" b="1" dirty="0"/>
              <a:t> </a:t>
            </a:r>
            <a:r>
              <a:rPr lang="es-ES" sz="1300" dirty="0"/>
              <a:t>entre el porcentaje de PTC </a:t>
            </a:r>
            <a:r>
              <a:rPr lang="es-ES" sz="1300" dirty="0" smtClean="0"/>
              <a:t>con el reconocimiento del perfil deseable y el porcentaje de PTC con </a:t>
            </a:r>
            <a:r>
              <a:rPr lang="es-ES" sz="1300" dirty="0"/>
              <a:t>estudios de </a:t>
            </a:r>
            <a:r>
              <a:rPr lang="es-ES" sz="1300" dirty="0" smtClean="0"/>
              <a:t>posgrado. </a:t>
            </a:r>
            <a:r>
              <a:rPr lang="es-ES" sz="1300" dirty="0"/>
              <a:t>¿Es adecuada la relación</a:t>
            </a:r>
            <a:r>
              <a:rPr lang="es-ES" sz="1300" dirty="0" smtClean="0"/>
              <a:t>?</a:t>
            </a:r>
          </a:p>
          <a:p>
            <a:pPr marL="541338" lvl="1" algn="just">
              <a:tabLst>
                <a:tab pos="630238" algn="l"/>
              </a:tabLst>
            </a:pPr>
            <a:endParaRPr lang="es-ES" sz="800" dirty="0"/>
          </a:p>
          <a:p>
            <a:pPr marL="541338" lvl="1" algn="just">
              <a:buFontTx/>
              <a:buChar char="•"/>
              <a:tabLst>
                <a:tab pos="630238" algn="l"/>
              </a:tabLst>
            </a:pPr>
            <a:r>
              <a:rPr lang="es-MX" sz="1300" dirty="0"/>
              <a:t>La </a:t>
            </a:r>
            <a:r>
              <a:rPr lang="es-MX" sz="1300" b="1" u="sng" dirty="0"/>
              <a:t>relación</a:t>
            </a:r>
            <a:r>
              <a:rPr lang="es-MX" sz="1300" b="1" dirty="0"/>
              <a:t> </a:t>
            </a:r>
            <a:r>
              <a:rPr lang="es-MX" sz="1300" dirty="0"/>
              <a:t>entre el porcentaje de PTC con el reconocimiento del perfil deseable y el porcentaje de PTC adscritos al SNI. ¿Es adecuada la relación</a:t>
            </a:r>
            <a:r>
              <a:rPr lang="es-MX" sz="1300" dirty="0" smtClean="0"/>
              <a:t>?</a:t>
            </a:r>
          </a:p>
          <a:p>
            <a:pPr marL="541338" lvl="1" algn="just">
              <a:tabLst>
                <a:tab pos="630238" algn="l"/>
              </a:tabLst>
            </a:pPr>
            <a:endParaRPr lang="es-MX" sz="800" dirty="0" smtClean="0"/>
          </a:p>
          <a:p>
            <a:pPr marL="541338" lvl="1" algn="just">
              <a:buFontTx/>
              <a:buChar char="•"/>
              <a:tabLst>
                <a:tab pos="630238" algn="l"/>
              </a:tabLst>
            </a:pPr>
            <a:r>
              <a:rPr lang="es-MX" sz="1300" dirty="0" smtClean="0"/>
              <a:t>La </a:t>
            </a:r>
            <a:r>
              <a:rPr lang="es-MX" sz="1300" dirty="0"/>
              <a:t>relación entre el porcentaje de PTC adscritos al SNI y el porcentaje de PTC con grado de doctorado. ¿Es adecuada la relación?</a:t>
            </a:r>
            <a:endParaRPr lang="es-MX" sz="1300" dirty="0" smtClean="0"/>
          </a:p>
          <a:p>
            <a:pPr marL="541338" lvl="1" algn="just">
              <a:tabLst>
                <a:tab pos="630238" algn="l"/>
              </a:tabLst>
            </a:pPr>
            <a:endParaRPr lang="es-MX" sz="800" dirty="0" smtClean="0"/>
          </a:p>
          <a:p>
            <a:pPr marL="541338" lvl="1" algn="just">
              <a:buFontTx/>
              <a:buChar char="•"/>
              <a:tabLst>
                <a:tab pos="630238" algn="l"/>
              </a:tabLst>
            </a:pPr>
            <a:r>
              <a:rPr lang="es-MX" sz="1300" dirty="0" smtClean="0"/>
              <a:t>La </a:t>
            </a:r>
            <a:r>
              <a:rPr lang="es-MX" sz="1300" b="1" u="sng" dirty="0"/>
              <a:t>relación</a:t>
            </a:r>
            <a:r>
              <a:rPr lang="es-MX" sz="1300" b="1" dirty="0"/>
              <a:t> </a:t>
            </a:r>
            <a:r>
              <a:rPr lang="es-MX" sz="1300" dirty="0"/>
              <a:t>entre el </a:t>
            </a:r>
            <a:r>
              <a:rPr lang="es-MX" sz="1300" dirty="0" smtClean="0"/>
              <a:t>número </a:t>
            </a:r>
            <a:r>
              <a:rPr lang="es-MX" sz="1300" dirty="0"/>
              <a:t>de PTC </a:t>
            </a:r>
            <a:r>
              <a:rPr lang="es-MX" sz="1300" dirty="0" smtClean="0"/>
              <a:t>con perfil deseable y el número de ellos en el Programa de Estímulos, así como el número de PTC adscritos al SNI y el número de ellos en el Programa de Estímulos. Además la relación de los PTC con perfil deseable y SNI y el número de ellos en el Programa de Estímulos. ¿Son adecuadas las relaciones?</a:t>
            </a:r>
          </a:p>
          <a:p>
            <a:pPr marL="541338" lvl="1" algn="just">
              <a:tabLst>
                <a:tab pos="630238" algn="l"/>
              </a:tabLst>
            </a:pPr>
            <a:endParaRPr lang="es-MX" sz="800" dirty="0" smtClean="0"/>
          </a:p>
          <a:p>
            <a:pPr marL="541338" lvl="1" algn="just">
              <a:buFontTx/>
              <a:buChar char="•"/>
              <a:tabLst>
                <a:tab pos="630238" algn="l"/>
              </a:tabLst>
            </a:pPr>
            <a:r>
              <a:rPr lang="es-MX" sz="1300" dirty="0" smtClean="0"/>
              <a:t>La </a:t>
            </a:r>
            <a:r>
              <a:rPr lang="es-MX" sz="1300" b="1" u="sng" dirty="0" smtClean="0"/>
              <a:t>relación</a:t>
            </a:r>
            <a:r>
              <a:rPr lang="es-MX" sz="1300" dirty="0" smtClean="0"/>
              <a:t> entre los porcentajes de CA Consolidados, en proceso de Consolidación y en Formación. ¿Es adecuada la relación?</a:t>
            </a:r>
          </a:p>
          <a:p>
            <a:pPr marL="541338" lvl="1" algn="just">
              <a:tabLst>
                <a:tab pos="630238" algn="l"/>
              </a:tabLst>
            </a:pPr>
            <a:endParaRPr lang="es-MX" sz="800" dirty="0" smtClean="0"/>
          </a:p>
          <a:p>
            <a:pPr marL="541338" lvl="1" algn="just">
              <a:buFontTx/>
              <a:buChar char="•"/>
              <a:tabLst>
                <a:tab pos="630238" algn="l"/>
              </a:tabLst>
            </a:pPr>
            <a:r>
              <a:rPr lang="es-ES" sz="1300" dirty="0" smtClean="0"/>
              <a:t>La </a:t>
            </a:r>
            <a:r>
              <a:rPr lang="es-ES" sz="1300" b="1" u="sng" dirty="0"/>
              <a:t>comparación</a:t>
            </a:r>
            <a:r>
              <a:rPr lang="es-ES" sz="1300" b="1" dirty="0"/>
              <a:t> </a:t>
            </a:r>
            <a:r>
              <a:rPr lang="es-ES" sz="1300" dirty="0"/>
              <a:t>entre la capacidad y la competitividad </a:t>
            </a:r>
            <a:r>
              <a:rPr lang="es-ES" sz="1300" dirty="0" smtClean="0"/>
              <a:t>académicas </a:t>
            </a:r>
            <a:r>
              <a:rPr lang="es-ES" sz="1300" dirty="0"/>
              <a:t>de la institución. ¿La competitividad académica </a:t>
            </a:r>
            <a:r>
              <a:rPr lang="es-ES" sz="1300" dirty="0" smtClean="0"/>
              <a:t>es </a:t>
            </a:r>
            <a:r>
              <a:rPr lang="es-ES" sz="1300" dirty="0"/>
              <a:t>acorde con la capacidad académica</a:t>
            </a:r>
            <a:r>
              <a:rPr lang="es-ES" sz="1300" dirty="0" smtClean="0"/>
              <a:t>?</a:t>
            </a:r>
          </a:p>
          <a:p>
            <a:pPr marL="541338" lvl="1" algn="just">
              <a:tabLst>
                <a:tab pos="630238" algn="l"/>
              </a:tabLst>
            </a:pPr>
            <a:endParaRPr lang="es-ES" sz="800" dirty="0"/>
          </a:p>
          <a:p>
            <a:pPr algn="just">
              <a:tabLst>
                <a:tab pos="630238" algn="l"/>
              </a:tabLst>
            </a:pPr>
            <a:endParaRPr lang="es-ES" sz="800" dirty="0"/>
          </a:p>
        </p:txBody>
      </p:sp>
      <p:sp>
        <p:nvSpPr>
          <p:cNvPr id="7" name="6 Rectángulo">
            <a:hlinkClick r:id="rId3" action="ppaction://hlinksldjump"/>
          </p:cNvPr>
          <p:cNvSpPr/>
          <p:nvPr/>
        </p:nvSpPr>
        <p:spPr bwMode="auto">
          <a:xfrm flipH="1">
            <a:off x="32"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32" y="56950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26628" name="Rectangle 6"/>
          <p:cNvSpPr>
            <a:spLocks noChangeArrowheads="1"/>
          </p:cNvSpPr>
          <p:nvPr/>
        </p:nvSpPr>
        <p:spPr bwMode="auto">
          <a:xfrm>
            <a:off x="32" y="552052"/>
            <a:ext cx="9144000" cy="6294687"/>
          </a:xfrm>
          <a:prstGeom prst="rect">
            <a:avLst/>
          </a:prstGeom>
          <a:solidFill>
            <a:schemeClr val="bg1">
              <a:alpha val="10196"/>
            </a:schemeClr>
          </a:solidFill>
          <a:ln w="3175" algn="ctr">
            <a:noFill/>
            <a:miter lim="800000"/>
            <a:headEnd/>
            <a:tailEnd/>
          </a:ln>
        </p:spPr>
        <p:txBody>
          <a:bodyPr tIns="72000" bIns="72000" anchor="t" anchorCtr="0">
            <a:noAutofit/>
          </a:bodyPr>
          <a:lstStyle/>
          <a:p>
            <a:pPr algn="just"/>
            <a:endParaRPr lang="es-MX" sz="500" b="1" dirty="0" smtClean="0"/>
          </a:p>
          <a:p>
            <a:pPr algn="just"/>
            <a:r>
              <a:rPr lang="es-MX" sz="1300" b="1" dirty="0" smtClean="0"/>
              <a:t>Análisis de la relación entre capacidad y competitividad académicas</a:t>
            </a:r>
            <a:endParaRPr lang="es-MX" sz="1300" dirty="0" smtClean="0"/>
          </a:p>
          <a:p>
            <a:pPr algn="just"/>
            <a:endParaRPr lang="es-MX" sz="800" dirty="0" smtClean="0"/>
          </a:p>
          <a:p>
            <a:pPr algn="just"/>
            <a:endParaRPr lang="es-MX" sz="800" dirty="0" smtClean="0"/>
          </a:p>
          <a:p>
            <a:pPr marL="541338" lvl="1" algn="just">
              <a:buFontTx/>
              <a:buChar char="•"/>
              <a:tabLst>
                <a:tab pos="630238" algn="l"/>
              </a:tabLst>
            </a:pPr>
            <a:r>
              <a:rPr lang="es-ES" sz="1300" dirty="0"/>
              <a:t>La </a:t>
            </a:r>
            <a:r>
              <a:rPr lang="es-ES" sz="1300" b="1" u="sng" dirty="0"/>
              <a:t>relación</a:t>
            </a:r>
            <a:r>
              <a:rPr lang="es-ES" sz="1300" b="1" dirty="0"/>
              <a:t> </a:t>
            </a:r>
            <a:r>
              <a:rPr lang="es-ES" sz="1300" dirty="0"/>
              <a:t>entre la matrícula</a:t>
            </a:r>
            <a:r>
              <a:rPr lang="es-ES" sz="1300" b="1" dirty="0"/>
              <a:t> </a:t>
            </a:r>
            <a:r>
              <a:rPr lang="es-ES" sz="1300" dirty="0"/>
              <a:t>de TSU y Licenciatura</a:t>
            </a:r>
            <a:r>
              <a:rPr lang="es-MX" sz="1300" dirty="0"/>
              <a:t> </a:t>
            </a:r>
            <a:r>
              <a:rPr lang="es-ES" sz="1300" dirty="0"/>
              <a:t>atendida en PE de calidad y la competitividad académica de las DES. ¿Qué decisiones se deben tomar para incrementar el porcentaje de matrícula atendida por PE de calidad?</a:t>
            </a:r>
          </a:p>
          <a:p>
            <a:pPr marL="541338" lvl="1" algn="just">
              <a:tabLst>
                <a:tab pos="630238" algn="l"/>
              </a:tabLst>
            </a:pPr>
            <a:endParaRPr lang="es-ES" sz="800" dirty="0"/>
          </a:p>
          <a:p>
            <a:pPr marL="541338" lvl="1" algn="just">
              <a:buFontTx/>
              <a:buChar char="•"/>
              <a:tabLst>
                <a:tab pos="630238" algn="l"/>
              </a:tabLst>
            </a:pPr>
            <a:r>
              <a:rPr lang="es-MX" sz="1300" dirty="0"/>
              <a:t>La </a:t>
            </a:r>
            <a:r>
              <a:rPr lang="es-MX" sz="1300" b="1" u="sng" dirty="0"/>
              <a:t>relación</a:t>
            </a:r>
            <a:r>
              <a:rPr lang="es-MX" sz="1300" dirty="0"/>
              <a:t> entre la matrícula de posgrado atendida en PE reconocidos por el PNPC (PNP y PFC) y la competitividad académica de posgrado de las DES. ¿Qué decisiones se deben tomar para incrementar el número de PE y el porcentaje de matrícula atendida por PE de posgrado reconocidos por su calidad?</a:t>
            </a:r>
            <a:r>
              <a:rPr lang="es-ES" sz="1100" dirty="0"/>
              <a:t> </a:t>
            </a:r>
          </a:p>
          <a:p>
            <a:pPr algn="just">
              <a:tabLst>
                <a:tab pos="630238" algn="l"/>
              </a:tabLst>
            </a:pPr>
            <a:endParaRPr lang="es-ES" sz="800" dirty="0" smtClean="0"/>
          </a:p>
          <a:p>
            <a:pPr algn="just">
              <a:tabLst>
                <a:tab pos="630238" algn="l"/>
              </a:tabLst>
            </a:pPr>
            <a:r>
              <a:rPr lang="es-ES" sz="1300" dirty="0" smtClean="0"/>
              <a:t>A </a:t>
            </a:r>
            <a:r>
              <a:rPr lang="es-ES" sz="1300" dirty="0"/>
              <a:t>partir de los resultados obtenidos en el análisis, se deben formular conclusiones que sirvan de sustento a la actualización y enriquecimiento de la planeación institucional y de las </a:t>
            </a:r>
            <a:r>
              <a:rPr lang="es-ES" sz="1300" dirty="0" smtClean="0"/>
              <a:t>DES, que </a:t>
            </a:r>
            <a:r>
              <a:rPr lang="es-ES" sz="1300" dirty="0"/>
              <a:t>den como resultado la formulación del PIFI </a:t>
            </a:r>
            <a:r>
              <a:rPr lang="es-ES" sz="1300" dirty="0" smtClean="0"/>
              <a:t>2014-2015, </a:t>
            </a:r>
            <a:r>
              <a:rPr lang="es-ES" sz="1300" dirty="0"/>
              <a:t>sus </a:t>
            </a:r>
            <a:r>
              <a:rPr lang="es-ES" sz="1300" dirty="0" err="1"/>
              <a:t>ProDES</a:t>
            </a:r>
            <a:r>
              <a:rPr lang="es-ES" sz="1300" dirty="0"/>
              <a:t> y </a:t>
            </a:r>
            <a:r>
              <a:rPr lang="es-ES" sz="1300" dirty="0" err="1"/>
              <a:t>ProGES</a:t>
            </a:r>
            <a:r>
              <a:rPr lang="es-ES" sz="1300" dirty="0" smtClean="0"/>
              <a:t>.</a:t>
            </a:r>
          </a:p>
          <a:p>
            <a:pPr algn="just">
              <a:tabLst>
                <a:tab pos="630238" algn="l"/>
              </a:tabLst>
            </a:pPr>
            <a:endParaRPr lang="es-ES" sz="1100" dirty="0" smtClean="0"/>
          </a:p>
          <a:p>
            <a:pPr algn="just">
              <a:tabLst>
                <a:tab pos="630238" algn="l"/>
              </a:tabLst>
            </a:pPr>
            <a:endParaRPr lang="es-ES" sz="1100" dirty="0" smtClean="0"/>
          </a:p>
          <a:p>
            <a:pPr algn="just">
              <a:tabLst>
                <a:tab pos="630238" algn="l"/>
              </a:tabLst>
            </a:pPr>
            <a:r>
              <a:rPr lang="es-ES" sz="1300" b="1" dirty="0" smtClean="0">
                <a:solidFill>
                  <a:srgbClr val="FF3300"/>
                </a:solidFill>
              </a:rPr>
              <a:t>Para un análisis integral, se sugiere identificar otras correlaciones que permitan a la institución obtener un buen diagnóstico, mejorar la planeación y los resultados en la mejora continua de la capacidad y competitividad académicas, así como de la gestión. </a:t>
            </a:r>
          </a:p>
          <a:p>
            <a:pPr algn="just">
              <a:tabLst>
                <a:tab pos="630238" algn="l"/>
              </a:tabLst>
            </a:pPr>
            <a:r>
              <a:rPr lang="es-ES" sz="1100" dirty="0" smtClean="0"/>
              <a:t> </a:t>
            </a:r>
            <a:endParaRPr lang="es-ES" sz="1100" dirty="0"/>
          </a:p>
          <a:p>
            <a:pPr algn="just">
              <a:tabLst>
                <a:tab pos="630238" algn="l"/>
              </a:tabLst>
            </a:pPr>
            <a:endParaRPr lang="es-ES" sz="800" dirty="0"/>
          </a:p>
        </p:txBody>
      </p:sp>
      <p:sp>
        <p:nvSpPr>
          <p:cNvPr id="5"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08993374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7234"/>
            <a:ext cx="9144000" cy="6290766"/>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Análisis </a:t>
            </a:r>
            <a:r>
              <a:rPr lang="es-MX" sz="1300" b="1" dirty="0"/>
              <a:t>de brechas de </a:t>
            </a:r>
            <a:r>
              <a:rPr lang="es-MX" sz="1300" b="1" dirty="0" smtClean="0"/>
              <a:t>capacidad y competitividad académicas </a:t>
            </a:r>
            <a:r>
              <a:rPr lang="es-MX" sz="1300" b="1" dirty="0"/>
              <a:t>entre </a:t>
            </a:r>
            <a:r>
              <a:rPr lang="es-MX" sz="1300" b="1" dirty="0" smtClean="0"/>
              <a:t>DES</a:t>
            </a:r>
            <a:r>
              <a:rPr lang="es-MX" sz="1300" dirty="0" smtClean="0"/>
              <a:t> </a:t>
            </a:r>
          </a:p>
          <a:p>
            <a:pPr algn="just">
              <a:spcBef>
                <a:spcPts val="0"/>
              </a:spcBef>
              <a:spcAft>
                <a:spcPts val="0"/>
              </a:spcAft>
            </a:pPr>
            <a:endParaRPr lang="es-MX" sz="800" b="1" dirty="0"/>
          </a:p>
          <a:p>
            <a:pPr algn="just">
              <a:spcBef>
                <a:spcPts val="0"/>
              </a:spcBef>
              <a:spcAft>
                <a:spcPts val="0"/>
              </a:spcAft>
            </a:pPr>
            <a:r>
              <a:rPr lang="es-MX" sz="1300" dirty="0" smtClean="0"/>
              <a:t>A </a:t>
            </a:r>
            <a:r>
              <a:rPr lang="es-MX" sz="1300" dirty="0"/>
              <a:t>partir de los resultados del análisis de la </a:t>
            </a:r>
            <a:r>
              <a:rPr lang="es-MX" sz="1300" b="1" dirty="0"/>
              <a:t>capacidad académica</a:t>
            </a:r>
            <a:r>
              <a:rPr lang="es-MX" sz="1300" dirty="0"/>
              <a:t> </a:t>
            </a:r>
            <a:r>
              <a:rPr lang="es-MX" sz="1300" dirty="0" smtClean="0"/>
              <a:t>de </a:t>
            </a:r>
            <a:r>
              <a:rPr lang="es-MX" sz="1300" dirty="0"/>
              <a:t>las </a:t>
            </a:r>
            <a:r>
              <a:rPr lang="es-MX" sz="1300" dirty="0" smtClean="0"/>
              <a:t>DES, </a:t>
            </a:r>
            <a:r>
              <a:rPr lang="es-MX" sz="1300" dirty="0"/>
              <a:t>agrupadas por la naturaleza disciplinaria de sus PE, se sugiere analizar la evolución del cierre de brechas de calidad entre </a:t>
            </a:r>
            <a:r>
              <a:rPr lang="es-MX" sz="1300" dirty="0" smtClean="0"/>
              <a:t>ellas </a:t>
            </a:r>
            <a:r>
              <a:rPr lang="es-MX" sz="1300" dirty="0"/>
              <a:t>e identificar las que presenten mayores rezagos, así como las causas de ello. Estos elementos deben permitir actualizar la planeación y enriquecer el proceso de mejora continua del funcionamiento y seguir avanzando en el cierre de brechas entre </a:t>
            </a:r>
            <a:r>
              <a:rPr lang="es-MX" sz="1300" dirty="0" smtClean="0"/>
              <a:t>ellas (</a:t>
            </a:r>
            <a:r>
              <a:rPr lang="es-MX" sz="1300" b="1" dirty="0" smtClean="0"/>
              <a:t>Ver </a:t>
            </a:r>
            <a:r>
              <a:rPr lang="es-MX" sz="1300" b="1" dirty="0" smtClean="0">
                <a:hlinkClick r:id="rId3" action="ppaction://hlinkfile"/>
              </a:rPr>
              <a:t>Anexo V A</a:t>
            </a:r>
            <a:r>
              <a:rPr lang="es-MX" sz="1300" dirty="0" smtClean="0"/>
              <a:t>, la parte correspondiente a este tema).</a:t>
            </a:r>
          </a:p>
          <a:p>
            <a:pPr algn="just">
              <a:spcBef>
                <a:spcPts val="0"/>
              </a:spcBef>
              <a:spcAft>
                <a:spcPts val="0"/>
              </a:spcAft>
            </a:pPr>
            <a:endParaRPr lang="es-MX" sz="800" dirty="0" smtClean="0"/>
          </a:p>
          <a:p>
            <a:pPr algn="just">
              <a:spcBef>
                <a:spcPts val="0"/>
              </a:spcBef>
              <a:spcAft>
                <a:spcPts val="0"/>
              </a:spcAft>
            </a:pPr>
            <a:r>
              <a:rPr lang="es-MX" sz="1300" dirty="0" smtClean="0"/>
              <a:t>A partir de los resultados del análisis de la </a:t>
            </a:r>
            <a:r>
              <a:rPr lang="es-MX" sz="1300" b="1" dirty="0" smtClean="0"/>
              <a:t>competitividad académica</a:t>
            </a:r>
            <a:r>
              <a:rPr lang="es-MX" sz="1300" dirty="0" smtClean="0"/>
              <a:t> de TSU, Licenciatura y posgrado de las DES, es necesario identificar las brechas de calidad entre ellas, señalar las que presenten mayores rezagos, así como las causas de ello, y obtener las inferencias que permitan actualizar su planeación y enriquecer el proceso de mejora continua de su competitividad académica (</a:t>
            </a:r>
            <a:r>
              <a:rPr lang="es-MX" sz="1300" b="1" dirty="0" smtClean="0"/>
              <a:t>Ver </a:t>
            </a:r>
            <a:r>
              <a:rPr lang="es-MX" sz="1300" b="1" dirty="0" smtClean="0">
                <a:hlinkClick r:id="rId4" action="ppaction://hlinkfile"/>
              </a:rPr>
              <a:t>Anexo V B</a:t>
            </a:r>
            <a:r>
              <a:rPr lang="es-MX" sz="1300" dirty="0" smtClean="0"/>
              <a:t>, la parte correspondiente a este tema).</a:t>
            </a:r>
            <a:endParaRPr lang="es-ES" sz="1300" dirty="0" smtClean="0"/>
          </a:p>
          <a:p>
            <a:pPr algn="just">
              <a:spcBef>
                <a:spcPct val="5000"/>
              </a:spcBef>
              <a:spcAft>
                <a:spcPct val="5000"/>
              </a:spcAft>
            </a:pPr>
            <a:endParaRPr lang="es-ES" sz="1400" dirty="0"/>
          </a:p>
        </p:txBody>
      </p:sp>
      <p:sp>
        <p:nvSpPr>
          <p:cNvPr id="5" name="4 Rectángulo">
            <a:hlinkClick r:id="rId5"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5 Rectángulo"/>
          <p:cNvSpPr>
            <a:spLocks/>
          </p:cNvSpPr>
          <p:nvPr/>
        </p:nvSpPr>
        <p:spPr bwMode="auto">
          <a:xfrm>
            <a:off x="7707696" y="1586492"/>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7" name="6 Rectángulo"/>
          <p:cNvSpPr>
            <a:spLocks/>
          </p:cNvSpPr>
          <p:nvPr/>
        </p:nvSpPr>
        <p:spPr bwMode="auto">
          <a:xfrm>
            <a:off x="2071021" y="2691828"/>
            <a:ext cx="1159567"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7838"/>
            <a:ext cx="9144000" cy="6290161"/>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Análisis de la atención y formación integral del estudiante</a:t>
            </a:r>
            <a:endParaRPr lang="es-MX" sz="1300" b="1" dirty="0"/>
          </a:p>
          <a:p>
            <a:pPr algn="just">
              <a:spcBef>
                <a:spcPts val="0"/>
              </a:spcBef>
              <a:spcAft>
                <a:spcPts val="0"/>
              </a:spcAft>
            </a:pPr>
            <a:endParaRPr lang="es-MX" sz="800" dirty="0" smtClean="0"/>
          </a:p>
          <a:p>
            <a:pPr algn="just">
              <a:spcBef>
                <a:spcPts val="0"/>
              </a:spcBef>
              <a:spcAft>
                <a:spcPts val="0"/>
              </a:spcAft>
            </a:pPr>
            <a:r>
              <a:rPr lang="es-MX" sz="1300" dirty="0" smtClean="0"/>
              <a:t>La calidad y pertinencia de la capacidad y competitividad académicas, se deben reflejar en la mejora de la atención y formación integral del estudiante en cuanto a: conocimientos, metodologías, aptitudes, actitudes, destrezas, habilidades, competencias laborales y valores que le permita construir con éxito su futuro, ya sea al incorporarse al mundo del trabajo, en sus relaciones diarias con la sociedad o continuar con su preparación académica a lo largo de toda la vida.</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emprendidas por la institución que muestre el impacto en la atención y formación integral del estudiante, y en la mejora de su permanencia, egreso y titulación oportuna, en cuanto a:</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Programas de tutorías y de acompañamiento académico del estudiante a lo largo de la trayectoria escolar para mejorar con oportunidad su aprendizaje y rendimiento académico.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Programas para que el alumno termine sus estudios en los tiempos previstos en los programas académicos y así incrementar los índices de titulación.</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Programas de apoyo para la regularización del estudiante de nuevo ingreso con deficiencias académicas, además de programas orientados a desarrollar hábitos y habilidades de estudio.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Promoción de actividades de integración del estudiante de nuevo ingreso a la vida social, académica y cultural de la institución.</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Atención y prevención a las adicciones a través del impulso de programas de detección y canalización a los sectores especializados. Así como el fomento de actividades deportivas, artísticas y culturales.</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Simplificación de los procedimientos y de los trámites necesarios para la titulación, registro de título y expedición de cédula profesional.</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Apoyo para facilitar la transición de la educación superior al empleo o, en su caso, al posgrado.</a:t>
            </a:r>
          </a:p>
        </p:txBody>
      </p:sp>
      <p:sp>
        <p:nvSpPr>
          <p:cNvPr id="7" name="6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6718"/>
            <a:ext cx="9144000" cy="6291282"/>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Análisis de la atención y formación integral del estudiante</a:t>
            </a:r>
            <a:endParaRPr lang="es-MX" sz="1300" dirty="0" smtClean="0"/>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Mecanismos </a:t>
            </a:r>
            <a:r>
              <a:rPr lang="es-MX" sz="1300" dirty="0"/>
              <a:t>(objetivos equitativos y transparentes) de selección y admisión de nuevos </a:t>
            </a:r>
            <a:r>
              <a:rPr lang="es-MX" sz="1300" dirty="0" smtClean="0"/>
              <a:t>estudiantes.</a:t>
            </a:r>
          </a:p>
          <a:p>
            <a:pPr lvl="1" algn="just">
              <a:spcBef>
                <a:spcPts val="0"/>
              </a:spcBef>
              <a:spcAft>
                <a:spcPts val="0"/>
              </a:spcAft>
            </a:pPr>
            <a:endParaRPr lang="es-MX" sz="500" dirty="0"/>
          </a:p>
          <a:p>
            <a:pPr lvl="1" algn="just">
              <a:spcBef>
                <a:spcPts val="0"/>
              </a:spcBef>
              <a:spcAft>
                <a:spcPts val="0"/>
              </a:spcAft>
              <a:buFont typeface="Wingdings" pitchFamily="2" charset="2"/>
              <a:buChar char="Ø"/>
            </a:pPr>
            <a:r>
              <a:rPr lang="es-MX" sz="1300" dirty="0" smtClean="0"/>
              <a:t>Realización </a:t>
            </a:r>
            <a:r>
              <a:rPr lang="es-MX" sz="1300" dirty="0"/>
              <a:t>de actividades que fomenten el aprecio por las diversas expresiones de la cultura y el arte que propicien la convivencia con los diferentes actores </a:t>
            </a:r>
            <a:r>
              <a:rPr lang="es-MX" sz="1300" dirty="0" smtClean="0"/>
              <a:t>sociales.</a:t>
            </a:r>
          </a:p>
          <a:p>
            <a:pPr lvl="1" algn="just">
              <a:spcBef>
                <a:spcPts val="0"/>
              </a:spcBef>
              <a:spcAft>
                <a:spcPts val="0"/>
              </a:spcAft>
            </a:pPr>
            <a:endParaRPr lang="es-MX" sz="500" dirty="0"/>
          </a:p>
          <a:p>
            <a:pPr lvl="1" algn="just">
              <a:spcBef>
                <a:spcPts val="0"/>
              </a:spcBef>
              <a:spcAft>
                <a:spcPts val="0"/>
              </a:spcAft>
              <a:buFont typeface="Wingdings" pitchFamily="2" charset="2"/>
              <a:buChar char="Ø"/>
            </a:pPr>
            <a:r>
              <a:rPr lang="es-MX" sz="1300" dirty="0"/>
              <a:t>Fomentar las actividades deportivas como parte fundamental de una formación integral</a:t>
            </a:r>
            <a:r>
              <a:rPr lang="es-MX" sz="1300" dirty="0" smtClean="0"/>
              <a:t>.</a:t>
            </a:r>
          </a:p>
          <a:p>
            <a:pPr lvl="1" algn="just">
              <a:spcBef>
                <a:spcPts val="0"/>
              </a:spcBef>
              <a:spcAft>
                <a:spcPts val="0"/>
              </a:spcAft>
            </a:pPr>
            <a:endParaRPr lang="es-MX" sz="500" dirty="0"/>
          </a:p>
          <a:p>
            <a:pPr lvl="1" algn="just">
              <a:spcBef>
                <a:spcPts val="0"/>
              </a:spcBef>
              <a:spcAft>
                <a:spcPts val="0"/>
              </a:spcAft>
              <a:buFont typeface="Wingdings" pitchFamily="2" charset="2"/>
              <a:buChar char="Ø"/>
            </a:pPr>
            <a:r>
              <a:rPr lang="es-MX" sz="1300" dirty="0"/>
              <a:t>Impulsar la creación de una cultura del cuidado de la salud por medio de campañas informativas</a:t>
            </a:r>
            <a:r>
              <a:rPr lang="es-MX" sz="1300" dirty="0" smtClean="0"/>
              <a:t>.</a:t>
            </a:r>
          </a:p>
          <a:p>
            <a:pPr lvl="1" algn="just">
              <a:spcBef>
                <a:spcPts val="0"/>
              </a:spcBef>
              <a:spcAft>
                <a:spcPts val="0"/>
              </a:spcAft>
            </a:pPr>
            <a:endParaRPr lang="es-MX" sz="500" dirty="0"/>
          </a:p>
          <a:p>
            <a:pPr lvl="1" algn="just">
              <a:spcBef>
                <a:spcPts val="0"/>
              </a:spcBef>
              <a:spcAft>
                <a:spcPts val="0"/>
              </a:spcAft>
              <a:buFont typeface="Wingdings" pitchFamily="2" charset="2"/>
              <a:buChar char="Ø"/>
            </a:pPr>
            <a:r>
              <a:rPr lang="es-MX" sz="1300" dirty="0" smtClean="0"/>
              <a:t>Fomentar el desarrollo de competencias genéricas del estudiante.</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Desarrollar en el estudiante capacidades para la vida, actitudes favorables para “</a:t>
            </a:r>
            <a:r>
              <a:rPr lang="es-MX" sz="1300" i="1" dirty="0" smtClean="0"/>
              <a:t>aprender a aprender</a:t>
            </a:r>
            <a:r>
              <a:rPr lang="es-MX" sz="1300" dirty="0" smtClean="0"/>
              <a:t>” y habilidades para desempeñarse de manera productiva y competitiva en el mercado laboral.</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Impulsar la formación de los valores democráticos, el respeto a los derechos humanos, el medio ambiente, la justicia, la honestidad y en general fomentar la ciudadanía responsable (</a:t>
            </a:r>
            <a:r>
              <a:rPr lang="es-MX" sz="1300" b="1" dirty="0" smtClean="0">
                <a:hlinkClick r:id="rId3" action="ppaction://hlinkfile"/>
              </a:rPr>
              <a:t>Ver Anexo VII</a:t>
            </a:r>
            <a:r>
              <a:rPr lang="es-MX" sz="1300" dirty="0" smtClean="0"/>
              <a:t>).</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La satisfacción del estudiante y del egresado.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Aceptación en el mercado laboral y mejora de los salarios del egresado.</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Avances en la permanencia, egreso y titulación oportuna.</a:t>
            </a:r>
          </a:p>
          <a:p>
            <a:pPr lvl="1" algn="just">
              <a:spcBef>
                <a:spcPts val="0"/>
              </a:spcBef>
              <a:spcAft>
                <a:spcPts val="0"/>
              </a:spcAft>
            </a:pPr>
            <a:endParaRPr lang="es-MX" sz="500" dirty="0" smtClean="0"/>
          </a:p>
          <a:p>
            <a:pPr lvl="1" algn="just">
              <a:spcBef>
                <a:spcPts val="0"/>
              </a:spcBef>
              <a:spcAft>
                <a:spcPts val="0"/>
              </a:spcAft>
              <a:buFont typeface="Wingdings" pitchFamily="2" charset="2"/>
              <a:buChar char="Ø"/>
            </a:pPr>
            <a:r>
              <a:rPr lang="es-MX" sz="1300" dirty="0" smtClean="0"/>
              <a:t>Entre otros aspectos.</a:t>
            </a:r>
          </a:p>
          <a:p>
            <a:pPr lvl="1" algn="just">
              <a:spcBef>
                <a:spcPts val="0"/>
              </a:spcBef>
              <a:spcAft>
                <a:spcPts val="0"/>
              </a:spcAft>
            </a:pPr>
            <a:endParaRPr lang="es-MX" sz="800" dirty="0" smtClean="0"/>
          </a:p>
          <a:p>
            <a:pPr algn="just">
              <a:spcBef>
                <a:spcPts val="0"/>
              </a:spcBef>
              <a:spcAft>
                <a:spcPts val="0"/>
              </a:spcAft>
            </a:pPr>
            <a:r>
              <a:rPr lang="es-MX" sz="1300" dirty="0" smtClean="0"/>
              <a:t>Como resultado del análisis, señalar las principales conclusiones respecto al impulso que la institución brinda a la formación integral del estudiante, y en caso de  ser limitada e insuficiente, plantear en la parte de planeación las políticas, objetivos, estrategias y acciones adecuadas para su atención.</a:t>
            </a:r>
            <a:endParaRPr lang="es-ES" sz="1300" dirty="0"/>
          </a:p>
        </p:txBody>
      </p:sp>
      <p:sp>
        <p:nvSpPr>
          <p:cNvPr id="5" name="AutoShape 513">
            <a:hlinkClick r:id="" action="ppaction://hlinkshowjump?jump=previousslide"/>
          </p:cNvPr>
          <p:cNvSpPr>
            <a:spLocks noChangeArrowheads="1"/>
          </p:cNvSpPr>
          <p:nvPr/>
        </p:nvSpPr>
        <p:spPr bwMode="auto">
          <a:xfrm flipH="1">
            <a:off x="8927651" y="64450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4" action="ppaction://hlinkfile"/>
          </p:cNvPr>
          <p:cNvSpPr>
            <a:spLocks/>
          </p:cNvSpPr>
          <p:nvPr/>
        </p:nvSpPr>
        <p:spPr bwMode="auto">
          <a:xfrm>
            <a:off x="5850772" y="3214672"/>
            <a:ext cx="1054152"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9939"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gn="just"/>
            <a:r>
              <a:rPr lang="es-MX" sz="1300" b="1" dirty="0" smtClean="0"/>
              <a:t>Análisis </a:t>
            </a:r>
            <a:r>
              <a:rPr lang="es-MX" sz="1300" b="1" dirty="0"/>
              <a:t>del cumplimiento de las </a:t>
            </a:r>
            <a:r>
              <a:rPr lang="es-MX" sz="1300" b="1" dirty="0" smtClean="0"/>
              <a:t>Metas </a:t>
            </a:r>
            <a:r>
              <a:rPr lang="es-MX" sz="1300" b="1" dirty="0"/>
              <a:t>C</a:t>
            </a:r>
            <a:r>
              <a:rPr lang="es-MX" sz="1300" b="1" dirty="0" smtClean="0"/>
              <a:t>ompromiso académicas</a:t>
            </a:r>
            <a:endParaRPr lang="es-MX" sz="1300" dirty="0" smtClean="0"/>
          </a:p>
          <a:p>
            <a:pPr algn="just"/>
            <a:endParaRPr lang="es-MX" sz="800" dirty="0"/>
          </a:p>
          <a:p>
            <a:pPr algn="just"/>
            <a:r>
              <a:rPr lang="es-MX" sz="1300" dirty="0"/>
              <a:t>Se recomienda analizar el grado de cumplimiento de las </a:t>
            </a:r>
            <a:r>
              <a:rPr lang="es-MX" sz="1300" dirty="0" smtClean="0"/>
              <a:t>Metas </a:t>
            </a:r>
            <a:r>
              <a:rPr lang="es-MX" sz="1300" dirty="0"/>
              <a:t>C</a:t>
            </a:r>
            <a:r>
              <a:rPr lang="es-MX" sz="1300" dirty="0" smtClean="0"/>
              <a:t>ompromiso </a:t>
            </a:r>
            <a:r>
              <a:rPr lang="es-MX" sz="1300" dirty="0"/>
              <a:t>fijadas por la institución en el PIFI </a:t>
            </a:r>
            <a:r>
              <a:rPr lang="es-MX" sz="1300" dirty="0" smtClean="0"/>
              <a:t>2012-2013 </a:t>
            </a:r>
            <a:r>
              <a:rPr lang="es-MX" sz="1300" dirty="0"/>
              <a:t>y, en su caso, identificar las que muestran </a:t>
            </a:r>
            <a:r>
              <a:rPr lang="es-MX" sz="1300" dirty="0" smtClean="0"/>
              <a:t>rezago y las </a:t>
            </a:r>
            <a:r>
              <a:rPr lang="es-MX" sz="1300" dirty="0"/>
              <a:t>causas de </a:t>
            </a:r>
            <a:r>
              <a:rPr lang="es-MX" sz="1300" dirty="0" smtClean="0"/>
              <a:t>ello. Para el llenado de este formato utilizar el </a:t>
            </a:r>
            <a:r>
              <a:rPr lang="es-MX" sz="1300" b="1" dirty="0" smtClean="0">
                <a:hlinkClick r:id="rId3" action="ppaction://hlinkfile"/>
              </a:rPr>
              <a:t>Anexo VIII</a:t>
            </a:r>
            <a:r>
              <a:rPr lang="es-MX" sz="1300" dirty="0"/>
              <a:t> </a:t>
            </a:r>
            <a:r>
              <a:rPr lang="es-MX" sz="1300" dirty="0" smtClean="0"/>
              <a:t>para su posterior captura en el sistema e-PIFI 3.0.</a:t>
            </a:r>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endParaRPr lang="es-MX" sz="1300" dirty="0" smtClean="0"/>
          </a:p>
          <a:p>
            <a:pPr algn="just"/>
            <a:r>
              <a:rPr lang="es-MX" sz="1300" dirty="0" smtClean="0"/>
              <a:t> </a:t>
            </a:r>
            <a:endParaRPr lang="es-ES" sz="1300" dirty="0"/>
          </a:p>
        </p:txBody>
      </p:sp>
      <p:graphicFrame>
        <p:nvGraphicFramePr>
          <p:cNvPr id="2" name="1 Tabla"/>
          <p:cNvGraphicFramePr>
            <a:graphicFrameLocks noGrp="1"/>
          </p:cNvGraphicFramePr>
          <p:nvPr>
            <p:extLst>
              <p:ext uri="{D42A27DB-BD31-4B8C-83A1-F6EECF244321}">
                <p14:modId xmlns:p14="http://schemas.microsoft.com/office/powerpoint/2010/main" val="2908440550"/>
              </p:ext>
            </p:extLst>
          </p:nvPr>
        </p:nvGraphicFramePr>
        <p:xfrm>
          <a:off x="179512" y="1700808"/>
          <a:ext cx="8780337" cy="3622574"/>
        </p:xfrm>
        <a:graphic>
          <a:graphicData uri="http://schemas.openxmlformats.org/drawingml/2006/table">
            <a:tbl>
              <a:tblPr/>
              <a:tblGrid>
                <a:gridCol w="3384376"/>
                <a:gridCol w="576064"/>
                <a:gridCol w="360040"/>
                <a:gridCol w="648072"/>
                <a:gridCol w="432048"/>
                <a:gridCol w="576064"/>
                <a:gridCol w="360040"/>
                <a:gridCol w="648072"/>
                <a:gridCol w="433378"/>
                <a:gridCol w="1362183"/>
              </a:tblGrid>
              <a:tr h="418074">
                <a:tc rowSpan="2">
                  <a:txBody>
                    <a:bodyPr/>
                    <a:lstStyle/>
                    <a:p>
                      <a:pPr algn="ctr" fontAlgn="ctr"/>
                      <a:r>
                        <a:rPr lang="es-MX" sz="1000" b="1" i="0" u="none" strike="noStrike" dirty="0">
                          <a:effectLst/>
                          <a:latin typeface="Arial"/>
                        </a:rPr>
                        <a:t>Metas Compromiso institucionales </a:t>
                      </a:r>
                      <a:br>
                        <a:rPr lang="es-MX" sz="1000" b="1" i="0" u="none" strike="noStrike" dirty="0">
                          <a:effectLst/>
                          <a:latin typeface="Arial"/>
                        </a:rPr>
                      </a:br>
                      <a:r>
                        <a:rPr lang="es-MX" sz="1000" b="1" i="0" u="none" strike="noStrike" dirty="0">
                          <a:effectLst/>
                          <a:latin typeface="Arial"/>
                        </a:rPr>
                        <a:t>de capacidad académica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1000" b="1" i="0" u="none" strike="noStrike">
                          <a:effectLst/>
                          <a:latin typeface="Arial"/>
                        </a:rPr>
                        <a:t>Meta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1000" b="1" i="0" u="none" strike="noStrike">
                          <a:effectLst/>
                          <a:latin typeface="Arial"/>
                        </a:rPr>
                        <a:t>Valor alcanzado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1000" b="1" i="0" u="none" strike="noStrike">
                          <a:effectLst/>
                          <a:latin typeface="Arial"/>
                        </a:rPr>
                        <a:t>Meta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1000" b="1" i="0" u="none" strike="noStrike">
                          <a:effectLst/>
                          <a:latin typeface="Arial"/>
                        </a:rPr>
                        <a:t>Avance marzo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1000" b="1" i="0" u="none" strike="noStrike">
                          <a:effectLst/>
                          <a:latin typeface="Arial"/>
                        </a:rPr>
                        <a:t>Explicar las causas de las diferencias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5073">
                <a:tc vMerge="1">
                  <a:txBody>
                    <a:bodyPr/>
                    <a:lstStyle/>
                    <a:p>
                      <a:endParaRPr lang="es-MX"/>
                    </a:p>
                  </a:txBody>
                  <a:tcPr/>
                </a:tc>
                <a:tc>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10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51253">
                <a:tc gridSpan="10">
                  <a:txBody>
                    <a:bodyPr/>
                    <a:lstStyle/>
                    <a:p>
                      <a:pPr algn="l" fontAlgn="ctr"/>
                      <a:r>
                        <a:rPr lang="es-MX" sz="1000" b="1" i="0" u="none" strike="noStrike">
                          <a:effectLst/>
                          <a:latin typeface="Arial"/>
                        </a:rPr>
                        <a:t>Personal académico</a:t>
                      </a:r>
                      <a:br>
                        <a:rPr lang="es-MX" sz="1000" b="1" i="0" u="none" strike="noStrike">
                          <a:effectLst/>
                          <a:latin typeface="Arial"/>
                        </a:rPr>
                      </a:br>
                      <a:r>
                        <a:rPr lang="es-MX" sz="1000" b="1" i="0" u="none" strike="noStrike">
                          <a:effectLst/>
                          <a:latin typeface="Arial"/>
                        </a:rPr>
                        <a:t>Número y % de PTC de la institución con: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31885">
                <a:tc>
                  <a:txBody>
                    <a:bodyPr/>
                    <a:lstStyle/>
                    <a:p>
                      <a:pPr algn="l" fontAlgn="t"/>
                      <a:r>
                        <a:rPr lang="es-MX" sz="1000" b="0" i="0" u="none" strike="noStrike">
                          <a:effectLst/>
                          <a:latin typeface="Arial"/>
                        </a:rPr>
                        <a:t>Especialidad</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Maestría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Doctorado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Posgrado en el área disciplinar de su desempeño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Doctorado en el área disciplinar de su desempeño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Perfil deseable reconocido por el PROMEP-SES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Adscripción al SNI o SNC</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a:effectLst/>
                          <a:latin typeface="Arial"/>
                        </a:rPr>
                        <a:t>Participación en el programa de tutorías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769">
                <a:tc>
                  <a:txBody>
                    <a:bodyPr/>
                    <a:lstStyle/>
                    <a:p>
                      <a:pPr algn="l" fontAlgn="t"/>
                      <a:r>
                        <a:rPr lang="es-MX" sz="1000" b="0" i="0" u="none" strike="noStrike">
                          <a:effectLst/>
                          <a:latin typeface="Arial"/>
                        </a:rPr>
                        <a:t>Profesores (PTC, PMT y PA) que reciben capacitación y/o actualización con al menos 40 horas por año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5">
                <a:tc gridSpan="10">
                  <a:txBody>
                    <a:bodyPr/>
                    <a:lstStyle/>
                    <a:p>
                      <a:pPr algn="l" fontAlgn="ctr"/>
                      <a:r>
                        <a:rPr lang="es-MX" sz="1000" b="1" i="0" u="none" strike="noStrike">
                          <a:effectLst/>
                          <a:latin typeface="Arial"/>
                        </a:rPr>
                        <a:t>Cuerpos académicos: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31885">
                <a:tc>
                  <a:txBody>
                    <a:bodyPr/>
                    <a:lstStyle/>
                    <a:p>
                      <a:pPr algn="l" fontAlgn="t"/>
                      <a:r>
                        <a:rPr lang="es-MX" sz="1000" b="0" i="0" u="none" strike="noStrike" dirty="0">
                          <a:effectLst/>
                          <a:latin typeface="Arial"/>
                        </a:rPr>
                        <a:t>Consolidados. </a:t>
                      </a:r>
                      <a:endParaRPr lang="es-MX" sz="1000" b="0" i="0" u="none" strike="noStrike" dirty="0" smtClean="0">
                        <a:effectLst/>
                        <a:latin typeface="Arial"/>
                      </a:endParaRPr>
                    </a:p>
                    <a:p>
                      <a:pPr algn="l" fontAlgn="t"/>
                      <a:r>
                        <a:rPr lang="es-MX" sz="1000" b="0" i="1" u="none" strike="noStrike" dirty="0" smtClean="0">
                          <a:effectLst/>
                          <a:latin typeface="Arial"/>
                        </a:rPr>
                        <a:t>(</a:t>
                      </a:r>
                      <a:r>
                        <a:rPr lang="es-MX" sz="1000" b="0" i="1" u="none" strike="noStrike" dirty="0">
                          <a:effectLst/>
                          <a:latin typeface="Arial"/>
                        </a:rPr>
                        <a:t>Especificar nombres de los CA consolidados)</a:t>
                      </a:r>
                      <a:endParaRPr lang="es-MX" sz="10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11">
                <a:tc>
                  <a:txBody>
                    <a:bodyPr/>
                    <a:lstStyle/>
                    <a:p>
                      <a:pPr algn="l" fontAlgn="t"/>
                      <a:r>
                        <a:rPr lang="es-MX" sz="1000" b="0" i="0" u="none" strike="noStrike" dirty="0">
                          <a:effectLst/>
                          <a:latin typeface="Arial"/>
                        </a:rPr>
                        <a:t>En consolidación. </a:t>
                      </a:r>
                      <a:endParaRPr lang="es-MX" sz="1000" b="0" i="0" u="none" strike="noStrike" dirty="0" smtClean="0">
                        <a:effectLst/>
                        <a:latin typeface="Arial"/>
                      </a:endParaRPr>
                    </a:p>
                    <a:p>
                      <a:pPr algn="l" fontAlgn="t"/>
                      <a:r>
                        <a:rPr lang="es-MX" sz="1000" b="0" i="1" u="none" strike="noStrike" dirty="0" smtClean="0">
                          <a:effectLst/>
                          <a:latin typeface="Arial"/>
                        </a:rPr>
                        <a:t>(</a:t>
                      </a:r>
                      <a:r>
                        <a:rPr lang="es-MX" sz="1000" b="0" i="1" u="none" strike="noStrike" dirty="0">
                          <a:effectLst/>
                          <a:latin typeface="Arial"/>
                        </a:rPr>
                        <a:t>Especificar nombres de los CA en consolidación)</a:t>
                      </a:r>
                      <a:endParaRPr lang="es-MX" sz="10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1000" b="0" i="0" u="none" strike="noStrike" dirty="0">
                          <a:effectLst/>
                          <a:latin typeface="Arial"/>
                        </a:rPr>
                        <a:t>En formación. </a:t>
                      </a:r>
                      <a:endParaRPr lang="es-MX" sz="1000" b="0" i="0" u="none" strike="noStrike" dirty="0" smtClean="0">
                        <a:effectLst/>
                        <a:latin typeface="Arial"/>
                      </a:endParaRPr>
                    </a:p>
                    <a:p>
                      <a:pPr algn="l" fontAlgn="t"/>
                      <a:r>
                        <a:rPr lang="es-MX" sz="1000" b="0" i="1" u="none" strike="noStrike" dirty="0" smtClean="0">
                          <a:effectLst/>
                          <a:latin typeface="Arial"/>
                        </a:rPr>
                        <a:t>(</a:t>
                      </a:r>
                      <a:r>
                        <a:rPr lang="es-MX" sz="1000" b="0" i="1" u="none" strike="noStrike" dirty="0">
                          <a:effectLst/>
                          <a:latin typeface="Arial"/>
                        </a:rPr>
                        <a:t>Especificar nombres de los CA en formación)</a:t>
                      </a:r>
                      <a:endParaRPr lang="es-MX" sz="10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0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0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7 Rectángulo">
            <a:hlinkClick r:id="rId4" action="ppaction://hlinksldjump"/>
          </p:cNvPr>
          <p:cNvSpPr/>
          <p:nvPr/>
        </p:nvSpPr>
        <p:spPr bwMode="auto">
          <a:xfrm flipH="1">
            <a:off x="-3854" y="0"/>
            <a:ext cx="9147854"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39940" name="AutoShape 1811">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Text Box 129"/>
          <p:cNvSpPr txBox="1">
            <a:spLocks noChangeArrowheads="1"/>
          </p:cNvSpPr>
          <p:nvPr/>
        </p:nvSpPr>
        <p:spPr bwMode="auto">
          <a:xfrm>
            <a:off x="-3854" y="6597868"/>
            <a:ext cx="9147854" cy="306323"/>
          </a:xfrm>
          <a:prstGeom prst="rect">
            <a:avLst/>
          </a:prstGeom>
          <a:noFill/>
          <a:ln w="3175" algn="ctr">
            <a:noFill/>
            <a:miter lim="800000"/>
            <a:headEnd/>
            <a:tailEnd/>
          </a:ln>
        </p:spPr>
        <p:txBody>
          <a:bodyPr wrap="square" tIns="90000">
            <a:spAutoFit/>
          </a:bodyPr>
          <a:lstStyle/>
          <a:p>
            <a:pPr>
              <a:tabLst>
                <a:tab pos="180975" algn="l"/>
                <a:tab pos="447675" algn="l"/>
              </a:tabLst>
            </a:pPr>
            <a:r>
              <a:rPr lang="es-MX" sz="1100" b="1" dirty="0" smtClean="0"/>
              <a:t>* Sistema Nacional de Creadores de Arte</a:t>
            </a:r>
            <a:endParaRPr lang="es-ES" sz="1100" b="1" dirty="0"/>
          </a:p>
        </p:txBody>
      </p:sp>
      <p:sp>
        <p:nvSpPr>
          <p:cNvPr id="9" name="8 Rectángulo">
            <a:hlinkClick r:id="rId5" action="ppaction://hlinkfile"/>
          </p:cNvPr>
          <p:cNvSpPr>
            <a:spLocks/>
          </p:cNvSpPr>
          <p:nvPr/>
        </p:nvSpPr>
        <p:spPr bwMode="auto">
          <a:xfrm>
            <a:off x="8248274" y="1187245"/>
            <a:ext cx="871200" cy="198001"/>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513">
            <a:hlinkClick r:id="" action="ppaction://hlinkshowjump?jump=previousslide"/>
          </p:cNvPr>
          <p:cNvSpPr>
            <a:spLocks noChangeArrowheads="1"/>
          </p:cNvSpPr>
          <p:nvPr/>
        </p:nvSpPr>
        <p:spPr bwMode="auto">
          <a:xfrm flipH="1">
            <a:off x="8753475" y="192405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40966" name="AutoShape 1811">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6"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nSpc>
                <a:spcPct val="95000"/>
              </a:lnSpc>
            </a:pPr>
            <a:r>
              <a:rPr lang="es-MX" sz="1300" b="1" dirty="0" smtClean="0"/>
              <a:t>Análisis </a:t>
            </a:r>
            <a:r>
              <a:rPr lang="es-MX" sz="1300" b="1" dirty="0"/>
              <a:t>del cumplimiento de las </a:t>
            </a:r>
            <a:r>
              <a:rPr lang="es-MX" sz="1300" b="1" dirty="0" smtClean="0"/>
              <a:t>Metas </a:t>
            </a:r>
            <a:r>
              <a:rPr lang="es-MX" sz="1300" b="1" dirty="0"/>
              <a:t>C</a:t>
            </a:r>
            <a:r>
              <a:rPr lang="es-MX" sz="1300" b="1" dirty="0" smtClean="0"/>
              <a:t>ompromiso académicas</a:t>
            </a:r>
            <a:endParaRPr lang="es-MX" sz="1300" dirty="0" smtClean="0"/>
          </a:p>
        </p:txBody>
      </p:sp>
      <p:sp>
        <p:nvSpPr>
          <p:cNvPr id="7" name="AutoShape 1811">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2225706643"/>
              </p:ext>
            </p:extLst>
          </p:nvPr>
        </p:nvGraphicFramePr>
        <p:xfrm>
          <a:off x="107502" y="931744"/>
          <a:ext cx="9007922" cy="5337091"/>
        </p:xfrm>
        <a:graphic>
          <a:graphicData uri="http://schemas.openxmlformats.org/drawingml/2006/table">
            <a:tbl>
              <a:tblPr/>
              <a:tblGrid>
                <a:gridCol w="3888434"/>
                <a:gridCol w="504056"/>
                <a:gridCol w="432048"/>
                <a:gridCol w="576064"/>
                <a:gridCol w="360040"/>
                <a:gridCol w="504056"/>
                <a:gridCol w="360040"/>
                <a:gridCol w="504056"/>
                <a:gridCol w="481637"/>
                <a:gridCol w="1397491"/>
              </a:tblGrid>
              <a:tr h="358056">
                <a:tc rowSpan="2">
                  <a:txBody>
                    <a:bodyPr/>
                    <a:lstStyle/>
                    <a:p>
                      <a:pPr algn="ctr" fontAlgn="ctr"/>
                      <a:r>
                        <a:rPr lang="es-MX" sz="900" b="1" i="0" u="none" strike="noStrike" dirty="0">
                          <a:effectLst/>
                          <a:latin typeface="Arial"/>
                        </a:rPr>
                        <a:t>Metas Compromiso institucionales de </a:t>
                      </a:r>
                      <a:br>
                        <a:rPr lang="es-MX" sz="900" b="1" i="0" u="none" strike="noStrike" dirty="0">
                          <a:effectLst/>
                          <a:latin typeface="Arial"/>
                        </a:rPr>
                      </a:br>
                      <a:r>
                        <a:rPr lang="es-MX" sz="900" b="1" i="0" u="none" strike="noStrike" dirty="0">
                          <a:effectLst/>
                          <a:latin typeface="Arial"/>
                        </a:rPr>
                        <a:t>competitividad académica</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dirty="0">
                          <a:effectLst/>
                          <a:latin typeface="Arial"/>
                        </a:rPr>
                        <a:t>Meta 2013</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Valor alcanzado 2013</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Meta 2014</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Avance marzo 2014</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a:effectLst/>
                          <a:latin typeface="Arial"/>
                        </a:rPr>
                        <a:t>Explicar las causas de las diferencias</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3117">
                <a:tc vMerge="1">
                  <a:txBody>
                    <a:bodyPr/>
                    <a:lstStyle/>
                    <a:p>
                      <a:endParaRPr lang="es-MX"/>
                    </a:p>
                  </a:txBody>
                  <a:tcPr/>
                </a:tc>
                <a:tc>
                  <a:txBody>
                    <a:bodyPr/>
                    <a:lstStyle/>
                    <a:p>
                      <a:pPr algn="ctr" fontAlgn="ctr"/>
                      <a:r>
                        <a:rPr lang="es-MX" sz="900" b="1" i="0" u="none" strike="noStrike" dirty="0">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dirty="0">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6837">
                <a:tc gridSpan="10">
                  <a:txBody>
                    <a:bodyPr/>
                    <a:lstStyle/>
                    <a:p>
                      <a:pPr algn="l" fontAlgn="ctr"/>
                      <a:r>
                        <a:rPr lang="es-MX" sz="900" b="1" i="0" u="none" strike="noStrike">
                          <a:effectLst/>
                          <a:latin typeface="Arial"/>
                        </a:rPr>
                        <a:t>Programas educativos de TSU, PA y licenciatura:</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21912">
                <a:tc>
                  <a:txBody>
                    <a:bodyPr/>
                    <a:lstStyle/>
                    <a:p>
                      <a:pPr algn="l" fontAlgn="ctr"/>
                      <a:r>
                        <a:rPr lang="es-MX" sz="900" b="0" i="0" u="none" strike="noStrike">
                          <a:effectLst/>
                          <a:latin typeface="Arial"/>
                        </a:rPr>
                        <a:t>Número y % de PE con estudios de factibilidad para buscar su pertinencia.</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08">
                <a:tc>
                  <a:txBody>
                    <a:bodyPr/>
                    <a:lstStyle/>
                    <a:p>
                      <a:pPr algn="l" fontAlgn="ctr"/>
                      <a:r>
                        <a:rPr lang="es-MX" sz="900" b="0" i="0" u="none" strike="noStrike">
                          <a:effectLst/>
                          <a:latin typeface="Arial"/>
                        </a:rPr>
                        <a:t>Número y  % de PE con currículo flexible.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37">
                <a:tc>
                  <a:txBody>
                    <a:bodyPr/>
                    <a:lstStyle/>
                    <a:p>
                      <a:pPr algn="l" fontAlgn="ctr"/>
                      <a:r>
                        <a:rPr lang="es-MX" sz="900" b="0" i="0" u="none" strike="noStrike">
                          <a:effectLst/>
                          <a:latin typeface="Arial"/>
                        </a:rPr>
                        <a:t>Número y %  de PE que se actualizarán incorporando elementos de enfoques centrados en el estudiante o en el aprendizaje.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dirty="0">
                          <a:effectLst/>
                          <a:latin typeface="Arial"/>
                        </a:rPr>
                        <a:t>Número y % de PE que se actualizarán incorporando estudios de seguimiento de egresados y empleadores.</a:t>
                      </a:r>
                      <a:br>
                        <a:rPr lang="es-MX" sz="900" b="0" i="0" u="none" strike="noStrike" dirty="0">
                          <a:effectLst/>
                          <a:latin typeface="Arial"/>
                        </a:rPr>
                      </a:br>
                      <a:r>
                        <a:rPr lang="es-MX" sz="900" b="0" i="0" u="none" strike="noStrike" dirty="0">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que se actualizarán incorporando el servicio social en el plan de estudios.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que se actualizarán incorporando la práctica profesional en el plan de estudios.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08">
                <a:tc>
                  <a:txBody>
                    <a:bodyPr/>
                    <a:lstStyle/>
                    <a:p>
                      <a:pPr algn="l" fontAlgn="ctr"/>
                      <a:r>
                        <a:rPr lang="es-MX" sz="900" b="0" i="0" u="none" strike="noStrike">
                          <a:effectLst/>
                          <a:latin typeface="Arial"/>
                        </a:rPr>
                        <a:t>Número y % de PE basado en competencias.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442">
                <a:tc>
                  <a:txBody>
                    <a:bodyPr/>
                    <a:lstStyle/>
                    <a:p>
                      <a:pPr algn="l" fontAlgn="ctr"/>
                      <a:r>
                        <a:rPr lang="es-MX" sz="900" b="0" i="0" u="none" strike="noStrike">
                          <a:effectLst/>
                          <a:latin typeface="Arial"/>
                        </a:rPr>
                        <a:t>Número y %  de PE que alcanzarán el nivel 1 los CIEES. </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839">
                <a:tc>
                  <a:txBody>
                    <a:bodyPr/>
                    <a:lstStyle/>
                    <a:p>
                      <a:pPr algn="l" fontAlgn="ctr"/>
                      <a:r>
                        <a:rPr lang="es-MX" sz="900" b="0" i="0" u="none" strike="noStrike">
                          <a:effectLst/>
                          <a:latin typeface="Arial"/>
                        </a:rPr>
                        <a:t>PE que serán acreditados por organismos reconocidos por el COPAES.</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 y TSU de calidad del total de la oferta educativa evaluable.</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839">
                <a:tc>
                  <a:txBody>
                    <a:bodyPr/>
                    <a:lstStyle/>
                    <a:p>
                      <a:pPr algn="l" fontAlgn="ctr"/>
                      <a:r>
                        <a:rPr lang="es-MX" sz="900" b="0" i="0" u="none" strike="noStrike">
                          <a:effectLst/>
                          <a:latin typeface="Arial"/>
                        </a:rPr>
                        <a:t>Número y % de matrícula en PE atendida en PE de licenciatura y TSU de calidad del total asociada a los PE evaluables.</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licenciatura/campus con estándar 1 del IDAP del CENEVAL.</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912">
                <a:tc>
                  <a:txBody>
                    <a:bodyPr/>
                    <a:lstStyle/>
                    <a:p>
                      <a:pPr algn="l" fontAlgn="ctr"/>
                      <a:r>
                        <a:rPr lang="es-MX" sz="900" b="0" i="0" u="none" strike="noStrike">
                          <a:effectLst/>
                          <a:latin typeface="Arial"/>
                        </a:rPr>
                        <a:t>Número y % de PE de licenciatura/campus con estándar 2 del IDAP del CENEVAL.</a:t>
                      </a:r>
                      <a:br>
                        <a:rPr lang="es-MX" sz="900" b="0" i="0" u="none" strike="noStrike">
                          <a:effectLst/>
                          <a:latin typeface="Arial"/>
                        </a:rPr>
                      </a:br>
                      <a:r>
                        <a:rPr lang="es-MX" sz="900" b="0" i="0" u="none" strike="noStrike">
                          <a:effectLst/>
                          <a:latin typeface="Arial"/>
                        </a:rPr>
                        <a:t>Especificar el nombre de los PE</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1" i="0" u="none" strike="noStrike">
                          <a:effectLst/>
                          <a:latin typeface="Arial"/>
                        </a:rPr>
                        <a:t> </a:t>
                      </a:r>
                    </a:p>
                  </a:txBody>
                  <a:tcPr marL="5648" marR="5648" marT="5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5648" marR="5648" marT="56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513">
            <a:hlinkClick r:id="" action="ppaction://hlinkshowjump?jump=previousslide"/>
          </p:cNvPr>
          <p:cNvSpPr>
            <a:spLocks noChangeArrowheads="1"/>
          </p:cNvSpPr>
          <p:nvPr/>
        </p:nvSpPr>
        <p:spPr bwMode="auto">
          <a:xfrm flipH="1">
            <a:off x="8753475" y="1924050"/>
            <a:ext cx="155575" cy="147638"/>
          </a:xfrm>
          <a:prstGeom prst="rightArrow">
            <a:avLst>
              <a:gd name="adj1" fmla="val 50000"/>
              <a:gd name="adj2" fmla="val 58732"/>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40966" name="AutoShape 1811">
            <a:hlinkClick r:id="" action="ppaction://hlinkshowjump?jump=nextslide"/>
          </p:cNvPr>
          <p:cNvSpPr>
            <a:spLocks noChangeArrowheads="1"/>
          </p:cNvSpPr>
          <p:nvPr/>
        </p:nvSpPr>
        <p:spPr bwMode="auto">
          <a:xfrm>
            <a:off x="8959850" y="1922463"/>
            <a:ext cx="155575" cy="147637"/>
          </a:xfrm>
          <a:prstGeom prst="rightArrow">
            <a:avLst>
              <a:gd name="adj1" fmla="val 50000"/>
              <a:gd name="adj2" fmla="val 58733"/>
            </a:avLst>
          </a:prstGeom>
          <a:solidFill>
            <a:srgbClr val="002774">
              <a:alpha val="50195"/>
            </a:srgbClr>
          </a:solidFill>
          <a:ln w="19050" algn="ctr">
            <a:solidFill>
              <a:srgbClr val="333399"/>
            </a:solidFill>
            <a:miter lim="800000"/>
            <a:headEnd/>
            <a:tailEnd/>
          </a:ln>
        </p:spPr>
        <p:txBody>
          <a:bodyPr wrap="none" tIns="90000" anchor="ctr"/>
          <a:lstStyle/>
          <a:p>
            <a:pPr algn="ctr"/>
            <a:endParaRPr lang="es-ES_tradnl" sz="1400"/>
          </a:p>
        </p:txBody>
      </p:sp>
      <p:sp>
        <p:nvSpPr>
          <p:cNvPr id="16"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 name="Rectangle 1825"/>
          <p:cNvSpPr>
            <a:spLocks noChangeArrowheads="1"/>
          </p:cNvSpPr>
          <p:nvPr/>
        </p:nvSpPr>
        <p:spPr bwMode="auto">
          <a:xfrm>
            <a:off x="0" y="570962"/>
            <a:ext cx="9144000" cy="6287038"/>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nSpc>
                <a:spcPct val="95000"/>
              </a:lnSpc>
            </a:pPr>
            <a:endParaRPr lang="es-MX" sz="500" b="1" dirty="0" smtClean="0"/>
          </a:p>
          <a:p>
            <a:pPr>
              <a:lnSpc>
                <a:spcPct val="95000"/>
              </a:lnSpc>
            </a:pPr>
            <a:r>
              <a:rPr lang="es-MX" sz="1300" b="1" dirty="0" smtClean="0"/>
              <a:t>Análisis </a:t>
            </a:r>
            <a:r>
              <a:rPr lang="es-MX" sz="1300" b="1" dirty="0"/>
              <a:t>del cumplimiento de las M</a:t>
            </a:r>
            <a:r>
              <a:rPr lang="es-MX" sz="1300" b="1" dirty="0" smtClean="0"/>
              <a:t>etas </a:t>
            </a:r>
            <a:r>
              <a:rPr lang="es-MX" sz="1300" b="1" dirty="0"/>
              <a:t>C</a:t>
            </a:r>
            <a:r>
              <a:rPr lang="es-MX" sz="1300" b="1" dirty="0" smtClean="0"/>
              <a:t>ompromiso académicas</a:t>
            </a:r>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nSpc>
                <a:spcPct val="95000"/>
              </a:lnSpc>
            </a:pPr>
            <a:endParaRPr lang="es-MX" sz="1300" b="1" dirty="0"/>
          </a:p>
          <a:p>
            <a:pPr>
              <a:lnSpc>
                <a:spcPct val="95000"/>
              </a:lnSpc>
            </a:pPr>
            <a:endParaRPr lang="es-MX" sz="1300" b="1" dirty="0" smtClean="0"/>
          </a:p>
          <a:p>
            <a:pPr algn="just">
              <a:lnSpc>
                <a:spcPct val="95000"/>
              </a:lnSpc>
            </a:pPr>
            <a:r>
              <a:rPr lang="es-MX" sz="1300" dirty="0" smtClean="0"/>
              <a:t>En </a:t>
            </a:r>
            <a:r>
              <a:rPr lang="es-MX" sz="1300" dirty="0"/>
              <a:t>este ejercicio de análisis es recomendable considerar la totalidad de las Metas Compromiso que fueron planteados en el apartado de planeación del PIFI 2012-2013, con el propósito de que la actualización de la autoevaluación del PIFI 2014-2015 se elabore de manera integral.</a:t>
            </a:r>
          </a:p>
          <a:p>
            <a:pPr>
              <a:lnSpc>
                <a:spcPct val="95000"/>
              </a:lnSpc>
            </a:pPr>
            <a:endParaRPr lang="es-MX" sz="1300" dirty="0" smtClean="0"/>
          </a:p>
          <a:p>
            <a:pPr>
              <a:lnSpc>
                <a:spcPct val="95000"/>
              </a:lnSpc>
            </a:pPr>
            <a:endParaRPr lang="es-MX" sz="1400" dirty="0"/>
          </a:p>
        </p:txBody>
      </p:sp>
      <p:graphicFrame>
        <p:nvGraphicFramePr>
          <p:cNvPr id="3" name="2 Tabla"/>
          <p:cNvGraphicFramePr>
            <a:graphicFrameLocks noGrp="1"/>
          </p:cNvGraphicFramePr>
          <p:nvPr>
            <p:extLst>
              <p:ext uri="{D42A27DB-BD31-4B8C-83A1-F6EECF244321}">
                <p14:modId xmlns:p14="http://schemas.microsoft.com/office/powerpoint/2010/main" val="1619198263"/>
              </p:ext>
            </p:extLst>
          </p:nvPr>
        </p:nvGraphicFramePr>
        <p:xfrm>
          <a:off x="115668" y="928713"/>
          <a:ext cx="8930129" cy="4084463"/>
        </p:xfrm>
        <a:graphic>
          <a:graphicData uri="http://schemas.openxmlformats.org/drawingml/2006/table">
            <a:tbl>
              <a:tblPr/>
              <a:tblGrid>
                <a:gridCol w="3384376"/>
                <a:gridCol w="360040"/>
                <a:gridCol w="360040"/>
                <a:gridCol w="288032"/>
                <a:gridCol w="432048"/>
                <a:gridCol w="432048"/>
                <a:gridCol w="288032"/>
                <a:gridCol w="360040"/>
                <a:gridCol w="360040"/>
                <a:gridCol w="360040"/>
                <a:gridCol w="360040"/>
                <a:gridCol w="360040"/>
                <a:gridCol w="288032"/>
                <a:gridCol w="1297281"/>
              </a:tblGrid>
              <a:tr h="418074">
                <a:tc rowSpan="2">
                  <a:txBody>
                    <a:bodyPr/>
                    <a:lstStyle/>
                    <a:p>
                      <a:pPr algn="ctr" fontAlgn="ctr"/>
                      <a:r>
                        <a:rPr lang="es-MX" sz="900" b="1" i="0" u="none" strike="noStrike" dirty="0">
                          <a:effectLst/>
                          <a:latin typeface="Arial"/>
                        </a:rPr>
                        <a:t>Metas Compromiso institucionales de </a:t>
                      </a:r>
                      <a:br>
                        <a:rPr lang="es-MX" sz="900" b="1" i="0" u="none" strike="noStrike" dirty="0">
                          <a:effectLst/>
                          <a:latin typeface="Arial"/>
                        </a:rPr>
                      </a:br>
                      <a:r>
                        <a:rPr lang="es-MX" sz="900" b="1" i="0" u="none" strike="noStrike" dirty="0">
                          <a:effectLst/>
                          <a:latin typeface="Arial"/>
                        </a:rPr>
                        <a:t>competitividad académica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fontAlgn="ctr"/>
                      <a:r>
                        <a:rPr lang="es-MX" sz="900" b="1" i="0" u="none" strike="noStrike">
                          <a:effectLst/>
                          <a:latin typeface="Arial"/>
                        </a:rPr>
                        <a:t>Meta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effectLst/>
                          <a:latin typeface="Arial"/>
                        </a:rPr>
                        <a:t>Valor alcanzado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effectLst/>
                          <a:latin typeface="Arial"/>
                        </a:rPr>
                        <a:t>Meta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fontAlgn="ctr"/>
                      <a:r>
                        <a:rPr lang="es-MX" sz="900" b="1" i="0" u="none" strike="noStrike">
                          <a:effectLst/>
                          <a:latin typeface="Arial"/>
                        </a:rPr>
                        <a:t>Avance marzo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fontAlgn="ctr"/>
                      <a:r>
                        <a:rPr lang="es-MX" sz="900" b="1" i="0" u="none" strike="noStrike">
                          <a:effectLst/>
                          <a:latin typeface="Arial"/>
                        </a:rPr>
                        <a:t>Explicar las causas de las diferencias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6725">
                <a:tc vMerge="1">
                  <a:txBody>
                    <a:bodyPr/>
                    <a:lstStyle/>
                    <a:p>
                      <a:endParaRPr lang="es-MX"/>
                    </a:p>
                  </a:txBody>
                  <a:tcPr/>
                </a:tc>
                <a:tc gridSpan="2">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dirty="0">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8479">
                <a:tc gridSpan="14">
                  <a:txBody>
                    <a:bodyPr/>
                    <a:lstStyle/>
                    <a:p>
                      <a:pPr algn="l" fontAlgn="ctr"/>
                      <a:r>
                        <a:rPr lang="es-MX" sz="900" b="1" i="0" u="none" strike="noStrike" dirty="0">
                          <a:effectLst/>
                          <a:latin typeface="Arial"/>
                        </a:rPr>
                        <a:t>Programas educativos de Posgrado: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0581">
                <a:tc>
                  <a:txBody>
                    <a:bodyPr/>
                    <a:lstStyle/>
                    <a:p>
                      <a:pPr algn="l" fontAlgn="t"/>
                      <a:r>
                        <a:rPr lang="es-MX" sz="900" b="0" i="0" u="none" strike="noStrike">
                          <a:effectLst/>
                          <a:latin typeface="Arial"/>
                        </a:rPr>
                        <a:t>PE que se actualizarán </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a:effectLst/>
                          <a:latin typeface="Arial"/>
                        </a:rPr>
                        <a:t>PE que evaluarán los CIEES. Especificar el nombre de los PE</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a:effectLst/>
                          <a:latin typeface="Arial"/>
                        </a:rPr>
                        <a:t>PE reconocidos por el Programa Nacional de Posgrado de Calidad (PNPC) </a:t>
                      </a: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770">
                <a:tc>
                  <a:txBody>
                    <a:bodyPr/>
                    <a:lstStyle/>
                    <a:p>
                      <a:pPr algn="l" fontAlgn="t"/>
                      <a:r>
                        <a:rPr lang="es-MX" sz="900" b="0" i="0" u="none" strike="noStrike">
                          <a:effectLst/>
                          <a:latin typeface="Arial"/>
                        </a:rPr>
                        <a:t>PE que ingresarán al Programa de Fomento a la Calidad (PFC)</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81">
                <a:tc>
                  <a:txBody>
                    <a:bodyPr/>
                    <a:lstStyle/>
                    <a:p>
                      <a:pPr algn="l" fontAlgn="t"/>
                      <a:r>
                        <a:rPr lang="es-MX" sz="900" b="0" i="0" u="none" strike="noStrike">
                          <a:effectLst/>
                          <a:latin typeface="Arial"/>
                        </a:rPr>
                        <a:t>PE que ingresarán al Padrón Nacional de Posgrado (PNP)</a:t>
                      </a:r>
                      <a:br>
                        <a:rPr lang="es-MX" sz="900" b="0" i="0" u="none" strike="noStrike">
                          <a:effectLst/>
                          <a:latin typeface="Arial"/>
                        </a:rPr>
                      </a:br>
                      <a:r>
                        <a:rPr lang="es-MX" sz="900" b="0" i="1" u="none" strike="noStrike">
                          <a:effectLst/>
                          <a:latin typeface="Arial"/>
                        </a:rPr>
                        <a:t>(Especificar el nombre de los PE)</a:t>
                      </a:r>
                      <a:endParaRPr lang="es-MX" sz="900" b="0" i="0" u="none" strike="noStrike">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11">
                <a:tc>
                  <a:txBody>
                    <a:bodyPr/>
                    <a:lstStyle/>
                    <a:p>
                      <a:pPr algn="l" fontAlgn="t"/>
                      <a:r>
                        <a:rPr lang="es-MX" sz="900" b="0" i="0" u="none" strike="noStrike" dirty="0">
                          <a:effectLst/>
                          <a:latin typeface="Arial"/>
                        </a:rPr>
                        <a:t>Número y porcentaje de matrícula atendida en PE de posgrado </a:t>
                      </a:r>
                      <a:r>
                        <a:rPr lang="es-MX" sz="900" b="0" i="0" u="none" strike="noStrike" dirty="0" smtClean="0">
                          <a:effectLst/>
                          <a:latin typeface="Arial"/>
                        </a:rPr>
                        <a:t>de </a:t>
                      </a:r>
                      <a:r>
                        <a:rPr lang="es-MX" sz="900" b="0" i="0" u="none" strike="noStrike" dirty="0">
                          <a:effectLst/>
                          <a:latin typeface="Arial"/>
                        </a:rPr>
                        <a:t>calidad. </a:t>
                      </a:r>
                      <a:r>
                        <a:rPr lang="es-MX" sz="900" b="0" i="1" u="none" strike="noStrike" dirty="0">
                          <a:effectLst/>
                          <a:latin typeface="Arial"/>
                        </a:rPr>
                        <a:t>(Especificar el nombre de los PE)</a:t>
                      </a:r>
                      <a:endParaRPr lang="es-MX" sz="900" b="0" i="0" u="none" strike="noStrike" dirty="0">
                        <a:effectLst/>
                        <a:latin typeface="Arial"/>
                      </a:endParaRP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203">
                <a:tc>
                  <a:txBody>
                    <a:bodyPr/>
                    <a:lstStyle/>
                    <a:p>
                      <a:pPr algn="l" fontAlgn="ctr"/>
                      <a:r>
                        <a:rPr lang="es-MX" sz="900" b="1" i="0" u="none" strike="noStrike">
                          <a:effectLst/>
                          <a:latin typeface="Arial"/>
                        </a:rPr>
                        <a:t>Eficiencia terminal</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dirty="0">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M1</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M2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s-MX" sz="900" b="1" i="0" u="none" strike="noStrike">
                          <a:effectLst/>
                          <a:latin typeface="Arial"/>
                        </a:rPr>
                        <a:t> </a:t>
                      </a:r>
                    </a:p>
                  </a:txBody>
                  <a:tcPr marL="6594" marR="6594" marT="659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31885">
                <a:tc>
                  <a:txBody>
                    <a:bodyPr/>
                    <a:lstStyle/>
                    <a:p>
                      <a:pPr algn="l" fontAlgn="t"/>
                      <a:r>
                        <a:rPr lang="es-MX" sz="900" b="0" i="0" u="none" strike="noStrike">
                          <a:effectLst/>
                          <a:latin typeface="Arial"/>
                        </a:rPr>
                        <a:t>Tasa de egreso por cohorte para PE de TSU y PA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a:effectLst/>
                          <a:latin typeface="Arial"/>
                        </a:rPr>
                        <a:t>Tasa de titulación por cohorte para PE de TSU y PA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a:effectLst/>
                          <a:latin typeface="Arial"/>
                        </a:rPr>
                        <a:t>Tasa de egreso por cohorte para PE de licenciatura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25">
                <a:tc>
                  <a:txBody>
                    <a:bodyPr/>
                    <a:lstStyle/>
                    <a:p>
                      <a:pPr algn="l" fontAlgn="t"/>
                      <a:r>
                        <a:rPr lang="es-MX" sz="900" b="0" i="0" u="none" strike="noStrike">
                          <a:effectLst/>
                          <a:latin typeface="Arial"/>
                        </a:rPr>
                        <a:t>Tasa de titulación por cohorte para PE de licenciatura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885">
                <a:tc>
                  <a:txBody>
                    <a:bodyPr/>
                    <a:lstStyle/>
                    <a:p>
                      <a:pPr algn="l" fontAlgn="t"/>
                      <a:r>
                        <a:rPr lang="es-MX" sz="900" b="0" i="0" u="none" strike="noStrike">
                          <a:effectLst/>
                          <a:latin typeface="Arial"/>
                        </a:rPr>
                        <a:t>Tasa de graduación para PE de posgrado</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900" b="0" i="0" u="none" strike="noStrike">
                        <a:effectLst/>
                        <a:latin typeface="Arial"/>
                      </a:endParaRPr>
                    </a:p>
                  </a:txBody>
                  <a:tcPr marL="6594" marR="6594" marT="659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203">
                <a:tc gridSpan="14">
                  <a:txBody>
                    <a:bodyPr/>
                    <a:lstStyle/>
                    <a:p>
                      <a:pPr algn="l" fontAlgn="ctr"/>
                      <a:r>
                        <a:rPr lang="es-MX" sz="900" b="1" i="0" u="none" strike="noStrike" dirty="0">
                          <a:effectLst/>
                          <a:latin typeface="Arial"/>
                        </a:rPr>
                        <a:t>Otras </a:t>
                      </a:r>
                      <a:r>
                        <a:rPr lang="es-MX" sz="900" b="1" i="0" u="none" strike="noStrike" dirty="0" smtClean="0">
                          <a:effectLst/>
                          <a:latin typeface="Arial"/>
                        </a:rPr>
                        <a:t>Metas</a:t>
                      </a:r>
                      <a:r>
                        <a:rPr lang="es-MX" sz="900" b="1" i="0" u="none" strike="noStrike" baseline="0" dirty="0" smtClean="0">
                          <a:effectLst/>
                          <a:latin typeface="Arial"/>
                        </a:rPr>
                        <a:t> Compromiso</a:t>
                      </a:r>
                      <a:r>
                        <a:rPr lang="es-MX" sz="900" b="1" i="0" u="none" strike="noStrike" dirty="0" smtClean="0">
                          <a:effectLst/>
                          <a:latin typeface="Arial"/>
                        </a:rPr>
                        <a:t> </a:t>
                      </a:r>
                      <a:r>
                        <a:rPr lang="es-MX" sz="900" b="1" i="0" u="none" strike="noStrike" dirty="0">
                          <a:effectLst/>
                          <a:latin typeface="Arial"/>
                        </a:rPr>
                        <a:t>definidas por la institución: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9813">
                <a:tc>
                  <a:txBody>
                    <a:bodyPr/>
                    <a:lstStyle/>
                    <a:p>
                      <a:pPr algn="l"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Num.</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Den.</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25290">
                <a:tc>
                  <a:txBody>
                    <a:bodyPr/>
                    <a:lstStyle/>
                    <a:p>
                      <a:pPr algn="l" fontAlgn="t"/>
                      <a:r>
                        <a:rPr lang="es-MX" sz="900" b="0" i="0" u="none" strike="noStrike">
                          <a:effectLst/>
                          <a:latin typeface="Arial"/>
                        </a:rPr>
                        <a:t>Meta A</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a:effectLst/>
                          <a:latin typeface="Arial"/>
                        </a:rPr>
                        <a:t>Meta B</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9"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2"/>
          <p:cNvSpPr>
            <a:spLocks noChangeArrowheads="1"/>
          </p:cNvSpPr>
          <p:nvPr/>
        </p:nvSpPr>
        <p:spPr bwMode="auto">
          <a:xfrm>
            <a:off x="0" y="1857364"/>
            <a:ext cx="9144000" cy="5000636"/>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4392" name="Rectangle 131"/>
          <p:cNvSpPr>
            <a:spLocks noChangeArrowheads="1"/>
          </p:cNvSpPr>
          <p:nvPr/>
        </p:nvSpPr>
        <p:spPr bwMode="auto">
          <a:xfrm>
            <a:off x="0" y="1857364"/>
            <a:ext cx="9144000" cy="5000635"/>
          </a:xfrm>
          <a:prstGeom prst="rect">
            <a:avLst/>
          </a:prstGeom>
          <a:solidFill>
            <a:schemeClr val="bg1">
              <a:alpha val="10196"/>
            </a:schemeClr>
          </a:solidFill>
          <a:ln w="3175" algn="ctr">
            <a:solidFill>
              <a:srgbClr val="B2B2B2"/>
            </a:solidFill>
            <a:miter lim="800000"/>
            <a:headEnd/>
            <a:tailEnd/>
          </a:ln>
        </p:spPr>
        <p:txBody>
          <a:bodyPr lIns="72000" tIns="10800" bIns="0" anchor="t" anchorCtr="0"/>
          <a:lstStyle/>
          <a:p>
            <a:pPr algn="just"/>
            <a:endParaRPr lang="es-MX" sz="500" b="1" dirty="0" smtClean="0"/>
          </a:p>
          <a:p>
            <a:pPr algn="just"/>
            <a:r>
              <a:rPr lang="es-MX" sz="1300" b="1" dirty="0" smtClean="0"/>
              <a:t>Síntesis </a:t>
            </a:r>
            <a:r>
              <a:rPr lang="es-MX" sz="1300" b="1" dirty="0"/>
              <a:t>de la </a:t>
            </a:r>
            <a:r>
              <a:rPr lang="es-MX" sz="1300" b="1" dirty="0" smtClean="0"/>
              <a:t>autoevaluación académica institucional</a:t>
            </a:r>
          </a:p>
          <a:p>
            <a:pPr algn="just"/>
            <a:endParaRPr lang="es-MX" sz="800" b="1" dirty="0" smtClean="0"/>
          </a:p>
          <a:p>
            <a:pPr algn="just"/>
            <a:r>
              <a:rPr lang="es-ES" sz="1300" dirty="0" smtClean="0"/>
              <a:t>Considerando </a:t>
            </a:r>
            <a:r>
              <a:rPr lang="es-ES" sz="1300" dirty="0"/>
              <a:t>las conclusiones formuladas en la </a:t>
            </a:r>
            <a:r>
              <a:rPr lang="es-ES" sz="1300" dirty="0" smtClean="0"/>
              <a:t>autoevaluación académica, </a:t>
            </a:r>
            <a:r>
              <a:rPr lang="es-ES" sz="1300" dirty="0"/>
              <a:t>es conveniente </a:t>
            </a:r>
            <a:r>
              <a:rPr lang="es-ES" sz="1300" dirty="0" smtClean="0"/>
              <a:t>identificar </a:t>
            </a:r>
            <a:r>
              <a:rPr lang="es-ES" sz="1300" dirty="0"/>
              <a:t>y priorizar las principales fortalezas y problemas con el propósito de sustentar la actualización de la planeación (revisión y actualización de objetivos, políticas, </a:t>
            </a:r>
            <a:r>
              <a:rPr lang="es-ES" sz="1300" dirty="0" smtClean="0"/>
              <a:t>estrategias, acciones </a:t>
            </a:r>
            <a:r>
              <a:rPr lang="es-ES" sz="1300" dirty="0"/>
              <a:t>y proyectos) que dé lugar al PIFI </a:t>
            </a:r>
            <a:r>
              <a:rPr lang="es-ES" sz="1300" dirty="0" smtClean="0"/>
              <a:t>2014-2015. </a:t>
            </a:r>
            <a:endParaRPr lang="es-ES" sz="1300" dirty="0"/>
          </a:p>
        </p:txBody>
      </p:sp>
      <p:grpSp>
        <p:nvGrpSpPr>
          <p:cNvPr id="11" name="Group 29"/>
          <p:cNvGrpSpPr>
            <a:grpSpLocks/>
          </p:cNvGrpSpPr>
          <p:nvPr/>
        </p:nvGrpSpPr>
        <p:grpSpPr bwMode="auto">
          <a:xfrm>
            <a:off x="1171575" y="804844"/>
            <a:ext cx="3249613" cy="396000"/>
            <a:chOff x="24" y="489"/>
            <a:chExt cx="723" cy="292"/>
          </a:xfrm>
        </p:grpSpPr>
        <p:sp>
          <p:nvSpPr>
            <p:cNvPr id="1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15" name="Group 454"/>
          <p:cNvGrpSpPr>
            <a:grpSpLocks/>
          </p:cNvGrpSpPr>
          <p:nvPr/>
        </p:nvGrpSpPr>
        <p:grpSpPr bwMode="auto">
          <a:xfrm>
            <a:off x="1207609" y="1109646"/>
            <a:ext cx="2628000" cy="54000"/>
            <a:chOff x="2213" y="577"/>
            <a:chExt cx="708" cy="44"/>
          </a:xfrm>
        </p:grpSpPr>
        <p:pic>
          <p:nvPicPr>
            <p:cNvPr id="17" name="Picture 455" descr="jnchainslw"/>
            <p:cNvPicPr preferRelativeResize="0">
              <a:picLocks noChangeArrowheads="1" noCrop="1"/>
            </p:cNvPicPr>
            <p:nvPr/>
          </p:nvPicPr>
          <p:blipFill>
            <a:blip r:embed="rId3" cstate="print"/>
            <a:srcRect/>
            <a:stretch>
              <a:fillRect/>
            </a:stretch>
          </p:blipFill>
          <p:spPr bwMode="auto">
            <a:xfrm>
              <a:off x="2213" y="577"/>
              <a:ext cx="354" cy="44"/>
            </a:xfrm>
            <a:prstGeom prst="rect">
              <a:avLst/>
            </a:prstGeom>
            <a:noFill/>
            <a:ln w="9525">
              <a:noFill/>
              <a:miter lim="800000"/>
              <a:headEnd/>
              <a:tailEnd/>
            </a:ln>
          </p:spPr>
        </p:pic>
        <p:pic>
          <p:nvPicPr>
            <p:cNvPr id="18" name="Picture 456" descr="jnchainslw"/>
            <p:cNvPicPr preferRelativeResize="0">
              <a:picLocks noChangeArrowheads="1" noCrop="1"/>
            </p:cNvPicPr>
            <p:nvPr/>
          </p:nvPicPr>
          <p:blipFill>
            <a:blip r:embed="rId3" cstate="print"/>
            <a:srcRect/>
            <a:stretch>
              <a:fillRect/>
            </a:stretch>
          </p:blipFill>
          <p:spPr bwMode="auto">
            <a:xfrm>
              <a:off x="2567" y="577"/>
              <a:ext cx="354" cy="44"/>
            </a:xfrm>
            <a:prstGeom prst="rect">
              <a:avLst/>
            </a:prstGeom>
            <a:noFill/>
            <a:ln w="9525">
              <a:noFill/>
              <a:miter lim="800000"/>
              <a:headEnd/>
              <a:tailEnd/>
            </a:ln>
          </p:spPr>
        </p:pic>
      </p:grpSp>
      <p:sp>
        <p:nvSpPr>
          <p:cNvPr id="19" name="Text Box 129"/>
          <p:cNvSpPr txBox="1">
            <a:spLocks noChangeArrowheads="1"/>
          </p:cNvSpPr>
          <p:nvPr/>
        </p:nvSpPr>
        <p:spPr bwMode="auto">
          <a:xfrm>
            <a:off x="-3854" y="6399034"/>
            <a:ext cx="9147854" cy="460211"/>
          </a:xfrm>
          <a:prstGeom prst="rect">
            <a:avLst/>
          </a:prstGeom>
          <a:noFill/>
          <a:ln w="3175" algn="ctr">
            <a:noFill/>
            <a:miter lim="800000"/>
            <a:headEnd/>
            <a:tailEnd/>
          </a:ln>
        </p:spPr>
        <p:txBody>
          <a:bodyPr wrap="square" tIns="90000">
            <a:spAutoFit/>
          </a:bodyPr>
          <a:lstStyle/>
          <a:p>
            <a:pPr algn="ctr">
              <a:tabLst>
                <a:tab pos="180975" algn="l"/>
                <a:tab pos="447675" algn="l"/>
              </a:tabLst>
            </a:pPr>
            <a:r>
              <a:rPr lang="es-MX" sz="1050" dirty="0"/>
              <a:t>No es un formato para llenarlo necesariamente en todas sus celdas. </a:t>
            </a:r>
            <a:endParaRPr lang="es-MX" sz="1050" dirty="0" smtClean="0"/>
          </a:p>
          <a:p>
            <a:pPr algn="ctr">
              <a:tabLst>
                <a:tab pos="180975" algn="l"/>
                <a:tab pos="447675" algn="l"/>
              </a:tabLst>
            </a:pPr>
            <a:r>
              <a:rPr lang="es-MX" sz="1050" dirty="0" smtClean="0"/>
              <a:t>Permite </a:t>
            </a:r>
            <a:r>
              <a:rPr lang="es-MX" sz="1050" dirty="0"/>
              <a:t>identificar el origen de fortalezas y problemas, así como señalar su importancia o prioridad.</a:t>
            </a:r>
            <a:endParaRPr lang="es-ES" sz="1050" dirty="0"/>
          </a:p>
        </p:txBody>
      </p:sp>
      <p:graphicFrame>
        <p:nvGraphicFramePr>
          <p:cNvPr id="2" name="1 Tabla"/>
          <p:cNvGraphicFramePr>
            <a:graphicFrameLocks noGrp="1"/>
          </p:cNvGraphicFramePr>
          <p:nvPr>
            <p:extLst>
              <p:ext uri="{D42A27DB-BD31-4B8C-83A1-F6EECF244321}">
                <p14:modId xmlns:p14="http://schemas.microsoft.com/office/powerpoint/2010/main" val="3177634631"/>
              </p:ext>
            </p:extLst>
          </p:nvPr>
        </p:nvGraphicFramePr>
        <p:xfrm>
          <a:off x="130528" y="2947596"/>
          <a:ext cx="8905968" cy="1273492"/>
        </p:xfrm>
        <a:graphic>
          <a:graphicData uri="http://schemas.openxmlformats.org/drawingml/2006/table">
            <a:tbl>
              <a:tblPr/>
              <a:tblGrid>
                <a:gridCol w="597408"/>
                <a:gridCol w="575962"/>
                <a:gridCol w="575962"/>
                <a:gridCol w="551453"/>
                <a:gridCol w="624980"/>
                <a:gridCol w="526944"/>
                <a:gridCol w="600471"/>
                <a:gridCol w="1225452"/>
                <a:gridCol w="1053889"/>
                <a:gridCol w="563708"/>
                <a:gridCol w="735270"/>
                <a:gridCol w="735270"/>
                <a:gridCol w="539199"/>
              </a:tblGrid>
              <a:tr h="127349">
                <a:tc gridSpan="13">
                  <a:txBody>
                    <a:bodyPr/>
                    <a:lstStyle/>
                    <a:p>
                      <a:pPr algn="ctr" fontAlgn="b"/>
                      <a:r>
                        <a:rPr lang="es-MX" sz="700" b="1" i="0" u="none" strike="noStrike" dirty="0">
                          <a:solidFill>
                            <a:srgbClr val="000000"/>
                          </a:solidFill>
                          <a:effectLst/>
                          <a:latin typeface="Arial"/>
                        </a:rPr>
                        <a:t>Principales fortalezas en orden de importancia</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9398">
                <a:tc>
                  <a:txBody>
                    <a:bodyPr/>
                    <a:lstStyle/>
                    <a:p>
                      <a:pPr algn="ctr" fontAlgn="ctr"/>
                      <a:r>
                        <a:rPr lang="es-MX" sz="700" b="1" i="0" u="none" strike="noStrike">
                          <a:solidFill>
                            <a:srgbClr val="000000"/>
                          </a:solidFill>
                          <a:effectLst/>
                          <a:latin typeface="Arial"/>
                        </a:rPr>
                        <a:t>Importancia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Pertinencia de PE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 de Posgrado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Innovación Educativa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Cooperación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Educación ambiental</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Vinculación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Atención recomendaciones CIEES-COPAES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Exámenes generales de egreso de licenciatura (IDAP)</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Capacidad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Competitividad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Formación integral del estudiante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Otras 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7349">
                <a:tc>
                  <a:txBody>
                    <a:bodyPr/>
                    <a:lstStyle/>
                    <a:p>
                      <a:pPr algn="ctr" fontAlgn="ctr"/>
                      <a:r>
                        <a:rPr lang="es-MX" sz="700" b="0" i="0" u="none" strike="noStrike">
                          <a:solidFill>
                            <a:srgbClr val="000000"/>
                          </a:solidFill>
                          <a:effectLst/>
                          <a:latin typeface="Arial"/>
                        </a:rPr>
                        <a:t>1</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2</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Fortaleza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115867722"/>
              </p:ext>
            </p:extLst>
          </p:nvPr>
        </p:nvGraphicFramePr>
        <p:xfrm>
          <a:off x="123832" y="4387756"/>
          <a:ext cx="8928991" cy="1273492"/>
        </p:xfrm>
        <a:graphic>
          <a:graphicData uri="http://schemas.openxmlformats.org/drawingml/2006/table">
            <a:tbl>
              <a:tblPr/>
              <a:tblGrid>
                <a:gridCol w="598952"/>
                <a:gridCol w="577451"/>
                <a:gridCol w="577451"/>
                <a:gridCol w="552879"/>
                <a:gridCol w="626596"/>
                <a:gridCol w="528306"/>
                <a:gridCol w="602023"/>
                <a:gridCol w="1228620"/>
                <a:gridCol w="1056613"/>
                <a:gridCol w="565165"/>
                <a:gridCol w="737171"/>
                <a:gridCol w="737171"/>
                <a:gridCol w="540593"/>
              </a:tblGrid>
              <a:tr h="127349">
                <a:tc gridSpan="13">
                  <a:txBody>
                    <a:bodyPr/>
                    <a:lstStyle/>
                    <a:p>
                      <a:pPr algn="ctr" fontAlgn="b"/>
                      <a:r>
                        <a:rPr lang="es-MX" sz="700" b="1" i="0" u="none" strike="noStrike" dirty="0">
                          <a:solidFill>
                            <a:srgbClr val="000000"/>
                          </a:solidFill>
                          <a:effectLst/>
                          <a:latin typeface="Arial"/>
                        </a:rPr>
                        <a:t>Principales problemas en orden de importancia</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9398">
                <a:tc>
                  <a:txBody>
                    <a:bodyPr/>
                    <a:lstStyle/>
                    <a:p>
                      <a:pPr algn="ctr" fontAlgn="ctr"/>
                      <a:r>
                        <a:rPr lang="es-MX" sz="700" b="1" i="0" u="none" strike="noStrike">
                          <a:solidFill>
                            <a:srgbClr val="000000"/>
                          </a:solidFill>
                          <a:effectLst/>
                          <a:latin typeface="Arial"/>
                        </a:rPr>
                        <a:t>Importancia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Pertinencia de PE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PE de Posgrado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Innovación Educativa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Cooperación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Educación ambiental</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Vinculación con el entorno</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Atención recomendaciones CIEES-COPAES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Exámenes generales de egreso de licenciatura (IDAP)</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Capacidad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Competitividad Académica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a:solidFill>
                            <a:srgbClr val="000000"/>
                          </a:solidFill>
                          <a:effectLst/>
                          <a:latin typeface="Arial"/>
                        </a:rPr>
                        <a:t>Formación integral del estudiante</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700" b="1" i="0" u="none" strike="noStrike" dirty="0">
                          <a:solidFill>
                            <a:srgbClr val="000000"/>
                          </a:solidFill>
                          <a:effectLst/>
                          <a:latin typeface="Arial"/>
                        </a:rPr>
                        <a:t>Otros problemas</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27349">
                <a:tc>
                  <a:txBody>
                    <a:bodyPr/>
                    <a:lstStyle/>
                    <a:p>
                      <a:pPr algn="ctr" fontAlgn="ctr"/>
                      <a:r>
                        <a:rPr lang="es-MX" sz="700" b="0" i="0" u="none" strike="noStrike">
                          <a:solidFill>
                            <a:srgbClr val="000000"/>
                          </a:solidFill>
                          <a:effectLst/>
                          <a:latin typeface="Arial"/>
                        </a:rPr>
                        <a:t>1</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2</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349">
                <a:tc>
                  <a:txBody>
                    <a:bodyPr/>
                    <a:lstStyle/>
                    <a:p>
                      <a:pPr algn="ctr" fontAlgn="ctr"/>
                      <a:r>
                        <a:rPr lang="es-MX" sz="700" b="0" i="0" u="none" strike="noStrike">
                          <a:solidFill>
                            <a:srgbClr val="000000"/>
                          </a:solidFill>
                          <a:effectLst/>
                          <a:latin typeface="Arial"/>
                        </a:rPr>
                        <a:t>n</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a:rPr>
                        <a:t>Problema</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dirty="0">
                          <a:solidFill>
                            <a:srgbClr val="000000"/>
                          </a:solidFill>
                          <a:effectLst/>
                          <a:latin typeface="Arial"/>
                        </a:rPr>
                        <a:t> </a:t>
                      </a:r>
                    </a:p>
                  </a:txBody>
                  <a:tcPr marL="8490" marR="8490" marT="8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00"/>
            <a:ext cx="9144000" cy="4971600"/>
          </a:xfrm>
          <a:prstGeom prst="rect">
            <a:avLst/>
          </a:prstGeom>
          <a:noFill/>
        </p:spPr>
        <p:txBody>
          <a:bodyPr>
            <a:noAutofit/>
          </a:bodyPr>
          <a:lstStyle/>
          <a:p>
            <a:pPr algn="just">
              <a:spcAft>
                <a:spcPts val="0"/>
              </a:spcAft>
              <a:defRPr/>
            </a:pPr>
            <a:endParaRPr lang="es-MX" sz="500" b="1" dirty="0" smtClean="0">
              <a:latin typeface="+mn-lt"/>
              <a:ea typeface="Calibri" pitchFamily="34" charset="0"/>
              <a:cs typeface="Times New Roman" pitchFamily="18" charset="0"/>
            </a:endParaRPr>
          </a:p>
          <a:p>
            <a:pPr algn="just">
              <a:spcAft>
                <a:spcPts val="0"/>
              </a:spcAft>
              <a:defRPr/>
            </a:pPr>
            <a:r>
              <a:rPr lang="es-MX" sz="1300" b="1" dirty="0" smtClean="0">
                <a:latin typeface="+mn-lt"/>
                <a:ea typeface="Calibri" pitchFamily="34" charset="0"/>
                <a:cs typeface="Times New Roman" pitchFamily="18" charset="0"/>
              </a:rPr>
              <a:t>Objetivos del PIFI 2014-2015</a:t>
            </a:r>
          </a:p>
          <a:p>
            <a:pPr algn="just">
              <a:spcAft>
                <a:spcPts val="0"/>
              </a:spcAft>
              <a:defRPr/>
            </a:pPr>
            <a:endParaRPr lang="es-MX" sz="800" b="1" dirty="0" smtClean="0">
              <a:latin typeface="+mn-lt"/>
              <a:ea typeface="Calibri" pitchFamily="34" charset="0"/>
              <a:cs typeface="Times New Roman" pitchFamily="18" charset="0"/>
            </a:endParaRPr>
          </a:p>
          <a:p>
            <a:pPr algn="just">
              <a:spcAft>
                <a:spcPts val="0"/>
              </a:spcAft>
              <a:defRPr/>
            </a:pPr>
            <a:r>
              <a:rPr lang="es-MX" sz="1300" b="1" dirty="0" smtClean="0">
                <a:latin typeface="+mn-lt"/>
                <a:ea typeface="Calibri" pitchFamily="34" charset="0"/>
                <a:cs typeface="Times New Roman" pitchFamily="18" charset="0"/>
              </a:rPr>
              <a:t>El </a:t>
            </a:r>
            <a:r>
              <a:rPr lang="es-MX" sz="1300" b="1" dirty="0">
                <a:latin typeface="+mn-lt"/>
                <a:ea typeface="Calibri" pitchFamily="34" charset="0"/>
                <a:cs typeface="Times New Roman" pitchFamily="18" charset="0"/>
              </a:rPr>
              <a:t>Programa </a:t>
            </a:r>
            <a:r>
              <a:rPr lang="es-MX" sz="1300" b="1" dirty="0" smtClean="0">
                <a:latin typeface="+mn-lt"/>
                <a:ea typeface="Calibri" pitchFamily="34" charset="0"/>
                <a:cs typeface="Times New Roman" pitchFamily="18" charset="0"/>
              </a:rPr>
              <a:t>ha </a:t>
            </a:r>
            <a:r>
              <a:rPr lang="es-MX" sz="1300" b="1" dirty="0">
                <a:latin typeface="+mn-lt"/>
                <a:ea typeface="Calibri" pitchFamily="34" charset="0"/>
                <a:cs typeface="Times New Roman" pitchFamily="18" charset="0"/>
              </a:rPr>
              <a:t>establecido los siguientes objetivos </a:t>
            </a:r>
            <a:r>
              <a:rPr lang="es-MX" sz="1300" b="1" dirty="0" smtClean="0">
                <a:latin typeface="+mn-lt"/>
                <a:ea typeface="Calibri" pitchFamily="34" charset="0"/>
                <a:cs typeface="Times New Roman" pitchFamily="18" charset="0"/>
              </a:rPr>
              <a:t>generales:</a:t>
            </a:r>
            <a:endParaRPr lang="es-ES" sz="1300" b="1" dirty="0">
              <a:latin typeface="+mn-lt"/>
              <a:ea typeface="Calibri" pitchFamily="34" charset="0"/>
              <a:cs typeface="Times New Roman" pitchFamily="18" charset="0"/>
            </a:endParaRPr>
          </a:p>
          <a:p>
            <a:pPr algn="just">
              <a:spcAft>
                <a:spcPts val="0"/>
              </a:spcAft>
              <a:defRPr/>
            </a:pPr>
            <a:endParaRPr lang="es-MX" sz="800" b="1" dirty="0" smtClean="0">
              <a:latin typeface="+mn-lt"/>
              <a:ea typeface="Calibri" pitchFamily="34" charset="0"/>
              <a:cs typeface="Times New Roman" pitchFamily="18" charset="0"/>
            </a:endParaRPr>
          </a:p>
          <a:p>
            <a:pPr algn="just">
              <a:spcAft>
                <a:spcPts val="0"/>
              </a:spcAft>
              <a:defRPr/>
            </a:pPr>
            <a:r>
              <a:rPr lang="es-MX" sz="1300" b="1" dirty="0">
                <a:latin typeface="+mn-lt"/>
                <a:ea typeface="Calibri" pitchFamily="34" charset="0"/>
                <a:cs typeface="Times New Roman" pitchFamily="18" charset="0"/>
              </a:rPr>
              <a:t>1. Consolidar los procesos de autoevaluación institucional, de evaluación externa y de mejora continua de la calidad, para:</a:t>
            </a:r>
            <a:endParaRPr lang="es-MX" sz="1300" b="1" dirty="0" smtClean="0">
              <a:latin typeface="+mn-lt"/>
              <a:ea typeface="Calibri" pitchFamily="34" charset="0"/>
              <a:cs typeface="Times New Roman" pitchFamily="18" charset="0"/>
            </a:endParaRPr>
          </a:p>
          <a:p>
            <a:pPr algn="just">
              <a:spcAft>
                <a:spcPts val="0"/>
              </a:spcAft>
              <a:defRPr/>
            </a:pPr>
            <a:endParaRPr lang="es-MX" sz="800" b="1" dirty="0">
              <a:latin typeface="+mn-lt"/>
              <a:ea typeface="Calibri" pitchFamily="34" charset="0"/>
              <a:cs typeface="Times New Roman" pitchFamily="18" charset="0"/>
            </a:endParaRPr>
          </a:p>
          <a:p>
            <a:pPr lvl="1" algn="just">
              <a:spcAft>
                <a:spcPts val="0"/>
              </a:spcAft>
              <a:defRPr/>
            </a:pPr>
            <a:r>
              <a:rPr lang="es-MX" sz="1300" b="1" dirty="0" smtClean="0">
                <a:latin typeface="+mn-lt"/>
                <a:ea typeface="Calibri" pitchFamily="34" charset="0"/>
                <a:cs typeface="Times New Roman" pitchFamily="18" charset="0"/>
              </a:rPr>
              <a:t>I. Promover </a:t>
            </a:r>
            <a:r>
              <a:rPr lang="es-MX" sz="1300" b="1" dirty="0">
                <a:latin typeface="+mn-lt"/>
                <a:ea typeface="Calibri" pitchFamily="34" charset="0"/>
                <a:cs typeface="Times New Roman" pitchFamily="18" charset="0"/>
              </a:rPr>
              <a:t>y contribuir a la mejora y al aseguramiento de una educación superior </a:t>
            </a:r>
            <a:r>
              <a:rPr lang="es-MX" sz="1300" b="1" dirty="0" smtClean="0">
                <a:latin typeface="+mn-lt"/>
                <a:ea typeface="Calibri" pitchFamily="34" charset="0"/>
                <a:cs typeface="Times New Roman" pitchFamily="18" charset="0"/>
              </a:rPr>
              <a:t>de </a:t>
            </a:r>
            <a:r>
              <a:rPr lang="es-MX" sz="1300" b="1" dirty="0">
                <a:latin typeface="+mn-lt"/>
                <a:ea typeface="Calibri" pitchFamily="34" charset="0"/>
                <a:cs typeface="Times New Roman" pitchFamily="18" charset="0"/>
              </a:rPr>
              <a:t>calidad que </a:t>
            </a:r>
            <a:r>
              <a:rPr lang="es-MX" sz="1300" b="1" dirty="0" smtClean="0">
                <a:latin typeface="+mn-lt"/>
                <a:ea typeface="Calibri" pitchFamily="34" charset="0"/>
                <a:cs typeface="Times New Roman" pitchFamily="18" charset="0"/>
              </a:rPr>
              <a:t>forme técnicos superiores, </a:t>
            </a:r>
            <a:r>
              <a:rPr lang="es-MX" sz="1300" b="1" dirty="0">
                <a:latin typeface="+mn-lt"/>
                <a:ea typeface="Calibri" pitchFamily="34" charset="0"/>
                <a:cs typeface="Times New Roman" pitchFamily="18" charset="0"/>
              </a:rPr>
              <a:t>profesionistas, especialistas y profesores-investigadores que contribuyan a la sociedad del conocimiento </a:t>
            </a:r>
            <a:r>
              <a:rPr lang="es-MX" sz="1300" b="1" dirty="0" smtClean="0">
                <a:latin typeface="+mn-lt"/>
                <a:ea typeface="Calibri" pitchFamily="34" charset="0"/>
                <a:cs typeface="Times New Roman" pitchFamily="18" charset="0"/>
              </a:rPr>
              <a:t>al aplicar</a:t>
            </a:r>
            <a:r>
              <a:rPr lang="es-MX" sz="1300" b="1" dirty="0">
                <a:latin typeface="+mn-lt"/>
                <a:ea typeface="Calibri" pitchFamily="34" charset="0"/>
                <a:cs typeface="Times New Roman" pitchFamily="18" charset="0"/>
              </a:rPr>
              <a:t>, innovar y transmitir conocimientos actuales, académicamente pertinentes y </a:t>
            </a:r>
            <a:r>
              <a:rPr lang="es-MX" sz="1300" b="1" dirty="0" smtClean="0">
                <a:latin typeface="+mn-lt"/>
                <a:ea typeface="Calibri" pitchFamily="34" charset="0"/>
                <a:cs typeface="Times New Roman" pitchFamily="18" charset="0"/>
              </a:rPr>
              <a:t>relevantes </a:t>
            </a:r>
            <a:r>
              <a:rPr lang="es-MX" sz="1300" b="1" dirty="0">
                <a:latin typeface="+mn-lt"/>
                <a:ea typeface="Calibri" pitchFamily="34" charset="0"/>
                <a:cs typeface="Times New Roman" pitchFamily="18" charset="0"/>
              </a:rPr>
              <a:t>en las distintas áreas y </a:t>
            </a:r>
            <a:r>
              <a:rPr lang="es-MX" sz="1300" b="1" dirty="0" smtClean="0">
                <a:latin typeface="+mn-lt"/>
                <a:ea typeface="Calibri" pitchFamily="34" charset="0"/>
                <a:cs typeface="Times New Roman" pitchFamily="18" charset="0"/>
              </a:rPr>
              <a:t>disciplinas, con responsabilidad social.</a:t>
            </a:r>
          </a:p>
          <a:p>
            <a:pPr algn="just">
              <a:spcAft>
                <a:spcPts val="0"/>
              </a:spcAft>
              <a:defRPr/>
            </a:pPr>
            <a:endParaRPr lang="es-MX" sz="800" b="1" dirty="0" smtClean="0">
              <a:latin typeface="+mn-lt"/>
              <a:ea typeface="Calibri" pitchFamily="34" charset="0"/>
              <a:cs typeface="Times New Roman" pitchFamily="18" charset="0"/>
            </a:endParaRPr>
          </a:p>
          <a:p>
            <a:pPr lvl="1" algn="just">
              <a:spcAft>
                <a:spcPts val="0"/>
              </a:spcAft>
              <a:defRPr/>
            </a:pPr>
            <a:r>
              <a:rPr lang="es-MX" sz="1300" b="1" dirty="0" smtClean="0">
                <a:latin typeface="+mn-lt"/>
                <a:ea typeface="Calibri" pitchFamily="34" charset="0"/>
                <a:cs typeface="Times New Roman" pitchFamily="18" charset="0"/>
              </a:rPr>
              <a:t>II. </a:t>
            </a:r>
            <a:r>
              <a:rPr lang="es-MX" sz="1300" b="1" dirty="0">
                <a:latin typeface="+mn-lt"/>
                <a:ea typeface="Calibri" pitchFamily="34" charset="0"/>
                <a:cs typeface="Times New Roman" pitchFamily="18" charset="0"/>
              </a:rPr>
              <a:t>Consolidar en las Universidades Públicas Estatales (UPES) y de Apoyo Solidario (UPEAS), estructuras organizacionales académicas y </a:t>
            </a:r>
            <a:r>
              <a:rPr lang="es-MX" sz="1300" b="1" dirty="0" smtClean="0">
                <a:latin typeface="+mn-lt"/>
                <a:ea typeface="Calibri" pitchFamily="34" charset="0"/>
                <a:cs typeface="Times New Roman" pitchFamily="18" charset="0"/>
              </a:rPr>
              <a:t>procesos </a:t>
            </a:r>
            <a:r>
              <a:rPr lang="es-MX" sz="1300" b="1" dirty="0">
                <a:latin typeface="+mn-lt"/>
                <a:ea typeface="Calibri" pitchFamily="34" charset="0"/>
                <a:cs typeface="Times New Roman" pitchFamily="18" charset="0"/>
              </a:rPr>
              <a:t>de planeación estratégica participativa que den lugar a esquemas de mejora continua y aseguramiento de la calidad </a:t>
            </a:r>
            <a:r>
              <a:rPr lang="es-MX" sz="1300" b="1" dirty="0" smtClean="0">
                <a:latin typeface="+mn-lt"/>
                <a:ea typeface="Calibri" pitchFamily="34" charset="0"/>
                <a:cs typeface="Times New Roman" pitchFamily="18" charset="0"/>
              </a:rPr>
              <a:t>académica que permita.</a:t>
            </a:r>
          </a:p>
          <a:p>
            <a:pPr algn="just">
              <a:spcAft>
                <a:spcPts val="0"/>
              </a:spcAft>
              <a:defRPr/>
            </a:pPr>
            <a:endParaRPr lang="es-MX" sz="800" b="1" dirty="0">
              <a:latin typeface="+mn-lt"/>
              <a:ea typeface="Calibri" pitchFamily="34" charset="0"/>
              <a:cs typeface="Times New Roman" pitchFamily="18" charset="0"/>
            </a:endParaRPr>
          </a:p>
          <a:p>
            <a:pPr lvl="2" algn="just">
              <a:spcAft>
                <a:spcPts val="0"/>
              </a:spcAft>
              <a:defRPr/>
            </a:pPr>
            <a:r>
              <a:rPr lang="es-MX" dirty="0">
                <a:latin typeface="+mn-lt"/>
                <a:ea typeface="Calibri" pitchFamily="34" charset="0"/>
                <a:cs typeface="Times New Roman" pitchFamily="18" charset="0"/>
              </a:rPr>
              <a:t>a) Conservar la acreditación de PE de TSU o Profesional Asociado y Licenciatura que haya sido otorgada por organismos especializados reconocidos por el COPAES y/o conservar la clasificación en el nivel 1 del Padrón de Programas Evaluados por los CIEES.</a:t>
            </a:r>
          </a:p>
          <a:p>
            <a:pPr lvl="1" algn="just">
              <a:spcAft>
                <a:spcPts val="0"/>
              </a:spcAft>
              <a:defRPr/>
            </a:pPr>
            <a:endParaRPr lang="es-MX" sz="800" dirty="0">
              <a:latin typeface="+mn-lt"/>
              <a:ea typeface="Calibri" pitchFamily="34" charset="0"/>
              <a:cs typeface="Times New Roman" pitchFamily="18" charset="0"/>
            </a:endParaRPr>
          </a:p>
          <a:p>
            <a:pPr lvl="2" algn="just">
              <a:spcAft>
                <a:spcPts val="0"/>
              </a:spcAft>
              <a:defRPr/>
            </a:pPr>
            <a:r>
              <a:rPr lang="es-MX" dirty="0">
                <a:latin typeface="+mn-lt"/>
                <a:ea typeface="Calibri" pitchFamily="34" charset="0"/>
                <a:cs typeface="Times New Roman" pitchFamily="18" charset="0"/>
              </a:rPr>
              <a:t>b) Mejorar y asegurar la calidad y permanencia de los PE de posgrado que lograron su ingreso al PNPC.</a:t>
            </a:r>
          </a:p>
          <a:p>
            <a:pPr lvl="1" algn="just">
              <a:spcAft>
                <a:spcPts val="0"/>
              </a:spcAft>
              <a:defRPr/>
            </a:pPr>
            <a:endParaRPr lang="es-MX" sz="800" dirty="0">
              <a:latin typeface="+mn-lt"/>
              <a:ea typeface="Calibri" pitchFamily="34" charset="0"/>
              <a:cs typeface="Times New Roman" pitchFamily="18" charset="0"/>
            </a:endParaRPr>
          </a:p>
          <a:p>
            <a:pPr lvl="2" algn="just">
              <a:spcAft>
                <a:spcPts val="0"/>
              </a:spcAft>
              <a:defRPr/>
            </a:pPr>
            <a:r>
              <a:rPr lang="es-MX" dirty="0">
                <a:latin typeface="+mn-lt"/>
                <a:ea typeface="Calibri" pitchFamily="34" charset="0"/>
                <a:cs typeface="Times New Roman" pitchFamily="18" charset="0"/>
              </a:rPr>
              <a:t>c) </a:t>
            </a:r>
            <a:r>
              <a:rPr lang="es-MX" dirty="0" smtClean="0">
                <a:latin typeface="+mn-lt"/>
                <a:ea typeface="Calibri" pitchFamily="34" charset="0"/>
                <a:cs typeface="Times New Roman" pitchFamily="18" charset="0"/>
              </a:rPr>
              <a:t>Certificar </a:t>
            </a:r>
            <a:r>
              <a:rPr lang="es-MX" dirty="0">
                <a:latin typeface="+mn-lt"/>
                <a:ea typeface="Calibri" pitchFamily="34" charset="0"/>
                <a:cs typeface="Times New Roman" pitchFamily="18" charset="0"/>
              </a:rPr>
              <a:t>los procesos académico-administrativos.</a:t>
            </a:r>
          </a:p>
          <a:p>
            <a:pPr lvl="1" algn="just">
              <a:spcAft>
                <a:spcPts val="0"/>
              </a:spcAft>
              <a:defRPr/>
            </a:pPr>
            <a:endParaRPr lang="es-MX" sz="800" dirty="0">
              <a:latin typeface="+mn-lt"/>
              <a:ea typeface="Calibri" pitchFamily="34" charset="0"/>
              <a:cs typeface="Times New Roman" pitchFamily="18" charset="0"/>
            </a:endParaRPr>
          </a:p>
          <a:p>
            <a:pPr lvl="2" algn="just">
              <a:spcAft>
                <a:spcPts val="0"/>
              </a:spcAft>
              <a:defRPr/>
            </a:pPr>
            <a:r>
              <a:rPr lang="es-MX" dirty="0">
                <a:latin typeface="+mn-lt"/>
                <a:ea typeface="Calibri" pitchFamily="34" charset="0"/>
                <a:cs typeface="Times New Roman" pitchFamily="18" charset="0"/>
              </a:rPr>
              <a:t>d) Consolidar la rendición de cuentas a la sociedad sobre su funcionamiento.</a:t>
            </a:r>
          </a:p>
          <a:p>
            <a:pPr algn="just">
              <a:spcAft>
                <a:spcPts val="0"/>
              </a:spcAft>
              <a:defRPr/>
            </a:pPr>
            <a:endParaRPr lang="es-MX" sz="800" b="1" dirty="0" smtClean="0">
              <a:latin typeface="+mn-lt"/>
              <a:ea typeface="Calibri" pitchFamily="34" charset="0"/>
              <a:cs typeface="Times New Roman" pitchFamily="18" charset="0"/>
            </a:endParaRPr>
          </a:p>
          <a:p>
            <a:pPr algn="just">
              <a:spcAft>
                <a:spcPts val="0"/>
              </a:spcAft>
              <a:defRPr/>
            </a:pPr>
            <a:r>
              <a:rPr lang="es-MX" sz="1300" b="1" dirty="0" smtClean="0">
                <a:latin typeface="+mn-lt"/>
                <a:ea typeface="Calibri" pitchFamily="34" charset="0"/>
                <a:cs typeface="Times New Roman" pitchFamily="18" charset="0"/>
              </a:rPr>
              <a:t>2. </a:t>
            </a:r>
            <a:r>
              <a:rPr lang="es-MX" sz="1300" b="1" dirty="0">
                <a:latin typeface="+mn-lt"/>
                <a:ea typeface="Calibri" pitchFamily="34" charset="0"/>
                <a:cs typeface="Times New Roman" pitchFamily="18" charset="0"/>
              </a:rPr>
              <a:t>Fortalecer </a:t>
            </a:r>
            <a:r>
              <a:rPr lang="es-MX" sz="1300" b="1" dirty="0" smtClean="0">
                <a:latin typeface="+mn-lt"/>
                <a:ea typeface="Calibri" pitchFamily="34" charset="0"/>
                <a:cs typeface="Times New Roman" pitchFamily="18" charset="0"/>
              </a:rPr>
              <a:t>modelos educativos centrados </a:t>
            </a:r>
            <a:r>
              <a:rPr lang="es-MX" sz="1300" b="1" dirty="0">
                <a:latin typeface="+mn-lt"/>
                <a:ea typeface="Calibri" pitchFamily="34" charset="0"/>
                <a:cs typeface="Times New Roman" pitchFamily="18" charset="0"/>
              </a:rPr>
              <a:t>en el aprendizaje </a:t>
            </a:r>
            <a:r>
              <a:rPr lang="es-MX" sz="1300" b="1" dirty="0" smtClean="0">
                <a:latin typeface="+mn-lt"/>
                <a:ea typeface="Calibri" pitchFamily="34" charset="0"/>
                <a:cs typeface="Times New Roman" pitchFamily="18" charset="0"/>
              </a:rPr>
              <a:t>de </a:t>
            </a:r>
            <a:r>
              <a:rPr lang="es-MX" sz="1300" b="1" dirty="0">
                <a:latin typeface="+mn-lt"/>
                <a:ea typeface="Calibri" pitchFamily="34" charset="0"/>
                <a:cs typeface="Times New Roman" pitchFamily="18" charset="0"/>
              </a:rPr>
              <a:t>los estudiantes y en el desarrollo de su capacidad de aprender a lo largo de la vida</a:t>
            </a:r>
            <a:r>
              <a:rPr lang="es-MX" sz="1300" b="1" dirty="0" smtClean="0">
                <a:latin typeface="+mn-lt"/>
                <a:ea typeface="Calibri" pitchFamily="34" charset="0"/>
                <a:cs typeface="Times New Roman" pitchFamily="18" charset="0"/>
              </a:rPr>
              <a:t>.</a:t>
            </a:r>
          </a:p>
        </p:txBody>
      </p:sp>
      <p:grpSp>
        <p:nvGrpSpPr>
          <p:cNvPr id="3" name="Group 14"/>
          <p:cNvGrpSpPr>
            <a:grpSpLocks/>
          </p:cNvGrpSpPr>
          <p:nvPr/>
        </p:nvGrpSpPr>
        <p:grpSpPr bwMode="auto">
          <a:xfrm>
            <a:off x="34925" y="989648"/>
            <a:ext cx="1137600" cy="223200"/>
            <a:chOff x="24" y="489"/>
            <a:chExt cx="723" cy="292"/>
          </a:xfrm>
        </p:grpSpPr>
        <p:sp>
          <p:nvSpPr>
            <p:cNvPr id="4"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5"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7" name="Group 143"/>
          <p:cNvGrpSpPr>
            <a:grpSpLocks/>
          </p:cNvGrpSpPr>
          <p:nvPr/>
        </p:nvGrpSpPr>
        <p:grpSpPr bwMode="auto">
          <a:xfrm>
            <a:off x="71406" y="1152507"/>
            <a:ext cx="968375" cy="42862"/>
            <a:chOff x="1447" y="674"/>
            <a:chExt cx="565" cy="27"/>
          </a:xfrm>
        </p:grpSpPr>
        <p:pic>
          <p:nvPicPr>
            <p:cNvPr id="8" name="Picture 144" descr="jnchainslw"/>
            <p:cNvPicPr preferRelativeResize="0">
              <a:picLocks noChangeArrowheads="1" noCrop="1"/>
            </p:cNvPicPr>
            <p:nvPr/>
          </p:nvPicPr>
          <p:blipFill>
            <a:blip r:embed="rId2" cstate="print"/>
            <a:srcRect/>
            <a:stretch>
              <a:fillRect/>
            </a:stretch>
          </p:blipFill>
          <p:spPr bwMode="auto">
            <a:xfrm>
              <a:off x="1447" y="674"/>
              <a:ext cx="354" cy="27"/>
            </a:xfrm>
            <a:prstGeom prst="rect">
              <a:avLst/>
            </a:prstGeom>
            <a:noFill/>
            <a:ln w="9525">
              <a:noFill/>
              <a:miter lim="800000"/>
              <a:headEnd/>
              <a:tailEnd/>
            </a:ln>
          </p:spPr>
        </p:pic>
        <p:pic>
          <p:nvPicPr>
            <p:cNvPr id="9" name="Picture 145" descr="jnchainslw"/>
            <p:cNvPicPr preferRelativeResize="0">
              <a:picLocks noChangeArrowheads="1" noCrop="1"/>
            </p:cNvPicPr>
            <p:nvPr/>
          </p:nvPicPr>
          <p:blipFill>
            <a:blip r:embed="rId2" cstate="print"/>
            <a:srcRect/>
            <a:stretch>
              <a:fillRect/>
            </a:stretch>
          </p:blipFill>
          <p:spPr bwMode="auto">
            <a:xfrm>
              <a:off x="1658" y="674"/>
              <a:ext cx="354" cy="27"/>
            </a:xfrm>
            <a:prstGeom prst="rect">
              <a:avLst/>
            </a:prstGeom>
            <a:noFill/>
            <a:ln w="9525">
              <a:noFill/>
              <a:miter lim="800000"/>
              <a:headEnd/>
              <a:tailEnd/>
            </a:ln>
          </p:spPr>
        </p:pic>
      </p:grpSp>
      <p:sp>
        <p:nvSpPr>
          <p:cNvPr id="10" name="AutoShape 703">
            <a:hlinkClick r:id="" action="ppaction://hlinkshowjump?jump=nextslide"/>
          </p:cNvPr>
          <p:cNvSpPr>
            <a:spLocks noChangeArrowheads="1"/>
          </p:cNvSpPr>
          <p:nvPr/>
        </p:nvSpPr>
        <p:spPr bwMode="auto">
          <a:xfrm>
            <a:off x="8931275" y="194786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77"/>
          <p:cNvSpPr>
            <a:spLocks noChangeArrowheads="1"/>
          </p:cNvSpPr>
          <p:nvPr/>
        </p:nvSpPr>
        <p:spPr bwMode="auto">
          <a:xfrm>
            <a:off x="0" y="1898868"/>
            <a:ext cx="9144000" cy="4959132"/>
          </a:xfrm>
          <a:prstGeom prst="rect">
            <a:avLst/>
          </a:prstGeom>
          <a:solidFill>
            <a:schemeClr val="bg1">
              <a:alpha val="10196"/>
            </a:schemeClr>
          </a:solidFill>
          <a:ln w="3175" algn="ctr">
            <a:solidFill>
              <a:srgbClr val="B2B2B2"/>
            </a:solidFill>
            <a:miter lim="800000"/>
            <a:headEnd/>
            <a:tailEnd/>
          </a:ln>
        </p:spPr>
        <p:txBody>
          <a:bodyPr lIns="18000" tIns="18000" rIns="54000" bIns="18000" anchor="t" anchorCtr="0">
            <a:noAutofit/>
          </a:bodyPr>
          <a:lstStyle/>
          <a:p>
            <a:pPr>
              <a:spcBef>
                <a:spcPct val="20000"/>
              </a:spcBef>
            </a:pPr>
            <a:endParaRPr lang="es-MX" sz="500" b="1" dirty="0" smtClean="0"/>
          </a:p>
          <a:p>
            <a:pPr>
              <a:spcBef>
                <a:spcPct val="20000"/>
              </a:spcBef>
            </a:pPr>
            <a:r>
              <a:rPr lang="es-MX" sz="1300" b="1" dirty="0" smtClean="0"/>
              <a:t>Autoevaluación </a:t>
            </a:r>
            <a:r>
              <a:rPr lang="es-MX" sz="1300" b="1" dirty="0"/>
              <a:t>de la </a:t>
            </a:r>
            <a:r>
              <a:rPr lang="es-MX" sz="1300" b="1" dirty="0" smtClean="0"/>
              <a:t>gestión para formular el ProGES</a:t>
            </a:r>
          </a:p>
          <a:p>
            <a:pPr>
              <a:spcBef>
                <a:spcPct val="20000"/>
              </a:spcBef>
            </a:pPr>
            <a:endParaRPr lang="es-MX" sz="1300" b="1" dirty="0"/>
          </a:p>
          <a:p>
            <a:pPr marL="630238" lvl="1" indent="-173038">
              <a:lnSpc>
                <a:spcPct val="150000"/>
              </a:lnSpc>
              <a:spcBef>
                <a:spcPts val="0"/>
              </a:spcBef>
              <a:buFont typeface="Wingdings" pitchFamily="2" charset="2"/>
              <a:buChar char="Ø"/>
            </a:pPr>
            <a:r>
              <a:rPr lang="es-MX" sz="1300" b="1" dirty="0" smtClean="0">
                <a:hlinkClick r:id="rId3" action="ppaction://hlinksldjump"/>
              </a:rPr>
              <a:t>Análisis de la evaluación de la gestión.</a:t>
            </a:r>
            <a:endParaRPr lang="es-MX" sz="1300" b="1" dirty="0" smtClean="0"/>
          </a:p>
          <a:p>
            <a:pPr marL="630238" lvl="1" indent="-173038">
              <a:lnSpc>
                <a:spcPct val="150000"/>
              </a:lnSpc>
              <a:spcBef>
                <a:spcPts val="0"/>
              </a:spcBef>
              <a:buFont typeface="Wingdings" pitchFamily="2" charset="2"/>
              <a:buChar char="Ø"/>
            </a:pPr>
            <a:r>
              <a:rPr lang="es-MX" sz="1300" b="1" dirty="0" smtClean="0">
                <a:hlinkClick r:id="rId4" action="ppaction://hlinksldjump"/>
              </a:rPr>
              <a:t>Análisis de la capacidad física instalada y su grado de utilización</a:t>
            </a:r>
            <a:r>
              <a:rPr lang="es-MX" sz="1300" b="1" dirty="0" smtClean="0"/>
              <a:t>.</a:t>
            </a:r>
          </a:p>
          <a:p>
            <a:pPr marL="630238" lvl="1" indent="-173038">
              <a:lnSpc>
                <a:spcPct val="150000"/>
              </a:lnSpc>
              <a:spcBef>
                <a:spcPts val="0"/>
              </a:spcBef>
              <a:buFont typeface="Wingdings" pitchFamily="2" charset="2"/>
              <a:buChar char="Ø"/>
            </a:pPr>
            <a:r>
              <a:rPr lang="es-MX" sz="1300" b="1" dirty="0" smtClean="0">
                <a:hlinkClick r:id="rId5" action="ppaction://hlinksldjump"/>
              </a:rPr>
              <a:t>Análisis </a:t>
            </a:r>
            <a:r>
              <a:rPr lang="es-MX" sz="1300" b="1" dirty="0">
                <a:hlinkClick r:id="rId5" action="ppaction://hlinksldjump"/>
              </a:rPr>
              <a:t>de los problemas </a:t>
            </a:r>
            <a:r>
              <a:rPr lang="es-MX" sz="1300" b="1" dirty="0" smtClean="0">
                <a:hlinkClick r:id="rId5" action="ppaction://hlinksldjump"/>
              </a:rPr>
              <a:t>estructurales de la institución.</a:t>
            </a:r>
            <a:endParaRPr lang="es-MX" sz="1300" b="1" dirty="0"/>
          </a:p>
          <a:p>
            <a:pPr marL="630238" lvl="1" indent="-173038">
              <a:lnSpc>
                <a:spcPct val="150000"/>
              </a:lnSpc>
              <a:spcBef>
                <a:spcPts val="0"/>
              </a:spcBef>
              <a:buFont typeface="Wingdings" pitchFamily="2" charset="2"/>
              <a:buChar char="Ø"/>
            </a:pPr>
            <a:r>
              <a:rPr lang="es-MX" sz="1300" b="1" dirty="0" smtClean="0">
                <a:hlinkClick r:id="rId6" action="ppaction://hlinksldjump"/>
              </a:rPr>
              <a:t>Análisis del requerimiento institucional, en su caso, de nuevas plazas de PTC.</a:t>
            </a:r>
            <a:endParaRPr lang="es-MX" sz="1300" b="1" dirty="0" smtClean="0"/>
          </a:p>
          <a:p>
            <a:pPr marL="630238" lvl="1" indent="-173038">
              <a:lnSpc>
                <a:spcPct val="150000"/>
              </a:lnSpc>
              <a:spcBef>
                <a:spcPts val="0"/>
              </a:spcBef>
              <a:buFont typeface="Wingdings" pitchFamily="2" charset="2"/>
              <a:buChar char="Ø"/>
            </a:pPr>
            <a:r>
              <a:rPr lang="es-MX" sz="1300" b="1" dirty="0" smtClean="0">
                <a:hlinkClick r:id="rId7" action="ppaction://hlinksldjump"/>
              </a:rPr>
              <a:t>Análisis de la equidad de género universitaria.</a:t>
            </a:r>
            <a:endParaRPr lang="es-MX" sz="1300" b="1" dirty="0" smtClean="0"/>
          </a:p>
          <a:p>
            <a:pPr marL="630238" lvl="1" indent="-173038">
              <a:lnSpc>
                <a:spcPct val="150000"/>
              </a:lnSpc>
              <a:spcBef>
                <a:spcPts val="0"/>
              </a:spcBef>
              <a:buFont typeface="Wingdings" pitchFamily="2" charset="2"/>
              <a:buChar char="Ø"/>
            </a:pPr>
            <a:r>
              <a:rPr lang="es-MX" sz="1300" b="1" dirty="0" smtClean="0">
                <a:hlinkClick r:id="rId8" action="ppaction://hlinksldjump"/>
              </a:rPr>
              <a:t>Análisis de la atención a las recomendaciones de los CIEES a la gestión.</a:t>
            </a:r>
            <a:endParaRPr lang="es-MX" sz="1300" b="1" dirty="0" smtClean="0"/>
          </a:p>
          <a:p>
            <a:pPr marL="630238" lvl="1" indent="-173038">
              <a:lnSpc>
                <a:spcPct val="150000"/>
              </a:lnSpc>
              <a:spcBef>
                <a:spcPts val="0"/>
              </a:spcBef>
              <a:buFont typeface="Wingdings" pitchFamily="2" charset="2"/>
              <a:buChar char="Ø"/>
            </a:pPr>
            <a:r>
              <a:rPr lang="es-MX" sz="1300" b="1" dirty="0" smtClean="0">
                <a:hlinkClick r:id="rId9" action="ppaction://hlinksldjump"/>
              </a:rPr>
              <a:t>A</a:t>
            </a:r>
            <a:r>
              <a:rPr lang="es-ES" sz="1300" b="1" dirty="0" err="1" smtClean="0">
                <a:hlinkClick r:id="rId9" action="ppaction://hlinksldjump"/>
              </a:rPr>
              <a:t>nálisis</a:t>
            </a:r>
            <a:r>
              <a:rPr lang="es-ES" sz="1300" b="1" dirty="0" smtClean="0">
                <a:hlinkClick r:id="rId9" action="ppaction://hlinksldjump"/>
              </a:rPr>
              <a:t> del cumplimiento de las Metas </a:t>
            </a:r>
            <a:r>
              <a:rPr lang="es-ES" sz="1300" b="1" dirty="0">
                <a:hlinkClick r:id="rId9" action="ppaction://hlinksldjump"/>
              </a:rPr>
              <a:t>C</a:t>
            </a:r>
            <a:r>
              <a:rPr lang="es-ES" sz="1300" b="1" dirty="0" smtClean="0">
                <a:hlinkClick r:id="rId9" action="ppaction://hlinksldjump"/>
              </a:rPr>
              <a:t>ompromiso de la gestión.</a:t>
            </a:r>
            <a:endParaRPr lang="es-ES" sz="1300" b="1" dirty="0"/>
          </a:p>
        </p:txBody>
      </p:sp>
      <p:grpSp>
        <p:nvGrpSpPr>
          <p:cNvPr id="43011" name="Group 661"/>
          <p:cNvGrpSpPr>
            <a:grpSpLocks/>
          </p:cNvGrpSpPr>
          <p:nvPr/>
        </p:nvGrpSpPr>
        <p:grpSpPr bwMode="auto">
          <a:xfrm>
            <a:off x="1212850" y="1339850"/>
            <a:ext cx="1909763" cy="44450"/>
            <a:chOff x="996" y="802"/>
            <a:chExt cx="1203" cy="28"/>
          </a:xfrm>
        </p:grpSpPr>
        <p:pic>
          <p:nvPicPr>
            <p:cNvPr id="43016" name="Picture 657" descr="jnchainslw"/>
            <p:cNvPicPr preferRelativeResize="0">
              <a:picLocks noChangeArrowheads="1" noCrop="1"/>
            </p:cNvPicPr>
            <p:nvPr/>
          </p:nvPicPr>
          <p:blipFill>
            <a:blip r:embed="rId10" cstate="print"/>
            <a:srcRect/>
            <a:stretch>
              <a:fillRect/>
            </a:stretch>
          </p:blipFill>
          <p:spPr bwMode="auto">
            <a:xfrm>
              <a:off x="996" y="802"/>
              <a:ext cx="354" cy="27"/>
            </a:xfrm>
            <a:prstGeom prst="rect">
              <a:avLst/>
            </a:prstGeom>
            <a:noFill/>
            <a:ln w="9525">
              <a:noFill/>
              <a:miter lim="800000"/>
              <a:headEnd/>
              <a:tailEnd/>
            </a:ln>
          </p:spPr>
        </p:pic>
        <p:pic>
          <p:nvPicPr>
            <p:cNvPr id="43017" name="Picture 658" descr="jnchainslw"/>
            <p:cNvPicPr preferRelativeResize="0">
              <a:picLocks noChangeArrowheads="1" noCrop="1"/>
            </p:cNvPicPr>
            <p:nvPr/>
          </p:nvPicPr>
          <p:blipFill>
            <a:blip r:embed="rId10" cstate="print"/>
            <a:srcRect/>
            <a:stretch>
              <a:fillRect/>
            </a:stretch>
          </p:blipFill>
          <p:spPr bwMode="auto">
            <a:xfrm>
              <a:off x="1279" y="802"/>
              <a:ext cx="354" cy="27"/>
            </a:xfrm>
            <a:prstGeom prst="rect">
              <a:avLst/>
            </a:prstGeom>
            <a:noFill/>
            <a:ln w="9525">
              <a:noFill/>
              <a:miter lim="800000"/>
              <a:headEnd/>
              <a:tailEnd/>
            </a:ln>
          </p:spPr>
        </p:pic>
        <p:pic>
          <p:nvPicPr>
            <p:cNvPr id="43018" name="Picture 659" descr="jnchainslw"/>
            <p:cNvPicPr preferRelativeResize="0">
              <a:picLocks noChangeArrowheads="1" noCrop="1"/>
            </p:cNvPicPr>
            <p:nvPr/>
          </p:nvPicPr>
          <p:blipFill>
            <a:blip r:embed="rId10" cstate="print"/>
            <a:srcRect/>
            <a:stretch>
              <a:fillRect/>
            </a:stretch>
          </p:blipFill>
          <p:spPr bwMode="auto">
            <a:xfrm>
              <a:off x="1562" y="803"/>
              <a:ext cx="354" cy="27"/>
            </a:xfrm>
            <a:prstGeom prst="rect">
              <a:avLst/>
            </a:prstGeom>
            <a:noFill/>
            <a:ln w="9525">
              <a:noFill/>
              <a:miter lim="800000"/>
              <a:headEnd/>
              <a:tailEnd/>
            </a:ln>
          </p:spPr>
        </p:pic>
        <p:pic>
          <p:nvPicPr>
            <p:cNvPr id="43019" name="Picture 660" descr="jnchainslw"/>
            <p:cNvPicPr preferRelativeResize="0">
              <a:picLocks noChangeArrowheads="1" noCrop="1"/>
            </p:cNvPicPr>
            <p:nvPr/>
          </p:nvPicPr>
          <p:blipFill>
            <a:blip r:embed="rId10" cstate="print"/>
            <a:srcRect/>
            <a:stretch>
              <a:fillRect/>
            </a:stretch>
          </p:blipFill>
          <p:spPr bwMode="auto">
            <a:xfrm>
              <a:off x="1845" y="803"/>
              <a:ext cx="354" cy="27"/>
            </a:xfrm>
            <a:prstGeom prst="rect">
              <a:avLst/>
            </a:prstGeom>
            <a:noFill/>
            <a:ln w="9525">
              <a:noFill/>
              <a:miter lim="800000"/>
              <a:headEnd/>
              <a:tailEnd/>
            </a:ln>
          </p:spPr>
        </p:pic>
      </p:grpSp>
      <p:grpSp>
        <p:nvGrpSpPr>
          <p:cNvPr id="43012" name="Group 13"/>
          <p:cNvGrpSpPr>
            <a:grpSpLocks/>
          </p:cNvGrpSpPr>
          <p:nvPr/>
        </p:nvGrpSpPr>
        <p:grpSpPr bwMode="auto">
          <a:xfrm>
            <a:off x="1171575" y="1168400"/>
            <a:ext cx="3249613" cy="377825"/>
            <a:chOff x="24" y="489"/>
            <a:chExt cx="723" cy="292"/>
          </a:xfrm>
        </p:grpSpPr>
        <p:sp>
          <p:nvSpPr>
            <p:cNvPr id="43013"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43014"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43015"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5061" name="Text Box 90"/>
          <p:cNvSpPr txBox="1">
            <a:spLocks noChangeArrowheads="1"/>
          </p:cNvSpPr>
          <p:nvPr/>
        </p:nvSpPr>
        <p:spPr bwMode="auto">
          <a:xfrm>
            <a:off x="0" y="571505"/>
            <a:ext cx="9144000" cy="6286519"/>
          </a:xfrm>
          <a:prstGeom prst="rect">
            <a:avLst/>
          </a:prstGeom>
          <a:solidFill>
            <a:schemeClr val="bg1">
              <a:alpha val="10196"/>
            </a:schemeClr>
          </a:solidFill>
          <a:ln w="3175" algn="ctr">
            <a:noFill/>
            <a:miter lim="800000"/>
            <a:headEnd/>
            <a:tailEnd/>
          </a:ln>
        </p:spPr>
        <p:txBody>
          <a:bodyPr tIns="82800" bIns="82800">
            <a:noAutofit/>
          </a:bodyPr>
          <a:lstStyle/>
          <a:p>
            <a:pPr algn="just">
              <a:spcBef>
                <a:spcPts val="0"/>
              </a:spcBef>
              <a:tabLst>
                <a:tab pos="180975" algn="l"/>
                <a:tab pos="622300" algn="l"/>
              </a:tabLst>
            </a:pPr>
            <a:endParaRPr lang="es-MX" sz="500" b="1" dirty="0" smtClean="0"/>
          </a:p>
          <a:p>
            <a:pPr algn="just">
              <a:spcBef>
                <a:spcPts val="0"/>
              </a:spcBef>
              <a:tabLst>
                <a:tab pos="180975" algn="l"/>
                <a:tab pos="622300" algn="l"/>
              </a:tabLst>
            </a:pPr>
            <a:r>
              <a:rPr lang="es-MX" sz="1300" b="1" dirty="0" smtClean="0"/>
              <a:t>Evaluación de la gestión institucional</a:t>
            </a:r>
          </a:p>
          <a:p>
            <a:pPr algn="just">
              <a:spcBef>
                <a:spcPts val="0"/>
              </a:spcBef>
              <a:tabLst>
                <a:tab pos="180975" algn="l"/>
                <a:tab pos="622300" algn="l"/>
              </a:tabLst>
            </a:pPr>
            <a:endParaRPr lang="es-MX" sz="800" dirty="0" smtClean="0"/>
          </a:p>
          <a:p>
            <a:pPr algn="just">
              <a:spcBef>
                <a:spcPts val="0"/>
              </a:spcBef>
              <a:tabLst>
                <a:tab pos="180975" algn="l"/>
                <a:tab pos="622300" algn="l"/>
              </a:tabLst>
            </a:pPr>
            <a:r>
              <a:rPr lang="es-MX" sz="1300" dirty="0" smtClean="0"/>
              <a:t>En </a:t>
            </a:r>
            <a:r>
              <a:rPr lang="es-MX" sz="1300" dirty="0"/>
              <a:t>esta etapa del proceso de autoevaluación es importante que en el marco del ProGES, la institución </a:t>
            </a:r>
            <a:r>
              <a:rPr lang="es-MX" sz="1300" dirty="0" smtClean="0"/>
              <a:t>realice </a:t>
            </a:r>
            <a:r>
              <a:rPr lang="es-MX" sz="1300" dirty="0"/>
              <a:t>un análisis explícito  y jerarquice los principales avances en los procesos de mejora de gestión y, el impacto que han tenido en la mejora de los servicios académicos y de la gestión institucional y los principales rezagos de los temas que se proponen a </a:t>
            </a:r>
            <a:r>
              <a:rPr lang="es-MX" sz="1300" dirty="0" smtClean="0"/>
              <a:t>continuación:</a:t>
            </a:r>
            <a:endParaRPr lang="es-MX" sz="1300" dirty="0"/>
          </a:p>
          <a:p>
            <a:pPr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de la estructura organizacional académica (modelo académico</a:t>
            </a:r>
            <a:r>
              <a:rPr lang="es-MX" sz="1300" dirty="0" smtClean="0"/>
              <a:t>).</a:t>
            </a:r>
          </a:p>
          <a:p>
            <a:pPr lvl="1"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de la planeación institucional (modelo de planeación</a:t>
            </a:r>
            <a:r>
              <a:rPr lang="es-MX" sz="1300" dirty="0" smtClean="0"/>
              <a:t>).</a:t>
            </a:r>
          </a:p>
          <a:p>
            <a:pPr lvl="1"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de la infraestructura de la conectividad institucional y sistemas de información, en cuanto a</a:t>
            </a:r>
            <a:r>
              <a:rPr lang="es-MX" sz="1300" dirty="0" smtClean="0"/>
              <a:t>:</a:t>
            </a:r>
          </a:p>
          <a:p>
            <a:pPr lvl="1" algn="just">
              <a:spcBef>
                <a:spcPts val="0"/>
              </a:spcBef>
              <a:tabLst>
                <a:tab pos="180975" algn="l"/>
                <a:tab pos="622300" algn="l"/>
              </a:tabLst>
            </a:pPr>
            <a:endParaRPr lang="es-MX" sz="800" dirty="0"/>
          </a:p>
          <a:p>
            <a:pPr marL="1200150" lvl="2" indent="-285750" algn="just">
              <a:spcBef>
                <a:spcPts val="0"/>
              </a:spcBef>
              <a:buFont typeface="Wingdings" pitchFamily="2" charset="2"/>
              <a:buChar char="ü"/>
              <a:tabLst>
                <a:tab pos="180975" algn="l"/>
                <a:tab pos="622300" algn="l"/>
              </a:tabLst>
            </a:pPr>
            <a:r>
              <a:rPr lang="es-MX" sz="1300" dirty="0" smtClean="0"/>
              <a:t>Operación </a:t>
            </a:r>
            <a:r>
              <a:rPr lang="es-MX" sz="1300" dirty="0"/>
              <a:t>de los módulos de Administración Escolar, Recursos Humanos y Finanzas.</a:t>
            </a:r>
          </a:p>
          <a:p>
            <a:pPr lvl="2" algn="just">
              <a:spcBef>
                <a:spcPts val="0"/>
              </a:spcBef>
              <a:tabLst>
                <a:tab pos="180975" algn="l"/>
                <a:tab pos="622300" algn="l"/>
              </a:tabLst>
            </a:pPr>
            <a:endParaRPr lang="es-MX" sz="800" dirty="0"/>
          </a:p>
          <a:p>
            <a:pPr marL="1200150" lvl="2" indent="-285750" algn="just">
              <a:spcBef>
                <a:spcPts val="0"/>
              </a:spcBef>
              <a:buFont typeface="Wingdings" pitchFamily="2" charset="2"/>
              <a:buChar char="ü"/>
              <a:tabLst>
                <a:tab pos="180975" algn="l"/>
                <a:tab pos="622300" algn="l"/>
              </a:tabLst>
            </a:pPr>
            <a:r>
              <a:rPr lang="es-MX" sz="1300" dirty="0" smtClean="0"/>
              <a:t>Generación </a:t>
            </a:r>
            <a:r>
              <a:rPr lang="es-MX" sz="1300" dirty="0"/>
              <a:t>de indicadores académicos y de gestión a partir del SIIA.</a:t>
            </a:r>
          </a:p>
          <a:p>
            <a:pPr lvl="2" algn="just">
              <a:spcBef>
                <a:spcPts val="0"/>
              </a:spcBef>
              <a:tabLst>
                <a:tab pos="180975" algn="l"/>
                <a:tab pos="622300" algn="l"/>
              </a:tabLst>
            </a:pPr>
            <a:endParaRPr lang="es-MX" sz="800" dirty="0" smtClean="0"/>
          </a:p>
          <a:p>
            <a:pPr marL="1200150" lvl="2" indent="-285750" algn="just">
              <a:spcBef>
                <a:spcPts val="0"/>
              </a:spcBef>
              <a:buFont typeface="Wingdings" pitchFamily="2" charset="2"/>
              <a:buChar char="ü"/>
              <a:tabLst>
                <a:tab pos="180975" algn="l"/>
                <a:tab pos="622300" algn="l"/>
              </a:tabLst>
            </a:pPr>
            <a:r>
              <a:rPr lang="es-MX" sz="1300" dirty="0" smtClean="0"/>
              <a:t>Funcionamiento </a:t>
            </a:r>
            <a:r>
              <a:rPr lang="es-MX" sz="1300" dirty="0"/>
              <a:t>y operación de la red institucional de información.</a:t>
            </a:r>
          </a:p>
          <a:p>
            <a:pPr lvl="1"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de la situación institucional sobre higiene, seguridad y medio ambiente.</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sobre el desarrollo de la cultura artística y prevención  a las adicciones.</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Análisis </a:t>
            </a:r>
            <a:r>
              <a:rPr lang="es-MX" sz="1300" dirty="0"/>
              <a:t>sobre la certificación de los procesos estratégicos (recursos humanos, financiero, administración escolar y bibliotecas), en cuanto a los siguientes puntos:</a:t>
            </a:r>
          </a:p>
          <a:p>
            <a:pPr lvl="1" algn="just">
              <a:spcBef>
                <a:spcPts val="0"/>
              </a:spcBef>
              <a:tabLst>
                <a:tab pos="180975" algn="l"/>
                <a:tab pos="622300" algn="l"/>
              </a:tabLst>
            </a:pPr>
            <a:endParaRPr lang="es-MX" sz="800" dirty="0" smtClean="0"/>
          </a:p>
          <a:p>
            <a:pPr marL="1200150" lvl="2" indent="-285750" algn="just">
              <a:spcBef>
                <a:spcPts val="0"/>
              </a:spcBef>
              <a:buFont typeface="Wingdings" pitchFamily="2" charset="2"/>
              <a:buChar char="ü"/>
              <a:tabLst>
                <a:tab pos="180975" algn="l"/>
                <a:tab pos="622300" algn="l"/>
              </a:tabLst>
            </a:pPr>
            <a:r>
              <a:rPr lang="es-MX" sz="1300" dirty="0" smtClean="0"/>
              <a:t>Evolución </a:t>
            </a:r>
            <a:r>
              <a:rPr lang="es-MX" sz="1300" dirty="0"/>
              <a:t>de los procesos estratégicos certificados en los últimos tres años.</a:t>
            </a:r>
            <a:endParaRPr lang="es-MX" sz="1300" dirty="0" smtClean="0"/>
          </a:p>
          <a:p>
            <a:pPr lvl="2" algn="just">
              <a:spcBef>
                <a:spcPts val="0"/>
              </a:spcBef>
              <a:tabLst>
                <a:tab pos="180975" algn="l"/>
                <a:tab pos="622300" algn="l"/>
              </a:tabLst>
            </a:pPr>
            <a:endParaRPr lang="es-MX" sz="800" dirty="0" smtClean="0"/>
          </a:p>
          <a:p>
            <a:pPr marL="1200150" lvl="2" indent="-285750" algn="just">
              <a:spcBef>
                <a:spcPts val="0"/>
              </a:spcBef>
              <a:buFont typeface="Wingdings" pitchFamily="2" charset="2"/>
              <a:buChar char="ü"/>
              <a:tabLst>
                <a:tab pos="180975" algn="l"/>
                <a:tab pos="622300" algn="l"/>
              </a:tabLst>
            </a:pPr>
            <a:r>
              <a:rPr lang="es-MX" sz="1300" dirty="0" smtClean="0"/>
              <a:t>Beneficios </a:t>
            </a:r>
            <a:r>
              <a:rPr lang="es-MX" sz="1300" dirty="0"/>
              <a:t>alcanzados a partir de la certificación de procesos respecto a: la mejora de los servicios de atención a estudiantes, profesores, personal administrativo y público en general, optimización y transparencia de los recursos, entre otros aspectos.</a:t>
            </a:r>
            <a:endParaRPr lang="es-MX" sz="1300" dirty="0" smtClean="0"/>
          </a:p>
          <a:p>
            <a:pPr lvl="2" algn="just">
              <a:spcBef>
                <a:spcPts val="0"/>
              </a:spcBef>
              <a:tabLst>
                <a:tab pos="180975" algn="l"/>
                <a:tab pos="622300" algn="l"/>
              </a:tabLst>
            </a:pPr>
            <a:endParaRPr lang="es-MX" sz="800" dirty="0" smtClean="0"/>
          </a:p>
          <a:p>
            <a:pPr marL="1200150" lvl="2" indent="-285750" algn="just">
              <a:spcBef>
                <a:spcPts val="0"/>
              </a:spcBef>
              <a:buFont typeface="Wingdings" pitchFamily="2" charset="2"/>
              <a:buChar char="ü"/>
              <a:tabLst>
                <a:tab pos="180975" algn="l"/>
                <a:tab pos="622300" algn="l"/>
              </a:tabLst>
            </a:pPr>
            <a:r>
              <a:rPr lang="es-MX" sz="1300" dirty="0"/>
              <a:t>Debilidades de la certificación</a:t>
            </a:r>
            <a:r>
              <a:rPr lang="es-MX" sz="1300" dirty="0" smtClean="0"/>
              <a:t>.</a:t>
            </a:r>
            <a:endParaRPr lang="es-MX" sz="1300" dirty="0"/>
          </a:p>
        </p:txBody>
      </p:sp>
      <p:sp>
        <p:nvSpPr>
          <p:cNvPr id="6" name="5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5061" name="Text Box 90"/>
          <p:cNvSpPr txBox="1">
            <a:spLocks noChangeArrowheads="1"/>
          </p:cNvSpPr>
          <p:nvPr/>
        </p:nvSpPr>
        <p:spPr bwMode="auto">
          <a:xfrm>
            <a:off x="0" y="571505"/>
            <a:ext cx="9144000" cy="6286519"/>
          </a:xfrm>
          <a:prstGeom prst="rect">
            <a:avLst/>
          </a:prstGeom>
          <a:solidFill>
            <a:schemeClr val="bg1">
              <a:alpha val="10196"/>
            </a:schemeClr>
          </a:solidFill>
          <a:ln w="3175" algn="ctr">
            <a:noFill/>
            <a:miter lim="800000"/>
            <a:headEnd/>
            <a:tailEnd/>
          </a:ln>
        </p:spPr>
        <p:txBody>
          <a:bodyPr tIns="82800" bIns="82800">
            <a:noAutofit/>
          </a:bodyPr>
          <a:lstStyle/>
          <a:p>
            <a:pPr algn="just">
              <a:spcBef>
                <a:spcPts val="0"/>
              </a:spcBef>
              <a:tabLst>
                <a:tab pos="180975" algn="l"/>
                <a:tab pos="622300" algn="l"/>
              </a:tabLst>
            </a:pPr>
            <a:endParaRPr lang="es-MX" sz="500" b="1" dirty="0" smtClean="0"/>
          </a:p>
          <a:p>
            <a:pPr algn="just">
              <a:spcBef>
                <a:spcPts val="0"/>
              </a:spcBef>
              <a:tabLst>
                <a:tab pos="180975" algn="l"/>
                <a:tab pos="622300" algn="l"/>
              </a:tabLst>
            </a:pPr>
            <a:r>
              <a:rPr lang="es-MX" sz="1300" b="1" dirty="0" smtClean="0"/>
              <a:t>Evaluación de la gestión institucional</a:t>
            </a:r>
          </a:p>
          <a:p>
            <a:pPr algn="just">
              <a:spcBef>
                <a:spcPts val="0"/>
              </a:spcBef>
              <a:tabLst>
                <a:tab pos="180975" algn="l"/>
                <a:tab pos="622300" algn="l"/>
              </a:tabLst>
            </a:pPr>
            <a:endParaRPr lang="es-MX" sz="800" dirty="0" smtClean="0"/>
          </a:p>
          <a:p>
            <a:pPr marL="742950" lvl="1" indent="-285750" algn="just">
              <a:spcBef>
                <a:spcPts val="0"/>
              </a:spcBef>
              <a:buFont typeface="Wingdings" pitchFamily="2" charset="2"/>
              <a:buChar char="Ø"/>
              <a:tabLst>
                <a:tab pos="180975" algn="l"/>
                <a:tab pos="622300" algn="l"/>
              </a:tabLst>
            </a:pPr>
            <a:r>
              <a:rPr lang="es-MX" sz="1300" dirty="0" smtClean="0"/>
              <a:t>Acreditación institucional: </a:t>
            </a:r>
            <a:r>
              <a:rPr lang="es-MX" sz="1300" dirty="0"/>
              <a:t>situación que guarda la acreditación institucional a nivel nacional e internacional</a:t>
            </a:r>
            <a:r>
              <a:rPr lang="es-MX" sz="1300" dirty="0" smtClean="0"/>
              <a:t>.</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Rendición </a:t>
            </a:r>
            <a:r>
              <a:rPr lang="es-MX" sz="1300" dirty="0"/>
              <a:t>de cuentas y transparencia institucional.</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La </a:t>
            </a:r>
            <a:r>
              <a:rPr lang="es-MX" sz="1300" dirty="0"/>
              <a:t>realización de auditorías externas practicadas por despachos contables prestigiados y la publicación de los resultados.</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La </a:t>
            </a:r>
            <a:r>
              <a:rPr lang="es-MX" sz="1300" dirty="0"/>
              <a:t>existencia y funcionamiento de contralorías sociales.</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La </a:t>
            </a:r>
            <a:r>
              <a:rPr lang="es-MX" sz="1300" dirty="0"/>
              <a:t>publicación de los estados financieros auditados y aprobados por el máximo órgano de gobierno universitario.</a:t>
            </a:r>
          </a:p>
          <a:p>
            <a:pPr lvl="1" algn="just">
              <a:spcBef>
                <a:spcPts val="0"/>
              </a:spcBef>
              <a:tabLst>
                <a:tab pos="180975" algn="l"/>
                <a:tab pos="622300" algn="l"/>
              </a:tabLst>
            </a:pPr>
            <a:endParaRPr lang="es-MX" sz="800" dirty="0"/>
          </a:p>
          <a:p>
            <a:pPr marL="742950" lvl="1" indent="-285750" algn="just">
              <a:spcBef>
                <a:spcPts val="0"/>
              </a:spcBef>
              <a:buFont typeface="Wingdings" pitchFamily="2" charset="2"/>
              <a:buChar char="Ø"/>
              <a:tabLst>
                <a:tab pos="180975" algn="l"/>
                <a:tab pos="622300" algn="l"/>
              </a:tabLst>
            </a:pPr>
            <a:r>
              <a:rPr lang="es-MX" sz="1300" dirty="0" smtClean="0"/>
              <a:t>La </a:t>
            </a:r>
            <a:r>
              <a:rPr lang="es-MX" sz="1300" dirty="0"/>
              <a:t>existencia de una página web para dar acceso a toda la información de la institución (total de plantilla de base y confianza; salarios de los funcionarios; subsidios ordinarios y extraordinarios recibidos por año, en particular los recursos recibidos por el PIFI en el periodo de 2011 y2012, a nivel de proyecto y el resultado académico de los mismos; presupuesto asignado a las dependencias universitarias, campus, entre otros).</a:t>
            </a:r>
          </a:p>
          <a:p>
            <a:pPr algn="just">
              <a:spcBef>
                <a:spcPts val="0"/>
              </a:spcBef>
              <a:tabLst>
                <a:tab pos="180975" algn="l"/>
                <a:tab pos="622300" algn="l"/>
              </a:tabLst>
            </a:pPr>
            <a:endParaRPr lang="es-MX" sz="800" dirty="0" smtClean="0"/>
          </a:p>
          <a:p>
            <a:pPr algn="just">
              <a:spcBef>
                <a:spcPts val="0"/>
              </a:spcBef>
            </a:pPr>
            <a:r>
              <a:rPr lang="es-MX" sz="1300" dirty="0" smtClean="0"/>
              <a:t>Como resultado del análisis, señalar las principales conclusiones respecto a los temas antes planteados, y en caso de requerirse, plantear en la parte de planeación de la gestión, las políticas, objetivos, estrategias y acciones adecuadas para su correcta atención.</a:t>
            </a:r>
            <a:endParaRPr lang="es-ES" sz="1300" dirty="0" smtClean="0"/>
          </a:p>
          <a:p>
            <a:pPr algn="just">
              <a:lnSpc>
                <a:spcPct val="85000"/>
              </a:lnSpc>
              <a:spcBef>
                <a:spcPct val="15000"/>
              </a:spcBef>
              <a:tabLst>
                <a:tab pos="180975" algn="l"/>
                <a:tab pos="622300" algn="l"/>
              </a:tabLst>
            </a:pPr>
            <a:r>
              <a:rPr lang="es-MX" sz="1400" dirty="0" smtClean="0"/>
              <a:t> </a:t>
            </a:r>
            <a:endParaRPr lang="es-MX" sz="1400" dirty="0"/>
          </a:p>
          <a:p>
            <a:pPr algn="just">
              <a:lnSpc>
                <a:spcPct val="85000"/>
              </a:lnSpc>
              <a:spcBef>
                <a:spcPct val="15000"/>
              </a:spcBef>
              <a:tabLst>
                <a:tab pos="180975" algn="l"/>
                <a:tab pos="622300" algn="l"/>
              </a:tabLst>
            </a:pPr>
            <a:endParaRPr lang="es-ES" sz="1400" dirty="0"/>
          </a:p>
        </p:txBody>
      </p:sp>
      <p:sp>
        <p:nvSpPr>
          <p:cNvPr id="5"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49624436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5061" name="Text Box 90"/>
          <p:cNvSpPr txBox="1">
            <a:spLocks noChangeArrowheads="1"/>
          </p:cNvSpPr>
          <p:nvPr/>
        </p:nvSpPr>
        <p:spPr bwMode="auto">
          <a:xfrm>
            <a:off x="0" y="571480"/>
            <a:ext cx="9144000" cy="6276995"/>
          </a:xfrm>
          <a:prstGeom prst="rect">
            <a:avLst/>
          </a:prstGeom>
          <a:solidFill>
            <a:schemeClr val="bg1">
              <a:alpha val="10196"/>
            </a:schemeClr>
          </a:solidFill>
          <a:ln w="3175" algn="ctr">
            <a:noFill/>
            <a:miter lim="800000"/>
            <a:headEnd/>
            <a:tailEnd/>
          </a:ln>
        </p:spPr>
        <p:txBody>
          <a:bodyPr wrap="square" tIns="82800" bIns="82800">
            <a:noAutofit/>
          </a:bodyPr>
          <a:lstStyle/>
          <a:p>
            <a:pPr algn="just">
              <a:spcBef>
                <a:spcPts val="0"/>
              </a:spcBef>
              <a:tabLst>
                <a:tab pos="180975" algn="l"/>
                <a:tab pos="622300" algn="l"/>
              </a:tabLst>
            </a:pPr>
            <a:r>
              <a:rPr lang="es-MX" sz="1300" b="1" dirty="0" smtClean="0"/>
              <a:t>Análisis de la capacidad física instalada y su grado de utilización</a:t>
            </a:r>
          </a:p>
          <a:p>
            <a:pPr algn="just">
              <a:spcBef>
                <a:spcPts val="0"/>
              </a:spcBef>
              <a:tabLst>
                <a:tab pos="180975" algn="l"/>
                <a:tab pos="622300" algn="l"/>
              </a:tabLst>
            </a:pPr>
            <a:endParaRPr lang="es-MX" sz="800" dirty="0" smtClean="0"/>
          </a:p>
          <a:p>
            <a:pPr algn="just">
              <a:spcBef>
                <a:spcPts val="0"/>
              </a:spcBef>
              <a:tabLst>
                <a:tab pos="180975" algn="l"/>
                <a:tab pos="622300" algn="l"/>
              </a:tabLst>
            </a:pPr>
            <a:r>
              <a:rPr lang="es-MX" sz="1300" dirty="0" smtClean="0"/>
              <a:t>En </a:t>
            </a:r>
            <a:r>
              <a:rPr lang="es-MX" sz="1300" dirty="0"/>
              <a:t>esta etapa del proceso de autoevaluación es importante que en el marco </a:t>
            </a:r>
            <a:r>
              <a:rPr lang="es-MX" sz="1300" dirty="0" smtClean="0"/>
              <a:t>de la gestión, </a:t>
            </a:r>
            <a:r>
              <a:rPr lang="es-MX" sz="1300" dirty="0"/>
              <a:t>la institución </a:t>
            </a:r>
            <a:r>
              <a:rPr lang="es-MX" sz="1300" dirty="0" smtClean="0"/>
              <a:t>realice </a:t>
            </a:r>
            <a:r>
              <a:rPr lang="es-MX" sz="1300" dirty="0"/>
              <a:t>un análisis explícito de su capacidad física instalada y su grado de utilización con el propósito de sustentar adecuadamente, en su caso, la petición de ampliar, remodelar, dar mantenimiento o construir nuevas </a:t>
            </a:r>
            <a:r>
              <a:rPr lang="es-MX" sz="1300" dirty="0" smtClean="0"/>
              <a:t>instalaciones.</a:t>
            </a:r>
            <a:endParaRPr lang="es-MX" sz="1300" dirty="0"/>
          </a:p>
          <a:p>
            <a:pPr algn="just">
              <a:spcBef>
                <a:spcPts val="0"/>
              </a:spcBef>
              <a:tabLst>
                <a:tab pos="180975" algn="l"/>
                <a:tab pos="622300" algn="l"/>
              </a:tabLst>
            </a:pPr>
            <a:endParaRPr lang="es-ES" sz="800" dirty="0"/>
          </a:p>
          <a:p>
            <a:pPr algn="just">
              <a:spcBef>
                <a:spcPts val="0"/>
              </a:spcBef>
              <a:tabLst>
                <a:tab pos="180975" algn="l"/>
                <a:tab pos="622300" algn="l"/>
              </a:tabLst>
            </a:pPr>
            <a:r>
              <a:rPr lang="es-MX" sz="1300" dirty="0"/>
              <a:t>En el marco del análisis de la capacidad física instalada se sugiere determinar</a:t>
            </a:r>
            <a:r>
              <a:rPr lang="es-MX" sz="1300" dirty="0" smtClean="0"/>
              <a:t>:</a:t>
            </a:r>
          </a:p>
          <a:p>
            <a:pPr algn="just">
              <a:spcBef>
                <a:spcPts val="0"/>
              </a:spcBef>
              <a:tabLst>
                <a:tab pos="180975" algn="l"/>
                <a:tab pos="622300" algn="l"/>
              </a:tabLst>
            </a:pPr>
            <a:endParaRPr lang="es-MX" sz="800" dirty="0"/>
          </a:p>
          <a:p>
            <a:pPr marL="622300" lvl="1" indent="-165100" algn="just">
              <a:spcBef>
                <a:spcPts val="0"/>
              </a:spcBef>
              <a:buFont typeface="Wingdings" pitchFamily="2" charset="2"/>
              <a:buChar char="Ø"/>
              <a:tabLst>
                <a:tab pos="180975" algn="l"/>
                <a:tab pos="622300" algn="l"/>
              </a:tabLst>
            </a:pPr>
            <a:r>
              <a:rPr lang="es-MX" sz="1300" dirty="0"/>
              <a:t>El impacto de la construcción de espacios físicos financiados por la SES </a:t>
            </a:r>
            <a:r>
              <a:rPr lang="es-MX" sz="1300" dirty="0" smtClean="0"/>
              <a:t>sobre </a:t>
            </a:r>
            <a:r>
              <a:rPr lang="es-MX" sz="1300" dirty="0"/>
              <a:t>la capacidad y competitividad </a:t>
            </a:r>
            <a:r>
              <a:rPr lang="es-MX" sz="1300" dirty="0" smtClean="0"/>
              <a:t>académicas, </a:t>
            </a:r>
            <a:r>
              <a:rPr lang="es-MX" sz="1300" dirty="0"/>
              <a:t>el cierre de brechas de calidad entre las DES y al interior de las mismas, sobre </a:t>
            </a:r>
            <a:r>
              <a:rPr lang="es-MX" sz="1300" dirty="0" smtClean="0"/>
              <a:t>la </a:t>
            </a:r>
            <a:r>
              <a:rPr lang="es-MX" sz="1300" dirty="0"/>
              <a:t>atención de los estudiantes, sobre la permanencia de los profesores y CA en la institución (mejora de sus condiciones de trabajo), </a:t>
            </a:r>
            <a:r>
              <a:rPr lang="es-MX" sz="1300" dirty="0" smtClean="0"/>
              <a:t>entre otros aspectos.</a:t>
            </a:r>
          </a:p>
          <a:p>
            <a:pPr lvl="1" algn="just">
              <a:spcBef>
                <a:spcPts val="0"/>
              </a:spcBef>
              <a:tabLst>
                <a:tab pos="180975" algn="l"/>
                <a:tab pos="622300" algn="l"/>
              </a:tabLst>
            </a:pPr>
            <a:endParaRPr lang="es-MX" sz="500" dirty="0"/>
          </a:p>
          <a:p>
            <a:pPr marL="622300" lvl="1" indent="-165100" algn="just">
              <a:spcBef>
                <a:spcPts val="0"/>
              </a:spcBef>
              <a:buFont typeface="Wingdings" pitchFamily="2" charset="2"/>
              <a:buChar char="Ø"/>
              <a:tabLst>
                <a:tab pos="180975" algn="l"/>
                <a:tab pos="622300" algn="l"/>
              </a:tabLst>
            </a:pPr>
            <a:r>
              <a:rPr lang="es-MX" sz="1300" dirty="0"/>
              <a:t>Los criterios para valorar la eficiencia de su aprovechamiento</a:t>
            </a:r>
            <a:r>
              <a:rPr lang="es-MX" sz="1300" dirty="0" smtClean="0"/>
              <a:t>.</a:t>
            </a:r>
          </a:p>
          <a:p>
            <a:pPr lvl="1" algn="just">
              <a:spcBef>
                <a:spcPts val="0"/>
              </a:spcBef>
              <a:tabLst>
                <a:tab pos="180975" algn="l"/>
                <a:tab pos="622300" algn="l"/>
              </a:tabLst>
            </a:pPr>
            <a:endParaRPr lang="es-MX" sz="500" dirty="0" smtClean="0"/>
          </a:p>
          <a:p>
            <a:pPr marL="622300" lvl="1" indent="-165100" algn="just">
              <a:spcBef>
                <a:spcPts val="0"/>
              </a:spcBef>
              <a:buFont typeface="Wingdings" pitchFamily="2" charset="2"/>
              <a:buChar char="Ø"/>
              <a:tabLst>
                <a:tab pos="180975" algn="l"/>
                <a:tab pos="622300" algn="l"/>
              </a:tabLst>
            </a:pPr>
            <a:r>
              <a:rPr lang="es-MX" sz="1300" dirty="0" smtClean="0"/>
              <a:t>La </a:t>
            </a:r>
            <a:r>
              <a:rPr lang="es-MX" sz="1300" dirty="0"/>
              <a:t>pertinencia y suficiencia de políticas para su uso eficiente, mejora, mantenimiento y ampliación</a:t>
            </a:r>
            <a:r>
              <a:rPr lang="es-MX" sz="1300" dirty="0" smtClean="0"/>
              <a:t>.</a:t>
            </a:r>
          </a:p>
          <a:p>
            <a:pPr lvl="1" algn="just">
              <a:spcBef>
                <a:spcPts val="0"/>
              </a:spcBef>
              <a:tabLst>
                <a:tab pos="180975" algn="l"/>
                <a:tab pos="622300" algn="l"/>
              </a:tabLst>
            </a:pPr>
            <a:endParaRPr lang="es-MX" sz="500" dirty="0" smtClean="0"/>
          </a:p>
          <a:p>
            <a:pPr marL="622300" lvl="1" indent="-165100" algn="just">
              <a:spcBef>
                <a:spcPts val="0"/>
              </a:spcBef>
              <a:buFont typeface="Wingdings" pitchFamily="2" charset="2"/>
              <a:buChar char="Ø"/>
              <a:tabLst>
                <a:tab pos="180975" algn="l"/>
                <a:tab pos="622300" algn="l"/>
              </a:tabLst>
            </a:pPr>
            <a:r>
              <a:rPr lang="es-MX" sz="1300" dirty="0" smtClean="0"/>
              <a:t>Los espacios físicos que muestran retraso o que no han iniciado, que han sido apoyados en los diferentes años con el FAM, señalando las causas de ello (retomar los datos del último informe trimestral del FAM 2013 e informes de años anteriores).</a:t>
            </a:r>
            <a:endParaRPr lang="es-MX" sz="1300" dirty="0"/>
          </a:p>
          <a:p>
            <a:pPr marL="622300" lvl="1" indent="-165100" algn="just">
              <a:spcBef>
                <a:spcPts val="0"/>
              </a:spcBef>
              <a:buFont typeface="Wingdings" pitchFamily="2" charset="2"/>
              <a:buNone/>
              <a:tabLst>
                <a:tab pos="180975" algn="l"/>
                <a:tab pos="622300" algn="l"/>
              </a:tabLst>
            </a:pPr>
            <a:endParaRPr lang="es-MX" sz="800" dirty="0"/>
          </a:p>
          <a:p>
            <a:pPr algn="just">
              <a:spcBef>
                <a:spcPts val="0"/>
              </a:spcBef>
              <a:tabLst>
                <a:tab pos="180975" algn="l"/>
                <a:tab pos="622300" algn="l"/>
              </a:tabLst>
            </a:pPr>
            <a:r>
              <a:rPr lang="es-MX" sz="1300" dirty="0"/>
              <a:t>A partir de los resultados obtenidos, </a:t>
            </a:r>
            <a:r>
              <a:rPr lang="es-MX" sz="1300" dirty="0" smtClean="0"/>
              <a:t>inferir </a:t>
            </a:r>
            <a:r>
              <a:rPr lang="es-MX" sz="1300" dirty="0"/>
              <a:t>la posibilidad de optimizar su utilización e </a:t>
            </a:r>
            <a:r>
              <a:rPr lang="es-MX" sz="1300" dirty="0" smtClean="0"/>
              <a:t>identificar </a:t>
            </a:r>
            <a:r>
              <a:rPr lang="es-MX" sz="1300" dirty="0"/>
              <a:t>las necesidades de adecuación, mantenimiento o construcción de espacios físicos adicionales y </a:t>
            </a:r>
            <a:r>
              <a:rPr lang="es-MX" sz="1300" dirty="0" smtClean="0"/>
              <a:t>establecer </a:t>
            </a:r>
            <a:r>
              <a:rPr lang="es-MX" sz="1300" dirty="0"/>
              <a:t>su priorización. </a:t>
            </a:r>
          </a:p>
          <a:p>
            <a:pPr algn="just">
              <a:spcBef>
                <a:spcPts val="0"/>
              </a:spcBef>
              <a:tabLst>
                <a:tab pos="180975" algn="l"/>
                <a:tab pos="622300" algn="l"/>
              </a:tabLst>
            </a:pPr>
            <a:endParaRPr lang="es-MX" sz="800" dirty="0"/>
          </a:p>
          <a:p>
            <a:pPr algn="just">
              <a:spcBef>
                <a:spcPts val="0"/>
              </a:spcBef>
              <a:tabLst>
                <a:tab pos="180975" algn="l"/>
                <a:tab pos="622300" algn="l"/>
              </a:tabLst>
            </a:pPr>
            <a:r>
              <a:rPr lang="es-MX" sz="1300" dirty="0"/>
              <a:t>La ampliación de la capacidad física debe fundamentarse y justificarse en</a:t>
            </a:r>
            <a:r>
              <a:rPr lang="es-MX" sz="1300" dirty="0" smtClean="0"/>
              <a:t>:</a:t>
            </a:r>
          </a:p>
          <a:p>
            <a:pPr algn="just">
              <a:spcBef>
                <a:spcPts val="0"/>
              </a:spcBef>
              <a:tabLst>
                <a:tab pos="180975" algn="l"/>
                <a:tab pos="622300" algn="l"/>
              </a:tabLst>
            </a:pPr>
            <a:endParaRPr lang="es-MX" sz="800" dirty="0"/>
          </a:p>
          <a:p>
            <a:pPr marL="622300" lvl="1" indent="-165100" algn="just">
              <a:spcBef>
                <a:spcPts val="0"/>
              </a:spcBef>
              <a:buFont typeface="Wingdings" pitchFamily="2" charset="2"/>
              <a:buChar char="Ø"/>
              <a:tabLst>
                <a:tab pos="180975" algn="l"/>
                <a:tab pos="622300" algn="l"/>
              </a:tabLst>
            </a:pPr>
            <a:r>
              <a:rPr lang="es-MX" sz="1300" dirty="0"/>
              <a:t>El Plan Maestro de Construcción de la </a:t>
            </a:r>
            <a:r>
              <a:rPr lang="es-MX" sz="1300" dirty="0" smtClean="0"/>
              <a:t>institución.</a:t>
            </a:r>
          </a:p>
          <a:p>
            <a:pPr lvl="1" algn="just">
              <a:spcBef>
                <a:spcPts val="0"/>
              </a:spcBef>
              <a:tabLst>
                <a:tab pos="180975" algn="l"/>
                <a:tab pos="622300" algn="l"/>
              </a:tabLst>
            </a:pPr>
            <a:endParaRPr lang="es-MX" sz="500" dirty="0"/>
          </a:p>
          <a:p>
            <a:pPr marL="622300" lvl="1" indent="-165100" algn="just">
              <a:spcBef>
                <a:spcPts val="0"/>
              </a:spcBef>
              <a:buFont typeface="Wingdings" pitchFamily="2" charset="2"/>
              <a:buChar char="Ø"/>
              <a:tabLst>
                <a:tab pos="180975" algn="l"/>
                <a:tab pos="622300" algn="l"/>
              </a:tabLst>
            </a:pPr>
            <a:r>
              <a:rPr lang="es-MX" sz="1300" dirty="0"/>
              <a:t>Las necesidades académicas prioritarias de las DES</a:t>
            </a:r>
            <a:r>
              <a:rPr lang="es-MX" sz="1300" dirty="0" smtClean="0"/>
              <a:t>.</a:t>
            </a:r>
          </a:p>
          <a:p>
            <a:pPr lvl="1" algn="just">
              <a:spcBef>
                <a:spcPts val="0"/>
              </a:spcBef>
              <a:tabLst>
                <a:tab pos="180975" algn="l"/>
                <a:tab pos="622300" algn="l"/>
              </a:tabLst>
            </a:pPr>
            <a:endParaRPr lang="es-MX" sz="500" dirty="0"/>
          </a:p>
          <a:p>
            <a:pPr marL="622300" lvl="1" indent="-165100" algn="just">
              <a:spcBef>
                <a:spcPts val="0"/>
              </a:spcBef>
              <a:buFont typeface="Wingdings" pitchFamily="2" charset="2"/>
              <a:buChar char="Ø"/>
              <a:tabLst>
                <a:tab pos="180975" algn="l"/>
                <a:tab pos="622300" algn="l"/>
              </a:tabLst>
            </a:pPr>
            <a:r>
              <a:rPr lang="es-MX" sz="1300" dirty="0"/>
              <a:t>La atención de necesidades prioritarias de la gestión</a:t>
            </a:r>
            <a:r>
              <a:rPr lang="es-MX" sz="1300" dirty="0" smtClean="0"/>
              <a:t>.</a:t>
            </a:r>
          </a:p>
          <a:p>
            <a:pPr lvl="1" algn="just">
              <a:spcBef>
                <a:spcPts val="0"/>
              </a:spcBef>
              <a:tabLst>
                <a:tab pos="180975" algn="l"/>
                <a:tab pos="622300" algn="l"/>
              </a:tabLst>
            </a:pPr>
            <a:endParaRPr lang="es-MX" sz="500" dirty="0"/>
          </a:p>
          <a:p>
            <a:pPr marL="622300" lvl="1" indent="-165100" algn="just">
              <a:spcBef>
                <a:spcPts val="0"/>
              </a:spcBef>
              <a:buFont typeface="Wingdings" pitchFamily="2" charset="2"/>
              <a:buChar char="Ø"/>
              <a:tabLst>
                <a:tab pos="180975" algn="l"/>
                <a:tab pos="622300" algn="l"/>
              </a:tabLst>
            </a:pPr>
            <a:r>
              <a:rPr lang="es-MX" sz="1300" dirty="0"/>
              <a:t>Consultar la </a:t>
            </a:r>
            <a:r>
              <a:rPr lang="es-MX" sz="1300" b="1" dirty="0"/>
              <a:t>Guía</a:t>
            </a:r>
            <a:r>
              <a:rPr lang="es-MX" sz="1300" dirty="0"/>
              <a:t> </a:t>
            </a:r>
            <a:r>
              <a:rPr lang="es-MX" sz="1300" dirty="0" smtClean="0"/>
              <a:t>en el </a:t>
            </a:r>
            <a:r>
              <a:rPr lang="es-MX" sz="1300" b="1" dirty="0" smtClean="0">
                <a:hlinkClick r:id="rId3" action="ppaction://hlinkfile"/>
              </a:rPr>
              <a:t>Anexo IX</a:t>
            </a:r>
            <a:r>
              <a:rPr lang="es-MX" sz="1300" dirty="0"/>
              <a:t> </a:t>
            </a:r>
            <a:r>
              <a:rPr lang="es-MX" sz="1300" dirty="0" smtClean="0"/>
              <a:t>para realizar el llenado del formato correspondiente.</a:t>
            </a:r>
            <a:endParaRPr lang="es-MX" sz="1300" dirty="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3" action="ppaction://hlinkfile"/>
          </p:cNvPr>
          <p:cNvSpPr>
            <a:spLocks/>
          </p:cNvSpPr>
          <p:nvPr/>
        </p:nvSpPr>
        <p:spPr bwMode="auto">
          <a:xfrm>
            <a:off x="2430565" y="5832288"/>
            <a:ext cx="7920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5059" name="Rectangle 3"/>
          <p:cNvSpPr>
            <a:spLocks noChangeArrowheads="1"/>
          </p:cNvSpPr>
          <p:nvPr/>
        </p:nvSpPr>
        <p:spPr bwMode="auto">
          <a:xfrm>
            <a:off x="0" y="577602"/>
            <a:ext cx="9144000" cy="6280398"/>
          </a:xfrm>
          <a:prstGeom prst="rect">
            <a:avLst/>
          </a:prstGeom>
          <a:solidFill>
            <a:schemeClr val="bg1">
              <a:alpha val="10196"/>
            </a:schemeClr>
          </a:solidFill>
          <a:ln w="3175" algn="ctr">
            <a:solidFill>
              <a:srgbClr val="B2B2B2"/>
            </a:solidFill>
            <a:miter lim="800000"/>
            <a:headEnd/>
            <a:tailEnd/>
          </a:ln>
        </p:spPr>
        <p:txBody>
          <a:bodyPr lIns="54000" tIns="10800" bIns="0" anchor="t" anchorCtr="0">
            <a:noAutofit/>
          </a:bodyPr>
          <a:lstStyle/>
          <a:p>
            <a:endParaRPr lang="es-MX" sz="500" b="1" dirty="0" smtClean="0"/>
          </a:p>
          <a:p>
            <a:pPr algn="just"/>
            <a:r>
              <a:rPr lang="es-MX" sz="1300" b="1" dirty="0" smtClean="0"/>
              <a:t>Análisis </a:t>
            </a:r>
            <a:r>
              <a:rPr lang="es-MX" sz="1300" b="1" dirty="0"/>
              <a:t>de la capacidad física instalada y su grado de </a:t>
            </a:r>
            <a:r>
              <a:rPr lang="es-MX" sz="1300" b="1" dirty="0" smtClean="0"/>
              <a:t>utilización </a:t>
            </a:r>
          </a:p>
          <a:p>
            <a:pPr algn="just"/>
            <a:endParaRPr lang="es-MX" sz="800" b="1" dirty="0" smtClean="0"/>
          </a:p>
          <a:p>
            <a:pPr algn="just"/>
            <a:r>
              <a:rPr lang="es-MX" sz="1300" dirty="0" smtClean="0"/>
              <a:t>Para realizar el reporte de los espacios físicos que muestran retraso o que no han iniciado, se sugiere hacer el llenado de los datos en el siguiente formato (</a:t>
            </a:r>
            <a:r>
              <a:rPr lang="es-MX" sz="1300" b="1" dirty="0" smtClean="0"/>
              <a:t>Ver </a:t>
            </a:r>
            <a:r>
              <a:rPr lang="es-MX" sz="1300" b="1" dirty="0" smtClean="0">
                <a:hlinkClick r:id="rId3" action="ppaction://hlinkfile"/>
              </a:rPr>
              <a:t>Anexo </a:t>
            </a:r>
            <a:r>
              <a:rPr lang="es-MX" sz="1300" b="1" dirty="0">
                <a:hlinkClick r:id="rId3" action="ppaction://hlinkfile"/>
              </a:rPr>
              <a:t>X</a:t>
            </a:r>
            <a:r>
              <a:rPr lang="es-MX" sz="1300" dirty="0" smtClean="0"/>
              <a:t>).</a:t>
            </a:r>
            <a:endParaRPr lang="es-MX" sz="1300" b="1" dirty="0"/>
          </a:p>
        </p:txBody>
      </p:sp>
      <p:graphicFrame>
        <p:nvGraphicFramePr>
          <p:cNvPr id="6" name="5 Tabla"/>
          <p:cNvGraphicFramePr>
            <a:graphicFrameLocks noGrp="1"/>
          </p:cNvGraphicFramePr>
          <p:nvPr>
            <p:extLst>
              <p:ext uri="{D42A27DB-BD31-4B8C-83A1-F6EECF244321}">
                <p14:modId xmlns:p14="http://schemas.microsoft.com/office/powerpoint/2010/main" val="2917870604"/>
              </p:ext>
            </p:extLst>
          </p:nvPr>
        </p:nvGraphicFramePr>
        <p:xfrm>
          <a:off x="71406" y="1770071"/>
          <a:ext cx="8929718" cy="4323225"/>
        </p:xfrm>
        <a:graphic>
          <a:graphicData uri="http://schemas.openxmlformats.org/drawingml/2006/table">
            <a:tbl>
              <a:tblPr/>
              <a:tblGrid>
                <a:gridCol w="237870"/>
                <a:gridCol w="2154507"/>
                <a:gridCol w="798371"/>
                <a:gridCol w="1038975"/>
                <a:gridCol w="377312"/>
                <a:gridCol w="831180"/>
                <a:gridCol w="842118"/>
                <a:gridCol w="787433"/>
                <a:gridCol w="1861952"/>
              </a:tblGrid>
              <a:tr h="117537">
                <a:tc gridSpan="9">
                  <a:txBody>
                    <a:bodyPr/>
                    <a:lstStyle/>
                    <a:p>
                      <a:pPr algn="ctr" fontAlgn="b"/>
                      <a:r>
                        <a:rPr lang="es-MX" sz="800" b="1" i="0" u="none" strike="noStrike" dirty="0">
                          <a:latin typeface="Arial"/>
                        </a:rPr>
                        <a:t>CAUSAS DE DEMORAS EN LAS OBRAS APOYADAS </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2346">
                <a:tc gridSpan="9">
                  <a:txBody>
                    <a:bodyPr/>
                    <a:lstStyle/>
                    <a:p>
                      <a:pPr algn="ctr" fontAlgn="t"/>
                      <a:r>
                        <a:rPr lang="es-MX" sz="900" b="1" i="0" u="none" strike="noStrike" dirty="0">
                          <a:latin typeface="Arial"/>
                        </a:rPr>
                        <a:t>Fondo de Aportaciones Múltiples (FAM) </a:t>
                      </a:r>
                      <a:r>
                        <a:rPr lang="es-MX" sz="900" b="1" i="0" u="none" strike="noStrike" dirty="0" smtClean="0">
                          <a:latin typeface="Arial"/>
                        </a:rPr>
                        <a:t>2013</a:t>
                      </a:r>
                      <a:endParaRPr lang="es-MX" sz="900" b="1" i="0" u="none" strike="noStrike" dirty="0">
                        <a:latin typeface="Arial"/>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pPr algn="ctr" fontAlgn="ctr"/>
                      <a:endParaRPr lang="es-MX" sz="9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t"/>
                      <a:endParaRPr lang="es-MX" sz="900" b="0" i="0" u="none" strike="noStrike" dirty="0">
                        <a:latin typeface="Arial"/>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MX" sz="900" b="0" i="0" u="none" strike="noStrike" dirty="0">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MX" sz="9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s-MX" sz="9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MX" sz="900" b="0" i="0" u="none" strike="noStrike" dirty="0">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768657">
                <a:tc>
                  <a:txBody>
                    <a:bodyPr/>
                    <a:lstStyle/>
                    <a:p>
                      <a:pPr algn="ctr" fontAlgn="ctr"/>
                      <a:r>
                        <a:rPr lang="es-MX" sz="900" b="1" i="0" u="none" strike="noStrike" dirty="0">
                          <a:latin typeface="Arial"/>
                        </a:rPr>
                        <a:t>Consecutivo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Descripción de la obra apoyada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Unidad Académica (Campus)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DES Apoyadas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Monto autorizado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Monto ejercido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 de avance de la obra al </a:t>
                      </a:r>
                      <a:r>
                        <a:rPr lang="es-MX" sz="1000" b="1" i="0" u="none" strike="noStrike" dirty="0" smtClean="0">
                          <a:latin typeface="Arial"/>
                        </a:rPr>
                        <a:t>31 </a:t>
                      </a:r>
                      <a:r>
                        <a:rPr lang="es-MX" sz="1000" b="1" i="0" u="none" strike="noStrike" dirty="0">
                          <a:latin typeface="Arial"/>
                        </a:rPr>
                        <a:t>de </a:t>
                      </a:r>
                      <a:r>
                        <a:rPr lang="es-MX" sz="1000" b="1" i="0" u="none" strike="noStrike" dirty="0" smtClean="0">
                          <a:latin typeface="Arial"/>
                        </a:rPr>
                        <a:t>marzo </a:t>
                      </a:r>
                      <a:r>
                        <a:rPr lang="es-MX" sz="1000" b="1" i="0" u="none" strike="noStrike" dirty="0">
                          <a:latin typeface="Arial"/>
                        </a:rPr>
                        <a:t>de </a:t>
                      </a:r>
                      <a:r>
                        <a:rPr lang="es-MX" sz="1000" b="1" i="0" u="none" strike="noStrike" dirty="0" smtClean="0">
                          <a:latin typeface="Arial"/>
                        </a:rPr>
                        <a:t>2014</a:t>
                      </a:r>
                      <a:endParaRPr lang="es-MX"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solidFill>
                            <a:schemeClr val="tx1"/>
                          </a:solidFill>
                          <a:latin typeface="Arial"/>
                        </a:rPr>
                        <a:t>En su caso, las causas </a:t>
                      </a:r>
                      <a:r>
                        <a:rPr lang="es-MX" sz="1000" b="1" i="0" u="none" strike="noStrike" dirty="0">
                          <a:solidFill>
                            <a:schemeClr val="tx1"/>
                          </a:solidFill>
                          <a:latin typeface="Arial"/>
                        </a:rPr>
                        <a:t>por las cuales no se ha concluido la obra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169">
                <a:tc>
                  <a:txBody>
                    <a:bodyPr/>
                    <a:lstStyle/>
                    <a:p>
                      <a:pPr algn="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dirty="0">
                          <a:latin typeface="Arial"/>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346">
                <a:tc gridSpan="9">
                  <a:txBody>
                    <a:bodyPr/>
                    <a:lstStyle/>
                    <a:p>
                      <a:pPr algn="ctr" fontAlgn="t"/>
                      <a:r>
                        <a:rPr lang="es-MX" sz="900" b="1" i="0" u="none" strike="noStrike" dirty="0">
                          <a:latin typeface="Arial"/>
                        </a:rPr>
                        <a:t>Fondo de Aportaciones Múltiples (FAM) </a:t>
                      </a:r>
                      <a:r>
                        <a:rPr lang="es-MX" sz="900" b="1" i="0" u="none" strike="noStrike" dirty="0" smtClean="0">
                          <a:latin typeface="Arial"/>
                        </a:rPr>
                        <a:t>2012</a:t>
                      </a:r>
                      <a:endParaRPr lang="es-MX" sz="900" b="1" i="0" u="none" strike="noStrike" dirty="0">
                        <a:latin typeface="Arial"/>
                      </a:endParaRP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pPr algn="ctr" fontAlgn="ctr"/>
                      <a:endParaRPr lang="es-MX" sz="600" b="0" i="0" u="none" strike="noStrike" dirty="0">
                        <a:latin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s-MX" sz="600" b="0" i="0" u="none" strike="noStrike" dirty="0">
                        <a:latin typeface="Arial"/>
                      </a:endParaRP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solidFill>
                          <a:schemeClr val="tx1"/>
                        </a:solidFill>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657">
                <a:tc>
                  <a:txBody>
                    <a:bodyPr/>
                    <a:lstStyle/>
                    <a:p>
                      <a:pPr algn="ctr" fontAlgn="ctr"/>
                      <a:r>
                        <a:rPr lang="es-MX" sz="900" b="1" i="0" u="none" strike="noStrike" dirty="0">
                          <a:latin typeface="Arial"/>
                        </a:rPr>
                        <a:t>Consecutiv</a:t>
                      </a:r>
                      <a:r>
                        <a:rPr lang="es-MX" sz="1000" b="1" i="0" u="none" strike="noStrike" dirty="0">
                          <a:latin typeface="Arial"/>
                        </a:rPr>
                        <a:t>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Descripción de la obra apoyada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Unidad Académica (Campus)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DES Apoyadas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Monto autorizado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Monto ejercido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latin typeface="+mn-lt"/>
                        </a:rPr>
                        <a:t>% de avance de la obra al 31 de marzo de 2014</a:t>
                      </a:r>
                      <a:endParaRPr lang="es-MX" sz="1000" b="1" i="0" u="none" strike="noStrike" dirty="0">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solidFill>
                            <a:schemeClr val="tx1"/>
                          </a:solidFill>
                          <a:latin typeface="+mn-lt"/>
                        </a:rPr>
                        <a:t>En su caso, las causas por las cuales no se ha concluido la obra</a:t>
                      </a:r>
                      <a:endParaRPr lang="es-MX" sz="10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169">
                <a:tc>
                  <a:txBody>
                    <a:bodyPr/>
                    <a:lstStyle/>
                    <a:p>
                      <a:pPr algn="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dirty="0">
                          <a:latin typeface="Arial"/>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solidFill>
                            <a:schemeClr val="tx1"/>
                          </a:solidFill>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346">
                <a:tc gridSpan="9">
                  <a:txBody>
                    <a:bodyPr/>
                    <a:lstStyle/>
                    <a:p>
                      <a:pPr algn="ctr" fontAlgn="t"/>
                      <a:r>
                        <a:rPr lang="es-MX" sz="900" b="1" i="0" u="none" strike="noStrike" dirty="0">
                          <a:latin typeface="Arial"/>
                        </a:rPr>
                        <a:t>Fondo de Aportaciones Múltiples (FAM) </a:t>
                      </a:r>
                      <a:r>
                        <a:rPr lang="es-MX" sz="900" b="1" i="0" u="none" strike="noStrike" dirty="0" smtClean="0">
                          <a:latin typeface="Arial"/>
                        </a:rPr>
                        <a:t>2011</a:t>
                      </a:r>
                      <a:endParaRPr lang="es-MX" sz="900" b="1" i="0" u="none" strike="noStrike" dirty="0">
                        <a:latin typeface="Arial"/>
                      </a:endParaRP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pPr algn="ctr" fontAlgn="ctr"/>
                      <a:endParaRPr lang="es-MX" sz="600" b="0" i="0" u="none" strike="noStrike" dirty="0">
                        <a:latin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s-MX" sz="600" b="0" i="0" u="none" strike="noStrike" dirty="0">
                        <a:latin typeface="Arial"/>
                      </a:endParaRP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MX" sz="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MX" sz="600" b="0" i="0" u="none" strike="noStrike" dirty="0">
                        <a:solidFill>
                          <a:schemeClr val="tx1"/>
                        </a:solidFill>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657">
                <a:tc>
                  <a:txBody>
                    <a:bodyPr/>
                    <a:lstStyle/>
                    <a:p>
                      <a:pPr algn="ctr" fontAlgn="ctr"/>
                      <a:r>
                        <a:rPr lang="es-MX" sz="900" b="1" i="0" u="none" strike="noStrike" dirty="0">
                          <a:latin typeface="Arial"/>
                        </a:rPr>
                        <a:t>Consecutiv</a:t>
                      </a:r>
                      <a:r>
                        <a:rPr lang="es-MX" sz="1000" b="1" i="0" u="none" strike="noStrike" dirty="0">
                          <a:latin typeface="Arial"/>
                        </a:rPr>
                        <a:t>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Descripción de la obra apoyada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a:latin typeface="Arial"/>
                        </a:rPr>
                        <a:t>Unidad Académica (Campus)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DES Apoyadas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Monto autorizado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a:latin typeface="Arial"/>
                        </a:rPr>
                        <a:t>Monto ejercido FAM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latin typeface="+mn-lt"/>
                        </a:rPr>
                        <a:t>% de avance de la obra al 31 de marzo de 2014</a:t>
                      </a:r>
                      <a:endParaRPr lang="es-MX" sz="1000" b="1" i="0" u="none" strike="noStrike" dirty="0">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ctr"/>
                      <a:r>
                        <a:rPr lang="es-MX" sz="1000" b="1" i="0" u="none" strike="noStrike" dirty="0" smtClean="0">
                          <a:solidFill>
                            <a:schemeClr val="tx1"/>
                          </a:solidFill>
                          <a:latin typeface="+mn-lt"/>
                        </a:rPr>
                        <a:t>En su caso, las causas por las cuales no se ha concluido la obra</a:t>
                      </a:r>
                      <a:endParaRPr lang="es-MX" sz="10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88821">
                <a:tc>
                  <a:txBody>
                    <a:bodyPr/>
                    <a:lstStyle/>
                    <a:p>
                      <a:pPr algn="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21">
                <a:tc>
                  <a:txBody>
                    <a:bodyPr/>
                    <a:lstStyle/>
                    <a:p>
                      <a:pPr algn="r" fontAlgn="t"/>
                      <a:r>
                        <a:rPr lang="es-MX" sz="4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4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169">
                <a:tc>
                  <a:txBody>
                    <a:bodyPr/>
                    <a:lstStyle/>
                    <a:p>
                      <a:pPr algn="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a:latin typeface="Arial"/>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s-MX"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MX" sz="1000" b="0" i="0" u="none" strike="noStrike">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MX" sz="1000" b="0" i="0" u="none" strike="noStrike" dirty="0">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420">
                <a:tc gridSpan="9">
                  <a:txBody>
                    <a:bodyPr/>
                    <a:lstStyle/>
                    <a:p>
                      <a:pPr algn="l" fontAlgn="b"/>
                      <a:r>
                        <a:rPr lang="es-MX" sz="1000" b="1" i="0" u="none" strike="noStrike" dirty="0">
                          <a:latin typeface="Arial"/>
                        </a:rPr>
                        <a:t>Si se presentan demoras en obras apoyadas con recursos del FAM  </a:t>
                      </a:r>
                      <a:r>
                        <a:rPr lang="es-MX" sz="1000" b="1" i="0" u="none" strike="noStrike" dirty="0" smtClean="0">
                          <a:latin typeface="Arial"/>
                        </a:rPr>
                        <a:t>2010</a:t>
                      </a:r>
                      <a:r>
                        <a:rPr lang="es-MX" sz="1000" b="1" i="0" u="none" strike="noStrike" baseline="0" dirty="0" smtClean="0">
                          <a:latin typeface="Arial"/>
                        </a:rPr>
                        <a:t> </a:t>
                      </a:r>
                      <a:r>
                        <a:rPr lang="es-MX" sz="1000" b="1" i="0" u="none" strike="noStrike" dirty="0" smtClean="0">
                          <a:latin typeface="Arial"/>
                        </a:rPr>
                        <a:t>y </a:t>
                      </a:r>
                      <a:r>
                        <a:rPr lang="es-MX" sz="1000" b="1" i="0" u="none" strike="noStrike" dirty="0">
                          <a:latin typeface="Arial"/>
                        </a:rPr>
                        <a:t>años anteriores, utilizar un formato </a:t>
                      </a:r>
                      <a:r>
                        <a:rPr lang="es-MX" sz="1000" b="1" i="0" u="none" strike="noStrike" dirty="0" smtClean="0">
                          <a:latin typeface="Arial"/>
                        </a:rPr>
                        <a:t>similar para </a:t>
                      </a:r>
                      <a:r>
                        <a:rPr lang="es-MX" sz="1000" b="1" i="0" u="none" strike="noStrike" dirty="0">
                          <a:latin typeface="Arial"/>
                        </a:rPr>
                        <a:t>reportar cada año</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s-MX" sz="800" b="1" i="0" u="none" strike="noStrike" dirty="0">
                        <a:latin typeface="Arial"/>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l" fontAlgn="b"/>
                      <a:endParaRPr lang="es-MX" sz="800" b="0" i="0" u="none" strike="noStrike" dirty="0">
                        <a:latin typeface="Arial"/>
                      </a:endParaRPr>
                    </a:p>
                  </a:txBody>
                  <a:tcPr marL="0" marR="0" marT="0" marB="0" anchor="b">
                    <a:lnL>
                      <a:noFill/>
                    </a:lnL>
                    <a:lnR>
                      <a:noFill/>
                    </a:lnR>
                    <a:lnT>
                      <a:noFill/>
                    </a:lnT>
                    <a:lnB>
                      <a:noFill/>
                    </a:lnB>
                  </a:tcPr>
                </a:tc>
              </a:tr>
            </a:tbl>
          </a:graphicData>
        </a:graphic>
      </p:graphicFrame>
      <p:sp>
        <p:nvSpPr>
          <p:cNvPr id="10"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 name="10 Rectángulo">
            <a:hlinkClick r:id="rId3" action="ppaction://hlinkfile"/>
          </p:cNvPr>
          <p:cNvSpPr>
            <a:spLocks/>
          </p:cNvSpPr>
          <p:nvPr/>
        </p:nvSpPr>
        <p:spPr bwMode="auto">
          <a:xfrm>
            <a:off x="2487501" y="1197684"/>
            <a:ext cx="1054152"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8131" name="Rectangle 2"/>
          <p:cNvSpPr>
            <a:spLocks noChangeArrowheads="1"/>
          </p:cNvSpPr>
          <p:nvPr/>
        </p:nvSpPr>
        <p:spPr bwMode="auto">
          <a:xfrm>
            <a:off x="0" y="571480"/>
            <a:ext cx="9144000" cy="6286520"/>
          </a:xfrm>
          <a:prstGeom prst="rect">
            <a:avLst/>
          </a:prstGeom>
          <a:solidFill>
            <a:schemeClr val="bg1">
              <a:alpha val="10196"/>
            </a:schemeClr>
          </a:solidFill>
          <a:ln w="3175" algn="ctr">
            <a:solidFill>
              <a:srgbClr val="B2B2B2"/>
            </a:solidFill>
            <a:miter lim="800000"/>
            <a:headEnd/>
            <a:tailEnd/>
          </a:ln>
        </p:spPr>
        <p:txBody>
          <a:bodyPr lIns="36000" tIns="10800" rIns="0" bIns="0" anchor="t" anchorCtr="0">
            <a:noAutofit/>
          </a:bodyPr>
          <a:lstStyle/>
          <a:p>
            <a:pPr algn="just"/>
            <a:endParaRPr lang="es-MX" sz="500" b="1" dirty="0" smtClean="0"/>
          </a:p>
          <a:p>
            <a:pPr algn="just"/>
            <a:endParaRPr lang="es-MX" sz="500" b="1" dirty="0" smtClean="0"/>
          </a:p>
          <a:p>
            <a:pPr algn="just"/>
            <a:r>
              <a:rPr lang="es-MX" sz="1300" b="1" dirty="0" smtClean="0"/>
              <a:t>Análisis de los problemas estructurales de la institución.</a:t>
            </a:r>
          </a:p>
          <a:p>
            <a:pPr algn="just"/>
            <a:endParaRPr lang="es-MX" sz="800" dirty="0" smtClean="0"/>
          </a:p>
          <a:p>
            <a:pPr algn="just"/>
            <a:r>
              <a:rPr lang="es-MX" sz="1300" dirty="0" smtClean="0"/>
              <a:t>Los </a:t>
            </a:r>
            <a:r>
              <a:rPr lang="es-MX" sz="1300" dirty="0"/>
              <a:t>problemas estructurales son aquellos que de no resolverse, ponen en riesgo la viabilidad académica y financiera de la i</a:t>
            </a:r>
            <a:r>
              <a:rPr lang="es-MX" sz="1300" dirty="0" smtClean="0"/>
              <a:t>nstitución como </a:t>
            </a:r>
            <a:r>
              <a:rPr lang="es-MX" sz="1300" dirty="0"/>
              <a:t>por </a:t>
            </a:r>
            <a:r>
              <a:rPr lang="es-MX" sz="1300" dirty="0" smtClean="0"/>
              <a:t>ejemplo: </a:t>
            </a:r>
            <a:r>
              <a:rPr lang="es-MX" sz="1300" dirty="0"/>
              <a:t>normativa no adecuada, jubilaciones dinámicas sin sustento financiero, exceso en plantilla laboral, </a:t>
            </a:r>
            <a:r>
              <a:rPr lang="es-MX" sz="1300" dirty="0" smtClean="0"/>
              <a:t>adeudos financieros a proveedores, entre otros.</a:t>
            </a:r>
            <a:endParaRPr lang="es-MX" sz="1300" dirty="0"/>
          </a:p>
          <a:p>
            <a:pPr algn="just"/>
            <a:endParaRPr lang="es-MX" sz="800" dirty="0"/>
          </a:p>
          <a:p>
            <a:pPr algn="just"/>
            <a:r>
              <a:rPr lang="es-MX" sz="1300" dirty="0"/>
              <a:t>En este tema del proceso de autoevaluación </a:t>
            </a:r>
            <a:r>
              <a:rPr lang="es-MX" sz="1300" dirty="0" smtClean="0"/>
              <a:t>de la gestión institucional</a:t>
            </a:r>
            <a:r>
              <a:rPr lang="es-MX" sz="1300" dirty="0"/>
              <a:t>, es </a:t>
            </a:r>
            <a:r>
              <a:rPr lang="es-MX" sz="1300" dirty="0" smtClean="0"/>
              <a:t>importante que se </a:t>
            </a:r>
            <a:r>
              <a:rPr lang="es-MX" sz="1300" dirty="0"/>
              <a:t>realice  un análisis de los principales problemas </a:t>
            </a:r>
            <a:r>
              <a:rPr lang="es-MX" sz="1300" dirty="0" smtClean="0"/>
              <a:t>estructurales, cuáles </a:t>
            </a:r>
            <a:r>
              <a:rPr lang="es-MX" sz="1300" dirty="0"/>
              <a:t>han sido atendidos y en su caso, </a:t>
            </a:r>
            <a:r>
              <a:rPr lang="es-MX" sz="1300" dirty="0" smtClean="0"/>
              <a:t>qué </a:t>
            </a:r>
            <a:r>
              <a:rPr lang="es-MX" sz="1300" dirty="0"/>
              <a:t>obstáculos existen aún y </a:t>
            </a:r>
            <a:r>
              <a:rPr lang="es-MX" sz="1300" dirty="0" smtClean="0"/>
              <a:t>cuándo </a:t>
            </a:r>
            <a:r>
              <a:rPr lang="es-MX" sz="1300" dirty="0"/>
              <a:t>serán superados</a:t>
            </a:r>
            <a:r>
              <a:rPr lang="es-MX" sz="1300" dirty="0" smtClean="0"/>
              <a:t>.</a:t>
            </a:r>
            <a:endParaRPr lang="es-MX" sz="1300" dirty="0"/>
          </a:p>
          <a:p>
            <a:pPr marL="742950" lvl="1" indent="-285750">
              <a:lnSpc>
                <a:spcPct val="95000"/>
              </a:lnSpc>
              <a:buFont typeface="Wingdings" pitchFamily="2" charset="2"/>
              <a:buNone/>
            </a:pPr>
            <a:endParaRPr lang="es-ES" sz="1300" dirty="0"/>
          </a:p>
          <a:p>
            <a:pPr marL="742950" lvl="1" indent="-285750">
              <a:lnSpc>
                <a:spcPct val="95000"/>
              </a:lnSpc>
              <a:buFont typeface="Wingdings" pitchFamily="2" charset="2"/>
              <a:buNone/>
            </a:pPr>
            <a:endParaRPr lang="es-ES" sz="1300" dirty="0"/>
          </a:p>
        </p:txBody>
      </p:sp>
      <p:sp>
        <p:nvSpPr>
          <p:cNvPr id="7" name="6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1202" name="Text Box 12"/>
          <p:cNvSpPr txBox="1">
            <a:spLocks noChangeArrowheads="1"/>
          </p:cNvSpPr>
          <p:nvPr/>
        </p:nvSpPr>
        <p:spPr bwMode="auto">
          <a:xfrm>
            <a:off x="0" y="557191"/>
            <a:ext cx="9144000" cy="6300809"/>
          </a:xfrm>
          <a:prstGeom prst="rect">
            <a:avLst/>
          </a:prstGeom>
          <a:solidFill>
            <a:schemeClr val="bg1">
              <a:alpha val="10196"/>
            </a:schemeClr>
          </a:solidFill>
          <a:ln w="3175" algn="ctr">
            <a:noFill/>
            <a:miter lim="800000"/>
            <a:headEnd/>
            <a:tailEnd/>
          </a:ln>
        </p:spPr>
        <p:txBody>
          <a:bodyPr wrap="square" tIns="18000" bIns="18000">
            <a:noAutofit/>
          </a:bodyPr>
          <a:lstStyle/>
          <a:p>
            <a:pPr indent="-266700" algn="just">
              <a:spcBef>
                <a:spcPts val="0"/>
              </a:spcBef>
              <a:tabLst>
                <a:tab pos="85725" algn="l"/>
                <a:tab pos="355600" algn="l"/>
              </a:tabLst>
            </a:pPr>
            <a:endParaRPr lang="es-MX" sz="500" b="1" dirty="0" smtClean="0"/>
          </a:p>
          <a:p>
            <a:pPr indent="-266700" algn="just">
              <a:spcBef>
                <a:spcPts val="0"/>
              </a:spcBef>
              <a:tabLst>
                <a:tab pos="85725" algn="l"/>
                <a:tab pos="355600" algn="l"/>
              </a:tabLst>
            </a:pPr>
            <a:r>
              <a:rPr lang="es-MX" sz="1300" b="1" dirty="0" smtClean="0"/>
              <a:t>Análisis </a:t>
            </a:r>
            <a:r>
              <a:rPr lang="es-MX" sz="1300" b="1" dirty="0"/>
              <a:t>del requerimiento institucional, en su caso, de nuevas plazas de </a:t>
            </a:r>
            <a:r>
              <a:rPr lang="es-MX" sz="1300" b="1" dirty="0" smtClean="0"/>
              <a:t>PTC</a:t>
            </a:r>
          </a:p>
          <a:p>
            <a:pPr indent="-266700" algn="just">
              <a:spcBef>
                <a:spcPts val="0"/>
              </a:spcBef>
              <a:tabLst>
                <a:tab pos="85725" algn="l"/>
                <a:tab pos="355600" algn="l"/>
              </a:tabLst>
            </a:pPr>
            <a:endParaRPr lang="es-MX" sz="800" b="1" dirty="0"/>
          </a:p>
          <a:p>
            <a:pPr indent="-266700" algn="just">
              <a:spcBef>
                <a:spcPts val="0"/>
              </a:spcBef>
              <a:tabLst>
                <a:tab pos="85725" algn="l"/>
                <a:tab pos="355600" algn="l"/>
              </a:tabLst>
            </a:pPr>
            <a:r>
              <a:rPr lang="es-MX" sz="1300" dirty="0"/>
              <a:t>Considerando los análisis de capacidad y </a:t>
            </a:r>
            <a:r>
              <a:rPr lang="es-MX" sz="1300" dirty="0" smtClean="0"/>
              <a:t>competitividad académicas, </a:t>
            </a:r>
            <a:r>
              <a:rPr lang="es-MX" sz="1300" dirty="0"/>
              <a:t>brechas, innovación, oferta educativa y </a:t>
            </a:r>
            <a:r>
              <a:rPr lang="es-MX" sz="1300" dirty="0" smtClean="0"/>
              <a:t>Metas Compromiso </a:t>
            </a:r>
            <a:r>
              <a:rPr lang="es-MX" sz="1300" dirty="0"/>
              <a:t>realizados en el ámbito </a:t>
            </a:r>
            <a:r>
              <a:rPr lang="es-MX" sz="1300" dirty="0" smtClean="0"/>
              <a:t>institucional, </a:t>
            </a:r>
            <a:r>
              <a:rPr lang="es-MX" sz="1300" dirty="0"/>
              <a:t>de la </a:t>
            </a:r>
            <a:r>
              <a:rPr lang="es-MX" sz="1300" dirty="0" smtClean="0"/>
              <a:t>gestión y contextualizando </a:t>
            </a:r>
            <a:r>
              <a:rPr lang="es-MX" sz="1300" dirty="0"/>
              <a:t>las solicitudes justificadas de las DES, plantear, de ser necesario, </a:t>
            </a:r>
            <a:r>
              <a:rPr lang="es-MX" sz="1300" dirty="0" smtClean="0"/>
              <a:t>el requerimiento institucional </a:t>
            </a:r>
            <a:r>
              <a:rPr lang="es-MX" sz="1300" dirty="0"/>
              <a:t>de nuevas </a:t>
            </a:r>
            <a:r>
              <a:rPr lang="es-MX" sz="1300" dirty="0" smtClean="0"/>
              <a:t>plazas </a:t>
            </a:r>
            <a:r>
              <a:rPr lang="es-MX" sz="1300" dirty="0"/>
              <a:t>considerando los siguientes aspectos:</a:t>
            </a:r>
          </a:p>
          <a:p>
            <a:pPr marL="266700" indent="-266700"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Número de PTC existentes</a:t>
            </a:r>
            <a:r>
              <a:rPr lang="es-MX" sz="1300" dirty="0" smtClean="0"/>
              <a:t>.</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Número de estudiantes existentes</a:t>
            </a:r>
            <a:r>
              <a:rPr lang="es-MX" sz="1300" dirty="0" smtClean="0"/>
              <a:t>.</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Relación de Alumnos/PTC existente</a:t>
            </a:r>
            <a:r>
              <a:rPr lang="es-MX" sz="1300" dirty="0" smtClean="0"/>
              <a:t>.</a:t>
            </a:r>
          </a:p>
          <a:p>
            <a:pPr marL="534988" lvl="2" algn="just">
              <a:spcBef>
                <a:spcPts val="0"/>
              </a:spcBef>
              <a:tabLst>
                <a:tab pos="85725" algn="l"/>
              </a:tabLst>
            </a:pPr>
            <a:endParaRPr lang="es-MX" sz="800" dirty="0" smtClean="0"/>
          </a:p>
          <a:p>
            <a:pPr marL="801688" lvl="2" indent="-266700" algn="just">
              <a:spcBef>
                <a:spcPts val="0"/>
              </a:spcBef>
              <a:buFont typeface="Wingdings" pitchFamily="2" charset="2"/>
              <a:buChar char="Ø"/>
              <a:tabLst>
                <a:tab pos="85725" algn="l"/>
                <a:tab pos="355600" algn="l"/>
              </a:tabLst>
            </a:pPr>
            <a:r>
              <a:rPr lang="es-MX" sz="1300" dirty="0" smtClean="0"/>
              <a:t>Relación </a:t>
            </a:r>
            <a:r>
              <a:rPr lang="es-MX" sz="1300" dirty="0"/>
              <a:t>Alumno/PTC de acuerdo al </a:t>
            </a:r>
            <a:r>
              <a:rPr lang="es-MX" sz="1300" dirty="0" smtClean="0"/>
              <a:t>indicador </a:t>
            </a:r>
            <a:r>
              <a:rPr lang="es-MX" sz="1300" dirty="0"/>
              <a:t>establecido por la ANUIES para cada </a:t>
            </a:r>
            <a:r>
              <a:rPr lang="es-MX" sz="1300" dirty="0" smtClean="0"/>
              <a:t>PE, </a:t>
            </a:r>
            <a:r>
              <a:rPr lang="es-MX" sz="1300" dirty="0"/>
              <a:t>de acuerdo al tipo de área de conocimiento en cada una de las </a:t>
            </a:r>
            <a:r>
              <a:rPr lang="es-MX" sz="1300" dirty="0" smtClean="0"/>
              <a:t>DES (para </a:t>
            </a:r>
            <a:r>
              <a:rPr lang="es-MX" sz="1300" dirty="0"/>
              <a:t>mayor referencia en este punto se sugiere consultar el documento </a:t>
            </a:r>
            <a:r>
              <a:rPr lang="es-MX" sz="1300" b="1" i="1" dirty="0">
                <a:hlinkClick r:id="rId3"/>
              </a:rPr>
              <a:t>Programa de Mejoramiento del Profesorado </a:t>
            </a:r>
            <a:r>
              <a:rPr lang="es-MX" sz="1300" b="1" i="1" dirty="0" smtClean="0">
                <a:hlinkClick r:id="rId3"/>
              </a:rPr>
              <a:t>(PROMEP) de </a:t>
            </a:r>
            <a:r>
              <a:rPr lang="es-MX" sz="1300" b="1" i="1" dirty="0">
                <a:hlinkClick r:id="rId3"/>
              </a:rPr>
              <a:t>las Instituciones de Educación Superior</a:t>
            </a:r>
            <a:r>
              <a:rPr lang="es-MX" sz="1300" dirty="0" smtClean="0"/>
              <a:t>).</a:t>
            </a:r>
          </a:p>
          <a:p>
            <a:pPr marL="801688" lvl="2" indent="-266700" algn="just">
              <a:spcBef>
                <a:spcPts val="0"/>
              </a:spcBef>
              <a:tabLst>
                <a:tab pos="177800"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Plazas de PTC </a:t>
            </a:r>
            <a:r>
              <a:rPr lang="es-MX" sz="1300" dirty="0" smtClean="0"/>
              <a:t>que están ocupadas por jubilados.</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Plazas otorgadas en el periodo </a:t>
            </a:r>
            <a:r>
              <a:rPr lang="es-MX" sz="1300" dirty="0" smtClean="0"/>
              <a:t>1996-2013.</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Plazas de PTC justificadas ante </a:t>
            </a:r>
            <a:r>
              <a:rPr lang="es-MX" sz="1300" dirty="0" smtClean="0"/>
              <a:t>la Dirección de Superación Académica, </a:t>
            </a:r>
            <a:r>
              <a:rPr lang="es-MX" sz="1300" b="1" dirty="0" smtClean="0"/>
              <a:t>DSA</a:t>
            </a:r>
            <a:r>
              <a:rPr lang="es-MX" sz="1300" dirty="0" smtClean="0"/>
              <a:t>, (antes PROMEP), </a:t>
            </a:r>
            <a:r>
              <a:rPr lang="es-MX" sz="1300" dirty="0"/>
              <a:t>de las otorgadas en el periodo </a:t>
            </a:r>
            <a:r>
              <a:rPr lang="es-MX" sz="1300" dirty="0" smtClean="0"/>
              <a:t>1996-2013.</a:t>
            </a:r>
          </a:p>
          <a:p>
            <a:pPr marL="534988" lvl="2" algn="just">
              <a:spcBef>
                <a:spcPts val="0"/>
              </a:spcBef>
              <a:tabLst>
                <a:tab pos="85725" algn="l"/>
                <a:tab pos="355600" algn="l"/>
              </a:tabLst>
            </a:pPr>
            <a:endParaRPr lang="es-MX" sz="800" dirty="0"/>
          </a:p>
          <a:p>
            <a:pPr marL="801688" lvl="2" indent="-266700" algn="just">
              <a:spcBef>
                <a:spcPts val="0"/>
              </a:spcBef>
              <a:buFont typeface="Wingdings" pitchFamily="2" charset="2"/>
              <a:buChar char="Ø"/>
              <a:tabLst>
                <a:tab pos="85725" algn="l"/>
                <a:tab pos="355600" algn="l"/>
              </a:tabLst>
            </a:pPr>
            <a:r>
              <a:rPr lang="es-MX" sz="1300" dirty="0"/>
              <a:t>Cuerpos Académicos en </a:t>
            </a:r>
            <a:r>
              <a:rPr lang="es-MX" sz="1300" dirty="0" smtClean="0"/>
              <a:t>Formación (CAEF) y </a:t>
            </a:r>
            <a:r>
              <a:rPr lang="es-MX" sz="1300" dirty="0"/>
              <a:t>en </a:t>
            </a:r>
            <a:r>
              <a:rPr lang="es-MX" sz="1300" dirty="0" smtClean="0"/>
              <a:t>Consolidación (CAEC) que </a:t>
            </a:r>
            <a:r>
              <a:rPr lang="es-MX" sz="1300" dirty="0"/>
              <a:t>serán fortalecidos con las nuevas plazas</a:t>
            </a:r>
            <a:r>
              <a:rPr lang="es-MX" sz="1300" dirty="0" smtClean="0"/>
              <a:t>.</a:t>
            </a:r>
          </a:p>
          <a:p>
            <a:pPr marL="801688" lvl="2" indent="-266700" algn="just">
              <a:spcBef>
                <a:spcPts val="0"/>
              </a:spcBef>
              <a:tabLst>
                <a:tab pos="85725" algn="l"/>
                <a:tab pos="355600" algn="l"/>
              </a:tabLst>
            </a:pPr>
            <a:endParaRPr lang="es-MX" sz="800" dirty="0" smtClean="0"/>
          </a:p>
          <a:p>
            <a:pPr marL="801688" lvl="2" indent="-266700" algn="just">
              <a:spcBef>
                <a:spcPts val="0"/>
              </a:spcBef>
              <a:buFont typeface="Wingdings" pitchFamily="2" charset="2"/>
              <a:buChar char="Ø"/>
              <a:tabLst>
                <a:tab pos="85725" algn="l"/>
                <a:tab pos="355600" algn="l"/>
              </a:tabLst>
            </a:pPr>
            <a:r>
              <a:rPr lang="es-MX" sz="1300" dirty="0" smtClean="0"/>
              <a:t>Plazas </a:t>
            </a:r>
            <a:r>
              <a:rPr lang="es-MX" sz="1300" dirty="0"/>
              <a:t>de PTC solicitadas para </a:t>
            </a:r>
            <a:r>
              <a:rPr lang="es-MX" sz="1300" dirty="0" smtClean="0"/>
              <a:t>2014-2015, </a:t>
            </a:r>
            <a:r>
              <a:rPr lang="es-MX" sz="1300" dirty="0"/>
              <a:t>atendiendo a los indicadores establecidos en el </a:t>
            </a:r>
            <a:r>
              <a:rPr lang="es-MX" sz="1300" b="1" u="sng" dirty="0"/>
              <a:t>Anexo </a:t>
            </a:r>
            <a:r>
              <a:rPr lang="es-MX" sz="1300" b="1" u="sng" dirty="0" smtClean="0"/>
              <a:t>B</a:t>
            </a:r>
            <a:r>
              <a:rPr lang="es-MX" sz="1300" dirty="0" smtClean="0"/>
              <a:t> </a:t>
            </a:r>
            <a:r>
              <a:rPr lang="es-MX" sz="1300" dirty="0"/>
              <a:t>del documento referido  en la viñeta </a:t>
            </a:r>
            <a:r>
              <a:rPr lang="es-MX" sz="1300" dirty="0" smtClean="0"/>
              <a:t>4.</a:t>
            </a:r>
          </a:p>
          <a:p>
            <a:pPr marL="534988" lvl="2" algn="just">
              <a:spcBef>
                <a:spcPts val="0"/>
              </a:spcBef>
              <a:tabLst>
                <a:tab pos="85725" algn="l"/>
                <a:tab pos="355600" algn="l"/>
              </a:tabLst>
            </a:pPr>
            <a:endParaRPr lang="es-MX" sz="800" dirty="0" smtClean="0"/>
          </a:p>
          <a:p>
            <a:pPr marL="801688" lvl="2" indent="-266700" algn="just">
              <a:spcBef>
                <a:spcPts val="0"/>
              </a:spcBef>
              <a:buFont typeface="Wingdings" pitchFamily="2" charset="2"/>
              <a:buChar char="Ø"/>
              <a:tabLst>
                <a:tab pos="85725" algn="l"/>
                <a:tab pos="355600" algn="l"/>
              </a:tabLst>
            </a:pPr>
            <a:r>
              <a:rPr lang="es-MX" sz="1300" dirty="0" smtClean="0"/>
              <a:t>Justificación </a:t>
            </a:r>
            <a:r>
              <a:rPr lang="es-MX" sz="1300" dirty="0"/>
              <a:t>(pertinencia para el desarrollo de </a:t>
            </a:r>
            <a:r>
              <a:rPr lang="es-MX" sz="1300" dirty="0" smtClean="0"/>
              <a:t>los CA</a:t>
            </a:r>
            <a:r>
              <a:rPr lang="es-MX" sz="1300" dirty="0"/>
              <a:t>, la mejora de los PE, el cierre de brechas de calidad entre PE y DES, la relación de Alumnos/PTC según el área de conocimiento</a:t>
            </a:r>
            <a:r>
              <a:rPr lang="es-MX" sz="1300" dirty="0" smtClean="0"/>
              <a:t>, etcétera).</a:t>
            </a:r>
            <a:endParaRPr lang="es-MX" sz="1300" dirty="0"/>
          </a:p>
          <a:p>
            <a:pPr marL="266700" indent="-266700" algn="just">
              <a:spcBef>
                <a:spcPct val="25000"/>
              </a:spcBef>
              <a:tabLst>
                <a:tab pos="85725" algn="l"/>
                <a:tab pos="355600" algn="l"/>
              </a:tabLst>
            </a:pPr>
            <a:endParaRPr lang="es-MX" sz="1400" dirty="0"/>
          </a:p>
          <a:p>
            <a:pPr marL="266700" indent="-266700" algn="just">
              <a:spcBef>
                <a:spcPct val="25000"/>
              </a:spcBef>
              <a:buFont typeface="Wingdings" pitchFamily="2" charset="2"/>
              <a:buNone/>
              <a:tabLst>
                <a:tab pos="85725" algn="l"/>
                <a:tab pos="355600" algn="l"/>
              </a:tabLst>
            </a:pPr>
            <a:endParaRPr lang="es-MX" sz="1400" b="1" i="1" dirty="0">
              <a:solidFill>
                <a:srgbClr val="0066FF"/>
              </a:solidFill>
            </a:endParaRPr>
          </a:p>
        </p:txBody>
      </p:sp>
      <p:sp>
        <p:nvSpPr>
          <p:cNvPr id="6" name="5 Rectángulo">
            <a:hlinkClick r:id="rId4" action="ppaction://hlinksldjump"/>
          </p:cNvPr>
          <p:cNvSpPr/>
          <p:nvPr/>
        </p:nvSpPr>
        <p:spPr bwMode="auto">
          <a:xfrm flipH="1">
            <a:off x="-1"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1204"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5" action="ppaction://hlinkfile"/>
          </p:cNvPr>
          <p:cNvSpPr/>
          <p:nvPr/>
        </p:nvSpPr>
        <p:spPr bwMode="auto">
          <a:xfrm>
            <a:off x="1797872" y="3058245"/>
            <a:ext cx="7272000" cy="235745"/>
          </a:xfrm>
          <a:prstGeom prst="rect">
            <a:avLst/>
          </a:prstGeom>
          <a:solidFill>
            <a:srgbClr val="002774">
              <a:alpha val="0"/>
            </a:srgbClr>
          </a:solidFill>
          <a:ln w="3175" algn="ctr">
            <a:noFill/>
            <a:miter lim="800000"/>
            <a:headEnd/>
            <a:tailEnd/>
          </a:ln>
        </p:spPr>
        <p:txBody>
          <a:bodyPr tIns="36000" rIns="18000" bIns="36000" rtlCol="0" anchor="ctr">
            <a:spAutoFit/>
          </a:bodyPr>
          <a:lstStyle/>
          <a:p>
            <a:pPr algn="just">
              <a:lnSpc>
                <a:spcPct val="90000"/>
              </a:lnSpc>
              <a:tabLst>
                <a:tab pos="180975" algn="l"/>
                <a:tab pos="447675" algn="l"/>
              </a:tabLst>
            </a:pPr>
            <a:endParaRPr lang="es-MX" sz="1300" b="1" dirty="0"/>
          </a:p>
        </p:txBody>
      </p:sp>
      <p:sp>
        <p:nvSpPr>
          <p:cNvPr id="10" name="9 Rectángulo">
            <a:hlinkClick r:id="rId5" action="ppaction://hlinkfile"/>
          </p:cNvPr>
          <p:cNvSpPr>
            <a:spLocks/>
          </p:cNvSpPr>
          <p:nvPr/>
        </p:nvSpPr>
        <p:spPr bwMode="auto">
          <a:xfrm>
            <a:off x="879537" y="3269278"/>
            <a:ext cx="7920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11" name="10 Rectángulo">
            <a:hlinkClick r:id="rId3"/>
          </p:cNvPr>
          <p:cNvSpPr>
            <a:spLocks/>
          </p:cNvSpPr>
          <p:nvPr/>
        </p:nvSpPr>
        <p:spPr bwMode="auto">
          <a:xfrm>
            <a:off x="8014932" y="5247224"/>
            <a:ext cx="7920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2226" name="Text Box 12"/>
          <p:cNvSpPr txBox="1">
            <a:spLocks noChangeArrowheads="1"/>
          </p:cNvSpPr>
          <p:nvPr/>
        </p:nvSpPr>
        <p:spPr bwMode="auto">
          <a:xfrm>
            <a:off x="0" y="568076"/>
            <a:ext cx="9144000" cy="6289923"/>
          </a:xfrm>
          <a:prstGeom prst="rect">
            <a:avLst/>
          </a:prstGeom>
          <a:solidFill>
            <a:schemeClr val="bg1">
              <a:alpha val="10196"/>
            </a:schemeClr>
          </a:solidFill>
          <a:ln w="3175" algn="ctr">
            <a:noFill/>
            <a:miter lim="800000"/>
            <a:headEnd/>
            <a:tailEnd/>
          </a:ln>
        </p:spPr>
        <p:txBody>
          <a:bodyPr wrap="square" tIns="18000" bIns="18000">
            <a:noAutofit/>
          </a:bodyPr>
          <a:lstStyle/>
          <a:p>
            <a:pPr algn="just">
              <a:spcBef>
                <a:spcPts val="0"/>
              </a:spcBef>
              <a:tabLst>
                <a:tab pos="85725" algn="l"/>
                <a:tab pos="355600" algn="l"/>
              </a:tabLst>
            </a:pPr>
            <a:endParaRPr lang="es-MX" sz="500" b="1" dirty="0" smtClean="0"/>
          </a:p>
          <a:p>
            <a:pPr algn="just">
              <a:spcBef>
                <a:spcPts val="0"/>
              </a:spcBef>
              <a:tabLst>
                <a:tab pos="85725" algn="l"/>
                <a:tab pos="355600" algn="l"/>
              </a:tabLst>
            </a:pPr>
            <a:r>
              <a:rPr lang="es-MX" sz="1300" b="1" dirty="0" smtClean="0"/>
              <a:t>Análisis del requerimiento institucional, en su caso, de nuevas plazas de PTC</a:t>
            </a:r>
          </a:p>
          <a:p>
            <a:pPr algn="just">
              <a:spcBef>
                <a:spcPts val="0"/>
              </a:spcBef>
              <a:tabLst>
                <a:tab pos="85725" algn="l"/>
                <a:tab pos="355600" algn="l"/>
              </a:tabLst>
            </a:pPr>
            <a:endParaRPr lang="es-MX" sz="800" dirty="0"/>
          </a:p>
          <a:p>
            <a:pPr algn="just">
              <a:spcBef>
                <a:spcPts val="0"/>
              </a:spcBef>
              <a:tabLst>
                <a:tab pos="85725" algn="l"/>
                <a:tab pos="355600" algn="l"/>
              </a:tabLst>
            </a:pPr>
            <a:r>
              <a:rPr lang="es-MX" sz="1300" dirty="0"/>
              <a:t>Resumen Institucional de planteamiento de solicitud de </a:t>
            </a:r>
            <a:r>
              <a:rPr lang="es-MX" sz="1300" dirty="0" smtClean="0"/>
              <a:t>plazas. Para el llenado del formato se deberá utilizar el </a:t>
            </a:r>
            <a:r>
              <a:rPr lang="es-MX" sz="1300" b="1" dirty="0" smtClean="0">
                <a:hlinkClick r:id="rId3" action="ppaction://hlinkfile"/>
              </a:rPr>
              <a:t>Anexo XI</a:t>
            </a:r>
            <a:r>
              <a:rPr lang="es-MX" sz="1300" dirty="0" smtClean="0"/>
              <a:t>.</a:t>
            </a:r>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a:p>
            <a:pPr algn="just">
              <a:spcBef>
                <a:spcPts val="0"/>
              </a:spcBef>
              <a:tabLst>
                <a:tab pos="85725" algn="l"/>
                <a:tab pos="355600" algn="l"/>
              </a:tabLst>
            </a:pPr>
            <a:endParaRPr lang="es-MX" sz="1300" dirty="0" smtClean="0"/>
          </a:p>
        </p:txBody>
      </p:sp>
      <p:graphicFrame>
        <p:nvGraphicFramePr>
          <p:cNvPr id="10" name="9 Tabla"/>
          <p:cNvGraphicFramePr>
            <a:graphicFrameLocks noGrp="1"/>
          </p:cNvGraphicFramePr>
          <p:nvPr>
            <p:extLst>
              <p:ext uri="{D42A27DB-BD31-4B8C-83A1-F6EECF244321}">
                <p14:modId xmlns:p14="http://schemas.microsoft.com/office/powerpoint/2010/main" val="4131138351"/>
              </p:ext>
            </p:extLst>
          </p:nvPr>
        </p:nvGraphicFramePr>
        <p:xfrm>
          <a:off x="84135" y="1303322"/>
          <a:ext cx="8929721" cy="1801696"/>
        </p:xfrm>
        <a:graphic>
          <a:graphicData uri="http://schemas.openxmlformats.org/drawingml/2006/table">
            <a:tbl>
              <a:tblPr/>
              <a:tblGrid>
                <a:gridCol w="455417"/>
                <a:gridCol w="504056"/>
                <a:gridCol w="729446"/>
                <a:gridCol w="634842"/>
                <a:gridCol w="817510"/>
                <a:gridCol w="610886"/>
                <a:gridCol w="709706"/>
                <a:gridCol w="658800"/>
                <a:gridCol w="658800"/>
                <a:gridCol w="658800"/>
                <a:gridCol w="622864"/>
                <a:gridCol w="586930"/>
                <a:gridCol w="622864"/>
                <a:gridCol w="658800"/>
              </a:tblGrid>
              <a:tr h="110464">
                <a:tc gridSpan="14">
                  <a:txBody>
                    <a:bodyPr/>
                    <a:lstStyle/>
                    <a:p>
                      <a:pPr algn="ctr" fontAlgn="b"/>
                      <a:r>
                        <a:rPr lang="es-MX" sz="1000" b="1" i="0" u="none" strike="noStrike" dirty="0">
                          <a:latin typeface="Arial"/>
                        </a:rPr>
                        <a:t>Resumen Institucional para solicitud de Plazas</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83007">
                <a:tc>
                  <a:txBody>
                    <a:bodyPr/>
                    <a:lstStyle/>
                    <a:p>
                      <a:pPr algn="ctr" fontAlgn="ctr"/>
                      <a:r>
                        <a:rPr lang="es-MX" sz="900" b="1" i="0" u="none" strike="noStrike" dirty="0">
                          <a:latin typeface="Arial"/>
                        </a:rPr>
                        <a:t>DES</a:t>
                      </a:r>
                    </a:p>
                  </a:txBody>
                  <a:tcPr marL="6137" marR="6137" marT="61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Número de PTC vigentes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Número de </a:t>
                      </a:r>
                      <a:r>
                        <a:rPr lang="es-MX" sz="900" b="1" i="0" u="none" strike="noStrike" dirty="0" smtClean="0">
                          <a:latin typeface="Arial Narrow"/>
                        </a:rPr>
                        <a:t>Estudiantes</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a:latin typeface="Arial Narrow"/>
                        </a:rPr>
                        <a:t>Relación Alumnos/PTC</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Relación Alumnos/PTC recomendado por lineamientos </a:t>
                      </a:r>
                      <a:r>
                        <a:rPr lang="es-MX" sz="900" b="1" i="0" u="none" strike="noStrike" dirty="0" smtClean="0">
                          <a:latin typeface="Arial Narrow"/>
                        </a:rPr>
                        <a:t>de</a:t>
                      </a:r>
                      <a:r>
                        <a:rPr lang="es-MX" sz="900" b="1" i="0" u="none" strike="noStrike" baseline="0" dirty="0" smtClean="0">
                          <a:latin typeface="Arial Narrow"/>
                        </a:rPr>
                        <a:t> la DSA</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solidFill>
                            <a:schemeClr val="tx1"/>
                          </a:solidFill>
                          <a:latin typeface="Arial Narrow"/>
                        </a:rPr>
                        <a:t>Plazas PTC que están ocupadas por jubilados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solidFill>
                            <a:schemeClr val="tx1"/>
                          </a:solidFill>
                          <a:latin typeface="Arial Narrow"/>
                        </a:rPr>
                        <a:t>Plazas </a:t>
                      </a:r>
                      <a:r>
                        <a:rPr lang="es-MX" sz="900" b="1" i="0" u="none" strike="noStrike" dirty="0" smtClean="0">
                          <a:solidFill>
                            <a:schemeClr val="tx1"/>
                          </a:solidFill>
                          <a:latin typeface="Arial Narrow"/>
                        </a:rPr>
                        <a:t>otorgadas </a:t>
                      </a:r>
                      <a:r>
                        <a:rPr lang="es-MX" sz="900" b="1" i="0" u="none" strike="noStrike" dirty="0">
                          <a:solidFill>
                            <a:schemeClr val="tx1"/>
                          </a:solidFill>
                          <a:latin typeface="Arial Narrow"/>
                        </a:rPr>
                        <a:t>en el periodo </a:t>
                      </a:r>
                      <a:r>
                        <a:rPr lang="es-MX" sz="900" b="1" i="0" u="none" strike="noStrike" dirty="0" smtClean="0">
                          <a:solidFill>
                            <a:schemeClr val="tx1"/>
                          </a:solidFill>
                          <a:latin typeface="Arial Narrow"/>
                        </a:rPr>
                        <a:t>1996-2013</a:t>
                      </a:r>
                      <a:endParaRPr lang="es-MX" sz="900" b="1" i="0" u="none" strike="noStrike" dirty="0">
                        <a:solidFill>
                          <a:schemeClr val="tx1"/>
                        </a:solidFill>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Plazas justificadas ante </a:t>
                      </a:r>
                      <a:r>
                        <a:rPr lang="es-MX" sz="900" b="1" i="0" u="none" strike="noStrike" dirty="0" smtClean="0">
                          <a:latin typeface="Arial Narrow"/>
                        </a:rPr>
                        <a:t>la DSA</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a:latin typeface="Arial Narrow"/>
                        </a:rPr>
                        <a:t>Número de CAEF que serán fortalecidos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a:latin typeface="Arial Narrow"/>
                        </a:rPr>
                        <a:t>Número de CAEC que serán fortalecidos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Plazas PTC Solicitadas para </a:t>
                      </a:r>
                      <a:r>
                        <a:rPr lang="es-MX" sz="900" b="1" i="0" u="none" strike="noStrike" dirty="0" smtClean="0">
                          <a:latin typeface="Arial Narrow"/>
                        </a:rPr>
                        <a:t>2014</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Justificación </a:t>
                      </a:r>
                      <a:r>
                        <a:rPr lang="es-MX" sz="900" b="1" i="0" u="none" strike="noStrike" dirty="0" smtClean="0">
                          <a:latin typeface="Arial Narrow"/>
                        </a:rPr>
                        <a:t>2014</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Plazas PTC Solicitadas para </a:t>
                      </a:r>
                      <a:r>
                        <a:rPr lang="es-MX" sz="900" b="1" i="0" u="none" strike="noStrike" dirty="0" smtClean="0">
                          <a:latin typeface="Arial Narrow"/>
                        </a:rPr>
                        <a:t>2015</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900" b="1" i="0" u="none" strike="noStrike" dirty="0">
                          <a:latin typeface="Arial Narrow"/>
                        </a:rPr>
                        <a:t>Justificación </a:t>
                      </a:r>
                      <a:r>
                        <a:rPr lang="es-MX" sz="900" b="1" i="0" u="none" strike="noStrike" dirty="0" smtClean="0">
                          <a:latin typeface="Arial Narrow"/>
                        </a:rPr>
                        <a:t>2015</a:t>
                      </a:r>
                      <a:endParaRPr lang="es-MX" sz="900" b="1" i="0" u="none" strike="noStrike" dirty="0">
                        <a:latin typeface="Arial Narrow"/>
                      </a:endParaRPr>
                    </a:p>
                  </a:txBody>
                  <a:tcPr marL="6137" marR="6137" marT="613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04327">
                <a:tc>
                  <a:txBody>
                    <a:bodyPr/>
                    <a:lstStyle/>
                    <a:p>
                      <a:pPr algn="l" fontAlgn="b"/>
                      <a:r>
                        <a:rPr lang="es-MX" sz="1000" b="0" i="1" u="none" strike="noStrike" dirty="0">
                          <a:latin typeface="Arial"/>
                        </a:rPr>
                        <a:t>DES 1</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chemeClr val="tx1"/>
                          </a:solidFill>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solidFill>
                            <a:schemeClr val="tx1"/>
                          </a:solidFill>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b"/>
                      <a:r>
                        <a:rPr lang="es-MX" sz="1000" b="0" i="1" u="none" strike="noStrike" dirty="0">
                          <a:latin typeface="Arial"/>
                        </a:rPr>
                        <a:t>DES 2</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b"/>
                      <a:r>
                        <a:rPr lang="es-MX" sz="1000" b="0" i="1" u="none" strike="noStrike" dirty="0">
                          <a:latin typeface="Arial"/>
                        </a:rPr>
                        <a:t>DES 3</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ctr"/>
                      <a:r>
                        <a:rPr lang="es-MX" sz="1000" b="1" i="0" u="none" strike="noStrike" dirty="0">
                          <a:latin typeface="Arial"/>
                        </a:rPr>
                        <a:t>….</a:t>
                      </a:r>
                    </a:p>
                  </a:txBody>
                  <a:tcPr marL="6137" marR="6137" marT="61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b"/>
                      <a:r>
                        <a:rPr lang="es-MX" sz="1000" b="0" i="1" u="none" strike="noStrike" dirty="0">
                          <a:latin typeface="Arial"/>
                        </a:rPr>
                        <a:t>DES N</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7">
                <a:tc>
                  <a:txBody>
                    <a:bodyPr/>
                    <a:lstStyle/>
                    <a:p>
                      <a:pPr algn="l" fontAlgn="b"/>
                      <a:r>
                        <a:rPr lang="es-MX" sz="1000" b="0" i="1" u="none" strike="noStrike" dirty="0">
                          <a:latin typeface="Arial"/>
                        </a:rPr>
                        <a:t>TOTAL</a:t>
                      </a:r>
                    </a:p>
                  </a:txBody>
                  <a:tcPr marL="6137" marR="6137" marT="613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dirty="0">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dirty="0">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a:latin typeface="Arial"/>
                        </a:rPr>
                        <a:t> </a:t>
                      </a:r>
                    </a:p>
                  </a:txBody>
                  <a:tcPr marL="6137" marR="6137" marT="6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600" b="0" i="0" u="none" strike="noStrike" dirty="0">
                          <a:latin typeface="Arial"/>
                        </a:rPr>
                        <a:t> </a:t>
                      </a:r>
                    </a:p>
                  </a:txBody>
                  <a:tcPr marL="6137" marR="6137" marT="613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2228" name="AutoShape 513">
            <a:hlinkClick r:id="" action="ppaction://hlinkshowjump?jump=previousslide"/>
          </p:cNvPr>
          <p:cNvSpPr>
            <a:spLocks noChangeArrowheads="1"/>
          </p:cNvSpPr>
          <p:nvPr/>
        </p:nvSpPr>
        <p:spPr bwMode="auto">
          <a:xfrm flipH="1">
            <a:off x="8753475"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8 Rectángulo">
            <a:hlinkClick r:id="rId4" action="ppaction://hlinkfile"/>
          </p:cNvPr>
          <p:cNvSpPr>
            <a:spLocks/>
          </p:cNvSpPr>
          <p:nvPr/>
        </p:nvSpPr>
        <p:spPr bwMode="auto">
          <a:xfrm>
            <a:off x="8230486" y="999660"/>
            <a:ext cx="792000" cy="180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6083" name="Text Box 12"/>
          <p:cNvSpPr txBox="1">
            <a:spLocks noChangeArrowheads="1"/>
          </p:cNvSpPr>
          <p:nvPr/>
        </p:nvSpPr>
        <p:spPr bwMode="auto">
          <a:xfrm>
            <a:off x="0" y="557192"/>
            <a:ext cx="9144000" cy="6300807"/>
          </a:xfrm>
          <a:prstGeom prst="rect">
            <a:avLst/>
          </a:prstGeom>
          <a:solidFill>
            <a:schemeClr val="bg1">
              <a:alpha val="10196"/>
            </a:schemeClr>
          </a:solidFill>
          <a:ln w="3175" algn="ctr">
            <a:noFill/>
            <a:miter lim="800000"/>
            <a:headEnd/>
            <a:tailEnd/>
          </a:ln>
        </p:spPr>
        <p:txBody>
          <a:bodyPr tIns="18000" bIns="18000">
            <a:noAutofit/>
          </a:bodyPr>
          <a:lstStyle/>
          <a:p>
            <a:pPr algn="just">
              <a:spcBef>
                <a:spcPts val="0"/>
              </a:spcBef>
            </a:pPr>
            <a:endParaRPr lang="es-MX" sz="500" b="1" dirty="0" smtClean="0"/>
          </a:p>
          <a:p>
            <a:pPr algn="just">
              <a:spcBef>
                <a:spcPts val="0"/>
              </a:spcBef>
            </a:pPr>
            <a:r>
              <a:rPr lang="es-MX" sz="1300" b="1" dirty="0" smtClean="0"/>
              <a:t>Análisis de la perspectiva de género.</a:t>
            </a:r>
          </a:p>
          <a:p>
            <a:pPr algn="just">
              <a:spcBef>
                <a:spcPts val="0"/>
              </a:spcBef>
            </a:pPr>
            <a:endParaRPr lang="es-MX" sz="800" dirty="0" smtClean="0"/>
          </a:p>
          <a:p>
            <a:pPr algn="just">
              <a:spcBef>
                <a:spcPts val="0"/>
              </a:spcBef>
              <a:tabLst>
                <a:tab pos="85725" algn="l"/>
                <a:tab pos="355600" algn="l"/>
              </a:tabLst>
            </a:pPr>
            <a:r>
              <a:rPr lang="es-MX" sz="1300" dirty="0" smtClean="0"/>
              <a:t>Con </a:t>
            </a:r>
            <a:r>
              <a:rPr lang="es-MX" sz="1300" dirty="0"/>
              <a:t>base en la información con que cuenta la institución y los estudios realizados, considerar para el </a:t>
            </a:r>
            <a:r>
              <a:rPr lang="es-MX" sz="1300" dirty="0" smtClean="0"/>
              <a:t>análisis sobre el tema de perspectiva de género </a:t>
            </a:r>
            <a:r>
              <a:rPr lang="es-MX" sz="1300" dirty="0"/>
              <a:t>los siguientes </a:t>
            </a:r>
            <a:r>
              <a:rPr lang="es-MX" sz="1300" dirty="0" smtClean="0"/>
              <a:t>aspectos:</a:t>
            </a:r>
            <a:endParaRPr lang="es-MX" sz="1300" dirty="0"/>
          </a:p>
          <a:p>
            <a:pPr marL="266700" algn="just">
              <a:spcBef>
                <a:spcPts val="0"/>
              </a:spcBef>
              <a:tabLst>
                <a:tab pos="85725" algn="l"/>
                <a:tab pos="355600" algn="l"/>
              </a:tabLst>
            </a:pPr>
            <a:endParaRPr lang="es-MX" sz="800" dirty="0"/>
          </a:p>
          <a:p>
            <a:pPr marL="801688" lvl="2" algn="just">
              <a:spcBef>
                <a:spcPts val="0"/>
              </a:spcBef>
              <a:buFont typeface="Wingdings" pitchFamily="2" charset="2"/>
              <a:buChar char="Ø"/>
              <a:tabLst>
                <a:tab pos="85725" algn="l"/>
                <a:tab pos="355600" algn="l"/>
              </a:tabLst>
            </a:pPr>
            <a:r>
              <a:rPr lang="es-MX" sz="1300" dirty="0" smtClean="0"/>
              <a:t>Programa </a:t>
            </a:r>
            <a:r>
              <a:rPr lang="es-MX" sz="1300" dirty="0"/>
              <a:t>Educativos actualizados con enfoques centrados en promover la igualdad de género</a:t>
            </a:r>
            <a:r>
              <a:rPr lang="es-MX" sz="1300" dirty="0" smtClean="0"/>
              <a:t>.</a:t>
            </a:r>
          </a:p>
          <a:p>
            <a:pPr marL="801688" lvl="2" algn="just">
              <a:spcBef>
                <a:spcPts val="0"/>
              </a:spcBef>
              <a:tabLst>
                <a:tab pos="85725" algn="l"/>
                <a:tab pos="355600" algn="l"/>
              </a:tabLst>
            </a:pPr>
            <a:endParaRPr lang="es-MX" sz="800" dirty="0"/>
          </a:p>
          <a:p>
            <a:pPr marL="801688" lvl="2" algn="just">
              <a:spcBef>
                <a:spcPts val="0"/>
              </a:spcBef>
              <a:buFont typeface="Wingdings" pitchFamily="2" charset="2"/>
              <a:buChar char="Ø"/>
              <a:tabLst>
                <a:tab pos="85725" algn="l"/>
                <a:tab pos="355600" algn="l"/>
              </a:tabLst>
            </a:pPr>
            <a:r>
              <a:rPr lang="es-MX" sz="1300" dirty="0" smtClean="0"/>
              <a:t>Existencia de diagnósticos, estudios y/o investigaciones sobre la equidad de género.</a:t>
            </a:r>
          </a:p>
          <a:p>
            <a:pPr marL="801688" lvl="2" algn="just">
              <a:spcBef>
                <a:spcPts val="0"/>
              </a:spcBef>
              <a:tabLst>
                <a:tab pos="85725" algn="l"/>
                <a:tab pos="355600" algn="l"/>
              </a:tabLst>
            </a:pPr>
            <a:endParaRPr lang="es-MX" sz="800" dirty="0" smtClean="0"/>
          </a:p>
          <a:p>
            <a:pPr marL="801688" lvl="2" algn="just">
              <a:spcBef>
                <a:spcPts val="0"/>
              </a:spcBef>
              <a:buFont typeface="Wingdings" pitchFamily="2" charset="2"/>
              <a:buChar char="Ø"/>
              <a:tabLst>
                <a:tab pos="85725" algn="l"/>
                <a:tab pos="355600" algn="l"/>
              </a:tabLst>
            </a:pPr>
            <a:r>
              <a:rPr lang="es-MX" sz="1300" dirty="0" smtClean="0"/>
              <a:t>Normativa universitaria actualizada con perspectiva de género.</a:t>
            </a:r>
          </a:p>
          <a:p>
            <a:pPr marL="801688" lvl="2" algn="just">
              <a:spcBef>
                <a:spcPts val="0"/>
              </a:spcBef>
              <a:tabLst>
                <a:tab pos="85725" algn="l"/>
                <a:tab pos="355600" algn="l"/>
              </a:tabLst>
            </a:pPr>
            <a:endParaRPr lang="es-MX" sz="800" dirty="0"/>
          </a:p>
          <a:p>
            <a:pPr marL="801688" lvl="2" algn="just">
              <a:spcBef>
                <a:spcPts val="0"/>
              </a:spcBef>
              <a:buFont typeface="Wingdings" pitchFamily="2" charset="2"/>
              <a:buChar char="Ø"/>
              <a:tabLst>
                <a:tab pos="85725" algn="l"/>
                <a:tab pos="355600" algn="l"/>
              </a:tabLst>
            </a:pPr>
            <a:r>
              <a:rPr lang="es-MX" sz="1300" dirty="0" smtClean="0"/>
              <a:t>Aplicación del Modelo de Equidad de Género.</a:t>
            </a:r>
          </a:p>
          <a:p>
            <a:pPr marL="801688" lvl="2" algn="just">
              <a:spcBef>
                <a:spcPts val="0"/>
              </a:spcBef>
              <a:tabLst>
                <a:tab pos="85725" algn="l"/>
                <a:tab pos="355600" algn="l"/>
              </a:tabLst>
            </a:pPr>
            <a:endParaRPr lang="es-MX" sz="600" dirty="0" smtClean="0"/>
          </a:p>
          <a:p>
            <a:pPr marL="0" lvl="2" algn="just">
              <a:spcBef>
                <a:spcPts val="0"/>
              </a:spcBef>
              <a:tabLst>
                <a:tab pos="85725" algn="l"/>
                <a:tab pos="355600" algn="l"/>
              </a:tabLst>
            </a:pPr>
            <a:r>
              <a:rPr lang="es-MX" sz="1300" dirty="0" smtClean="0"/>
              <a:t>Para facilitar el análisis de los recursos que la institución ha recibido a través del PIFI y de algunos otros, se deberá llenar el siguiente cuadro:</a:t>
            </a:r>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a:p>
          <a:p>
            <a:pPr marL="0" lvl="2" algn="just">
              <a:spcBef>
                <a:spcPts val="0"/>
              </a:spcBef>
              <a:tabLst>
                <a:tab pos="85725" algn="l"/>
                <a:tab pos="355600" algn="l"/>
              </a:tabLst>
            </a:pPr>
            <a:endParaRPr lang="es-MX" sz="1300" dirty="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smtClean="0"/>
          </a:p>
          <a:p>
            <a:pPr marL="0" lvl="2" algn="just">
              <a:spcBef>
                <a:spcPts val="0"/>
              </a:spcBef>
              <a:tabLst>
                <a:tab pos="85725" algn="l"/>
                <a:tab pos="355600" algn="l"/>
              </a:tabLst>
            </a:pPr>
            <a:endParaRPr lang="es-MX" sz="13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smtClean="0"/>
          </a:p>
        </p:txBody>
      </p:sp>
      <p:graphicFrame>
        <p:nvGraphicFramePr>
          <p:cNvPr id="7" name="6 Tabla"/>
          <p:cNvGraphicFramePr>
            <a:graphicFrameLocks noGrp="1"/>
          </p:cNvGraphicFramePr>
          <p:nvPr>
            <p:extLst>
              <p:ext uri="{D42A27DB-BD31-4B8C-83A1-F6EECF244321}">
                <p14:modId xmlns:p14="http://schemas.microsoft.com/office/powerpoint/2010/main" val="3711338282"/>
              </p:ext>
            </p:extLst>
          </p:nvPr>
        </p:nvGraphicFramePr>
        <p:xfrm>
          <a:off x="899592" y="3257330"/>
          <a:ext cx="7056784" cy="2619942"/>
        </p:xfrm>
        <a:graphic>
          <a:graphicData uri="http://schemas.openxmlformats.org/drawingml/2006/table">
            <a:tbl>
              <a:tblPr firstRow="1" firstCol="1" bandRow="1">
                <a:tableStyleId>{5C22544A-7EE6-4342-B048-85BDC9FD1C3A}</a:tableStyleId>
              </a:tblPr>
              <a:tblGrid>
                <a:gridCol w="5554889"/>
                <a:gridCol w="635125"/>
                <a:gridCol w="433385"/>
                <a:gridCol w="433385"/>
              </a:tblGrid>
              <a:tr h="288032">
                <a:tc gridSpan="4">
                  <a:txBody>
                    <a:bodyPr/>
                    <a:lstStyle/>
                    <a:p>
                      <a:pPr algn="ctr">
                        <a:lnSpc>
                          <a:spcPct val="115000"/>
                        </a:lnSpc>
                        <a:spcAft>
                          <a:spcPts val="0"/>
                        </a:spcAft>
                      </a:pPr>
                      <a:r>
                        <a:rPr lang="es-MX" sz="1100" b="1" kern="1200" dirty="0" smtClean="0">
                          <a:solidFill>
                            <a:schemeClr val="bg1"/>
                          </a:solidFill>
                          <a:effectLst/>
                          <a:latin typeface="+mn-lt"/>
                          <a:ea typeface="+mn-ea"/>
                          <a:cs typeface="+mn-cs"/>
                        </a:rPr>
                        <a:t>Actividades que promueven la Perspectiva de Género en la IES</a:t>
                      </a:r>
                      <a:endParaRPr lang="es-MX" sz="1100" b="1" kern="1200" dirty="0">
                        <a:solidFill>
                          <a:schemeClr val="bg1"/>
                        </a:solidFill>
                        <a:effectLst/>
                        <a:latin typeface="+mn-lt"/>
                        <a:ea typeface="+mn-ea"/>
                        <a:cs typeface="+mn-cs"/>
                      </a:endParaRPr>
                    </a:p>
                  </a:txBody>
                  <a:tcPr marL="68580" marR="68580" marT="0" marB="0">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71636">
                <a:tc>
                  <a:txBody>
                    <a:bodyPr/>
                    <a:lstStyle/>
                    <a:p>
                      <a:pPr algn="ctr">
                        <a:lnSpc>
                          <a:spcPct val="115000"/>
                        </a:lnSpc>
                        <a:spcAft>
                          <a:spcPts val="0"/>
                        </a:spcAft>
                      </a:pPr>
                      <a:endParaRPr lang="es-MX" sz="1100" b="1" kern="1200" dirty="0">
                        <a:solidFill>
                          <a:schemeClr val="bg1"/>
                        </a:solidFill>
                        <a:effectLst/>
                        <a:latin typeface="+mn-lt"/>
                        <a:ea typeface="+mn-ea"/>
                        <a:cs typeface="+mn-cs"/>
                      </a:endParaRPr>
                    </a:p>
                  </a:txBody>
                  <a:tcPr marL="68580" marR="68580" marT="0" marB="0">
                    <a:solidFill>
                      <a:srgbClr val="33CC33"/>
                    </a:solidFill>
                  </a:tcPr>
                </a:tc>
                <a:tc>
                  <a:txBody>
                    <a:bodyPr/>
                    <a:lstStyle/>
                    <a:p>
                      <a:pPr algn="ctr">
                        <a:lnSpc>
                          <a:spcPct val="115000"/>
                        </a:lnSpc>
                        <a:spcAft>
                          <a:spcPts val="0"/>
                        </a:spcAft>
                      </a:pPr>
                      <a:r>
                        <a:rPr lang="es-MX" sz="900" dirty="0">
                          <a:effectLst/>
                        </a:rPr>
                        <a:t>Número</a:t>
                      </a:r>
                      <a:endParaRPr lang="es-MX" sz="11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MX" sz="900" dirty="0">
                          <a:effectLst/>
                        </a:rPr>
                        <a:t>Número de beneficiados</a:t>
                      </a:r>
                      <a:endParaRPr lang="es-MX" sz="1100" dirty="0">
                        <a:effectLst/>
                        <a:latin typeface="Calibri"/>
                        <a:ea typeface="Calibri"/>
                        <a:cs typeface="Times New Roman"/>
                      </a:endParaRPr>
                    </a:p>
                  </a:txBody>
                  <a:tcPr marL="68580" marR="68580" marT="0" marB="0"/>
                </a:tc>
                <a:tc hMerge="1">
                  <a:txBody>
                    <a:bodyPr/>
                    <a:lstStyle/>
                    <a:p>
                      <a:endParaRPr lang="es-MX"/>
                    </a:p>
                  </a:txBody>
                  <a:tcPr/>
                </a:tc>
              </a:tr>
              <a:tr h="225200">
                <a:tc>
                  <a:txBody>
                    <a:bodyPr/>
                    <a:lstStyle/>
                    <a:p>
                      <a:pPr marL="0" algn="l" defTabSz="914400" rtl="0" eaLnBrk="1" latinLnBrk="0" hangingPunct="1">
                        <a:lnSpc>
                          <a:spcPct val="115000"/>
                        </a:lnSpc>
                        <a:spcAft>
                          <a:spcPts val="0"/>
                        </a:spcAft>
                      </a:pPr>
                      <a:r>
                        <a:rPr lang="es-MX" sz="1100" b="0" kern="1200" dirty="0" smtClean="0">
                          <a:solidFill>
                            <a:schemeClr val="tx1"/>
                          </a:solidFill>
                          <a:effectLst/>
                          <a:latin typeface="+mn-lt"/>
                          <a:ea typeface="+mn-ea"/>
                          <a:cs typeface="+mn-cs"/>
                        </a:rPr>
                        <a:t>Estudios y/o investigaciones</a:t>
                      </a:r>
                      <a:endParaRPr lang="es-MX" sz="1100" b="0" kern="1200" dirty="0">
                        <a:solidFill>
                          <a:schemeClr val="tx1"/>
                        </a:solidFill>
                        <a:effectLst/>
                        <a:latin typeface="+mn-lt"/>
                        <a:ea typeface="+mn-ea"/>
                        <a:cs typeface="+mn-cs"/>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gridSpan="2">
                  <a:txBody>
                    <a:bodyPr/>
                    <a:lstStyle/>
                    <a:p>
                      <a:pPr algn="ctr">
                        <a:lnSpc>
                          <a:spcPct val="115000"/>
                        </a:lnSpc>
                        <a:spcAft>
                          <a:spcPts val="0"/>
                        </a:spcAft>
                      </a:pPr>
                      <a:r>
                        <a:rPr lang="es-MX" sz="1100" dirty="0" smtClean="0">
                          <a:solidFill>
                            <a:schemeClr val="bg1"/>
                          </a:solidFill>
                          <a:effectLst/>
                          <a:latin typeface="Calibri"/>
                          <a:ea typeface="Calibri"/>
                          <a:cs typeface="Times New Roman"/>
                        </a:rPr>
                        <a:t>Tiraje</a:t>
                      </a:r>
                      <a:endParaRPr lang="es-MX" sz="1100" dirty="0">
                        <a:solidFill>
                          <a:schemeClr val="bg1"/>
                        </a:solidFill>
                        <a:effectLst/>
                        <a:latin typeface="Calibri"/>
                        <a:ea typeface="Calibri"/>
                        <a:cs typeface="Times New Roman"/>
                      </a:endParaRPr>
                    </a:p>
                  </a:txBody>
                  <a:tcPr marL="68580" marR="68580" marT="0" marB="0">
                    <a:solidFill>
                      <a:srgbClr val="33CC33"/>
                    </a:solidFill>
                  </a:tcPr>
                </a:tc>
                <a:tc hMerge="1">
                  <a:txBody>
                    <a:bodyPr/>
                    <a:lstStyle/>
                    <a:p>
                      <a:endParaRPr lang="es-MX"/>
                    </a:p>
                  </a:txBody>
                  <a:tcPr/>
                </a:tc>
              </a:tr>
              <a:tr h="0">
                <a:tc>
                  <a:txBody>
                    <a:bodyPr/>
                    <a:lstStyle/>
                    <a:p>
                      <a:pPr algn="l">
                        <a:lnSpc>
                          <a:spcPct val="115000"/>
                        </a:lnSpc>
                        <a:spcAft>
                          <a:spcPts val="0"/>
                        </a:spcAft>
                      </a:pPr>
                      <a:r>
                        <a:rPr lang="es-MX" sz="1100" b="1" kern="1200" dirty="0" smtClean="0">
                          <a:solidFill>
                            <a:schemeClr val="tx1"/>
                          </a:solidFill>
                          <a:effectLst/>
                          <a:latin typeface="+mn-lt"/>
                          <a:ea typeface="+mn-ea"/>
                          <a:cs typeface="+mn-cs"/>
                        </a:rPr>
                        <a:t>Publicaciones de estudios y/o investigaciones</a:t>
                      </a:r>
                      <a:endParaRPr lang="es-MX" sz="1100" b="1" kern="1200" dirty="0">
                        <a:solidFill>
                          <a:schemeClr val="tx1"/>
                        </a:solidFill>
                        <a:effectLst/>
                        <a:latin typeface="+mn-lt"/>
                        <a:ea typeface="+mn-ea"/>
                        <a:cs typeface="+mn-cs"/>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gridSpan="2">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hMerge="1">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smtClean="0">
                          <a:solidFill>
                            <a:schemeClr val="bg1"/>
                          </a:solidFill>
                          <a:effectLst/>
                          <a:latin typeface="Calibri"/>
                          <a:ea typeface="Calibri"/>
                          <a:cs typeface="Times New Roman"/>
                        </a:rPr>
                        <a:t>H</a:t>
                      </a:r>
                      <a:endParaRPr lang="es-MX" sz="1100" dirty="0">
                        <a:solidFill>
                          <a:schemeClr val="bg1"/>
                        </a:solidFill>
                        <a:effectLst/>
                        <a:latin typeface="Calibri"/>
                        <a:ea typeface="Calibri"/>
                        <a:cs typeface="Times New Roman"/>
                      </a:endParaRPr>
                    </a:p>
                  </a:txBody>
                  <a:tcPr marL="68580" marR="68580" marT="0" marB="0">
                    <a:solidFill>
                      <a:srgbClr val="33CC33"/>
                    </a:solidFill>
                  </a:tcPr>
                </a:tc>
                <a:tc>
                  <a:txBody>
                    <a:bodyPr/>
                    <a:lstStyle/>
                    <a:p>
                      <a:pPr algn="ctr">
                        <a:lnSpc>
                          <a:spcPct val="115000"/>
                        </a:lnSpc>
                        <a:spcAft>
                          <a:spcPts val="0"/>
                        </a:spcAft>
                      </a:pPr>
                      <a:r>
                        <a:rPr lang="es-MX" sz="1100" dirty="0" smtClean="0">
                          <a:solidFill>
                            <a:schemeClr val="bg1"/>
                          </a:solidFill>
                          <a:effectLst/>
                          <a:latin typeface="Calibri"/>
                          <a:ea typeface="Calibri"/>
                          <a:cs typeface="Times New Roman"/>
                        </a:rPr>
                        <a:t>M</a:t>
                      </a:r>
                      <a:endParaRPr lang="es-MX" sz="1100" dirty="0">
                        <a:solidFill>
                          <a:schemeClr val="bg1"/>
                        </a:solidFill>
                        <a:effectLst/>
                        <a:latin typeface="Calibri"/>
                        <a:ea typeface="Calibri"/>
                        <a:cs typeface="Times New Roman"/>
                      </a:endParaRPr>
                    </a:p>
                  </a:txBody>
                  <a:tcPr marL="68580" marR="68580" marT="0" marB="0">
                    <a:solidFill>
                      <a:srgbClr val="33CC33"/>
                    </a:solidFill>
                  </a:tcPr>
                </a:tc>
              </a:tr>
              <a:tr h="0">
                <a:tc>
                  <a:txBody>
                    <a:bodyPr/>
                    <a:lstStyle/>
                    <a:p>
                      <a:pPr algn="l">
                        <a:lnSpc>
                          <a:spcPct val="115000"/>
                        </a:lnSpc>
                        <a:spcAft>
                          <a:spcPts val="0"/>
                        </a:spcAft>
                      </a:pPr>
                      <a:r>
                        <a:rPr lang="es-MX" sz="1100" b="0" dirty="0" smtClean="0">
                          <a:solidFill>
                            <a:schemeClr val="tx1"/>
                          </a:solidFill>
                          <a:effectLst/>
                        </a:rPr>
                        <a:t>Cursos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a:effectLst/>
                        </a:rPr>
                        <a:t> </a:t>
                      </a:r>
                      <a:endParaRPr lang="es-MX" sz="110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0" dirty="0">
                          <a:solidFill>
                            <a:schemeClr val="tx1"/>
                          </a:solidFill>
                          <a:effectLst/>
                        </a:rPr>
                        <a:t>Talleres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0" dirty="0">
                          <a:solidFill>
                            <a:schemeClr val="tx1"/>
                          </a:solidFill>
                          <a:effectLst/>
                        </a:rPr>
                        <a:t>Diplomados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0" dirty="0" smtClean="0">
                          <a:solidFill>
                            <a:schemeClr val="tx1"/>
                          </a:solidFill>
                          <a:effectLst/>
                        </a:rPr>
                        <a:t>Conferencias </a:t>
                      </a:r>
                      <a:r>
                        <a:rPr lang="es-MX" sz="1100" b="0" dirty="0">
                          <a:solidFill>
                            <a:schemeClr val="tx1"/>
                          </a:solidFill>
                          <a:effectLst/>
                        </a:rPr>
                        <a:t>magistrales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0" dirty="0" smtClean="0">
                          <a:solidFill>
                            <a:schemeClr val="tx1"/>
                          </a:solidFill>
                          <a:effectLst/>
                        </a:rPr>
                        <a:t>Seminarios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gridSpan="2">
                  <a:txBody>
                    <a:bodyPr/>
                    <a:lstStyle/>
                    <a:p>
                      <a:pPr algn="ctr">
                        <a:lnSpc>
                          <a:spcPct val="115000"/>
                        </a:lnSpc>
                        <a:spcAft>
                          <a:spcPts val="0"/>
                        </a:spcAft>
                      </a:pPr>
                      <a:r>
                        <a:rPr lang="es-MX" sz="1100" dirty="0" smtClean="0">
                          <a:solidFill>
                            <a:schemeClr val="bg1"/>
                          </a:solidFill>
                          <a:effectLst/>
                          <a:latin typeface="Calibri"/>
                          <a:ea typeface="Calibri"/>
                          <a:cs typeface="Times New Roman"/>
                        </a:rPr>
                        <a:t>Tiraje</a:t>
                      </a:r>
                      <a:endParaRPr lang="es-MX" sz="1100" dirty="0">
                        <a:solidFill>
                          <a:schemeClr val="bg1"/>
                        </a:solidFill>
                        <a:effectLst/>
                        <a:latin typeface="Calibri"/>
                        <a:ea typeface="Calibri"/>
                        <a:cs typeface="Times New Roman"/>
                      </a:endParaRPr>
                    </a:p>
                  </a:txBody>
                  <a:tcPr marL="68580" marR="68580" marT="0" marB="0">
                    <a:solidFill>
                      <a:srgbClr val="33CC33"/>
                    </a:solidFill>
                  </a:tcPr>
                </a:tc>
                <a:tc hMerge="1">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gn="l">
                        <a:lnSpc>
                          <a:spcPct val="115000"/>
                        </a:lnSpc>
                        <a:spcAft>
                          <a:spcPts val="0"/>
                        </a:spcAft>
                      </a:pPr>
                      <a:r>
                        <a:rPr lang="es-MX" sz="1100" b="1" kern="1200" dirty="0" smtClean="0">
                          <a:solidFill>
                            <a:schemeClr val="tx1"/>
                          </a:solidFill>
                          <a:effectLst/>
                          <a:latin typeface="+mn-lt"/>
                          <a:ea typeface="+mn-ea"/>
                          <a:cs typeface="+mn-cs"/>
                        </a:rPr>
                        <a:t>Publicación de memorias de los seminarios</a:t>
                      </a:r>
                      <a:endParaRPr lang="es-MX" sz="1100" b="1" kern="1200" dirty="0">
                        <a:solidFill>
                          <a:schemeClr val="tx1"/>
                        </a:solidFill>
                        <a:effectLst/>
                        <a:latin typeface="+mn-lt"/>
                        <a:ea typeface="+mn-ea"/>
                        <a:cs typeface="+mn-cs"/>
                      </a:endParaRPr>
                    </a:p>
                  </a:txBody>
                  <a:tcPr marL="68580" marR="68580" marT="0" marB="0">
                    <a:solidFill>
                      <a:srgbClr val="DCDCDC"/>
                    </a:solidFill>
                  </a:tcPr>
                </a:tc>
                <a:tc>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gridSpan="2">
                  <a:txBody>
                    <a:bodyPr/>
                    <a:lstStyle/>
                    <a:p>
                      <a:pPr algn="ct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c hMerge="1">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bl>
          </a:graphicData>
        </a:graphic>
      </p:graphicFrame>
      <p:sp>
        <p:nvSpPr>
          <p:cNvPr id="6" name="5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8"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46083" name="Text Box 12"/>
          <p:cNvSpPr txBox="1">
            <a:spLocks noChangeArrowheads="1"/>
          </p:cNvSpPr>
          <p:nvPr/>
        </p:nvSpPr>
        <p:spPr bwMode="auto">
          <a:xfrm>
            <a:off x="1588" y="551986"/>
            <a:ext cx="9144000" cy="6300807"/>
          </a:xfrm>
          <a:prstGeom prst="rect">
            <a:avLst/>
          </a:prstGeom>
          <a:solidFill>
            <a:schemeClr val="bg1">
              <a:alpha val="10196"/>
            </a:schemeClr>
          </a:solidFill>
          <a:ln w="3175" algn="ctr">
            <a:noFill/>
            <a:miter lim="800000"/>
            <a:headEnd/>
            <a:tailEnd/>
          </a:ln>
        </p:spPr>
        <p:txBody>
          <a:bodyPr tIns="18000" bIns="18000">
            <a:noAutofit/>
          </a:bodyPr>
          <a:lstStyle/>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1300" dirty="0"/>
          </a:p>
          <a:p>
            <a:pPr marL="0" lvl="1" algn="just">
              <a:spcBef>
                <a:spcPts val="0"/>
              </a:spcBef>
              <a:tabLst>
                <a:tab pos="85725" algn="l"/>
                <a:tab pos="355600" algn="l"/>
              </a:tabLst>
            </a:pPr>
            <a:endParaRPr lang="es-MX" sz="1300" dirty="0" smtClean="0"/>
          </a:p>
          <a:p>
            <a:pPr marL="0" lvl="1" algn="just">
              <a:spcBef>
                <a:spcPts val="0"/>
              </a:spcBef>
              <a:tabLst>
                <a:tab pos="85725" algn="l"/>
                <a:tab pos="355600" algn="l"/>
              </a:tabLst>
            </a:pPr>
            <a:endParaRPr lang="es-MX" sz="1300" dirty="0"/>
          </a:p>
          <a:p>
            <a:pPr marL="0" lvl="1" algn="just">
              <a:spcBef>
                <a:spcPts val="0"/>
              </a:spcBef>
              <a:tabLst>
                <a:tab pos="85725" algn="l"/>
                <a:tab pos="355600" algn="l"/>
              </a:tabLst>
            </a:pPr>
            <a:r>
              <a:rPr lang="es-MX" sz="1300" dirty="0" smtClean="0"/>
              <a:t>Como </a:t>
            </a:r>
            <a:r>
              <a:rPr lang="es-MX" sz="1300" dirty="0"/>
              <a:t>resultado del análisis, señalar las principales conclusiones respecto a  la perspectiva de género, y en caso de ser </a:t>
            </a:r>
            <a:r>
              <a:rPr lang="es-MX" sz="1300" dirty="0" smtClean="0"/>
              <a:t>incipiente, plantear </a:t>
            </a:r>
            <a:r>
              <a:rPr lang="es-MX" sz="1300" dirty="0"/>
              <a:t>en la parte de </a:t>
            </a:r>
            <a:r>
              <a:rPr lang="es-MX" sz="1300" dirty="0" smtClean="0"/>
              <a:t>planeación las políticas, objetivos, estrategias y acciones </a:t>
            </a:r>
            <a:r>
              <a:rPr lang="es-MX" sz="1300" dirty="0"/>
              <a:t>adecuadas para su atención</a:t>
            </a:r>
            <a:r>
              <a:rPr lang="es-MX" sz="1300" dirty="0" smtClean="0"/>
              <a:t>.</a:t>
            </a:r>
          </a:p>
          <a:p>
            <a:pPr marL="0" lvl="1" algn="just">
              <a:spcBef>
                <a:spcPts val="0"/>
              </a:spcBef>
              <a:tabLst>
                <a:tab pos="85725" algn="l"/>
                <a:tab pos="355600" algn="l"/>
              </a:tabLst>
            </a:pPr>
            <a:endParaRPr lang="es-MX" sz="800" dirty="0"/>
          </a:p>
          <a:p>
            <a:pPr marL="0" lvl="1" algn="just">
              <a:spcBef>
                <a:spcPts val="0"/>
              </a:spcBef>
              <a:tabLst>
                <a:tab pos="85725" algn="l"/>
                <a:tab pos="355600" algn="l"/>
              </a:tabLst>
            </a:pPr>
            <a:r>
              <a:rPr lang="es-MX" sz="1300" dirty="0"/>
              <a:t>Para realizar el análisis de los principales resultados obtenidos por las IES que recibieron en años anteriores para la remodelación, adecuación y/o equipamiento de Guarderías, plantear las necesidades para fortalecer el equipamiento, materiales y asegurar la atención cubriendo los costos de honorarios para los años 2015-2016; para tal propósito utilizar el </a:t>
            </a:r>
            <a:r>
              <a:rPr lang="es-MX" sz="1300" b="1" dirty="0"/>
              <a:t>Anexo XII</a:t>
            </a:r>
            <a:r>
              <a:rPr lang="es-MX" sz="1300" dirty="0"/>
              <a:t> para posteriormente capturarlos en el sistema e-PIFI 3.0</a:t>
            </a:r>
            <a:r>
              <a:rPr lang="es-MX" sz="1300" dirty="0" smtClean="0"/>
              <a:t>.</a:t>
            </a:r>
          </a:p>
          <a:p>
            <a:pPr marL="0" lvl="1" algn="just">
              <a:spcBef>
                <a:spcPts val="0"/>
              </a:spcBef>
              <a:tabLst>
                <a:tab pos="85725" algn="l"/>
                <a:tab pos="355600" algn="l"/>
              </a:tabLst>
            </a:pPr>
            <a:endParaRPr lang="es-MX" sz="1300" dirty="0"/>
          </a:p>
          <a:p>
            <a:pPr marL="0" lvl="1" algn="just">
              <a:spcBef>
                <a:spcPts val="0"/>
              </a:spcBef>
              <a:tabLst>
                <a:tab pos="85725" algn="l"/>
                <a:tab pos="355600" algn="l"/>
              </a:tabLst>
            </a:pPr>
            <a:r>
              <a:rPr lang="es-MX" sz="1300" dirty="0" smtClean="0"/>
              <a:t>La IES que tienen previsto presentar un proyecto en el PIFI 2014-2015 para la adecuación de Estancias Infantiles y/o Guardarías, véanse los lineamientos y requisitos respectivos en el apartado del proyecto 4 del ProGES.</a:t>
            </a:r>
            <a:r>
              <a:rPr lang="es-MX" sz="1300" dirty="0" smtClean="0">
                <a:solidFill>
                  <a:srgbClr val="C00000"/>
                </a:solidFill>
              </a:rPr>
              <a:t> </a:t>
            </a:r>
            <a:r>
              <a:rPr lang="es-MX" sz="1300" dirty="0" smtClean="0"/>
              <a:t> </a:t>
            </a:r>
            <a:endParaRPr lang="es-MX" sz="1300" dirty="0"/>
          </a:p>
          <a:p>
            <a:pPr marL="0" lvl="1" algn="just">
              <a:spcBef>
                <a:spcPts val="0"/>
              </a:spcBef>
              <a:tabLst>
                <a:tab pos="85725" algn="l"/>
                <a:tab pos="355600" algn="l"/>
              </a:tabLst>
            </a:pPr>
            <a:endParaRPr lang="es-MX" sz="800" dirty="0" smtClean="0"/>
          </a:p>
          <a:p>
            <a:pPr marL="0" lvl="1" algn="just">
              <a:spcBef>
                <a:spcPts val="0"/>
              </a:spcBef>
              <a:tabLst>
                <a:tab pos="85725" algn="l"/>
                <a:tab pos="355600" algn="l"/>
              </a:tabLst>
            </a:pPr>
            <a:endParaRPr lang="es-MX" sz="800" dirty="0"/>
          </a:p>
        </p:txBody>
      </p:sp>
      <p:graphicFrame>
        <p:nvGraphicFramePr>
          <p:cNvPr id="3" name="2 Tabla"/>
          <p:cNvGraphicFramePr>
            <a:graphicFrameLocks noGrp="1"/>
          </p:cNvGraphicFramePr>
          <p:nvPr>
            <p:extLst>
              <p:ext uri="{D42A27DB-BD31-4B8C-83A1-F6EECF244321}">
                <p14:modId xmlns:p14="http://schemas.microsoft.com/office/powerpoint/2010/main" val="3985470303"/>
              </p:ext>
            </p:extLst>
          </p:nvPr>
        </p:nvGraphicFramePr>
        <p:xfrm>
          <a:off x="1547664" y="836712"/>
          <a:ext cx="6190014" cy="1275200"/>
        </p:xfrm>
        <a:graphic>
          <a:graphicData uri="http://schemas.openxmlformats.org/drawingml/2006/table">
            <a:tbl>
              <a:tblPr firstRow="1" firstCol="1" bandRow="1">
                <a:tableStyleId>{5C22544A-7EE6-4342-B048-85BDC9FD1C3A}</a:tableStyleId>
              </a:tblPr>
              <a:tblGrid>
                <a:gridCol w="5554889"/>
                <a:gridCol w="635125"/>
              </a:tblGrid>
              <a:tr h="288032">
                <a:tc gridSpan="2">
                  <a:txBody>
                    <a:bodyPr/>
                    <a:lstStyle/>
                    <a:p>
                      <a:pPr algn="ctr">
                        <a:lnSpc>
                          <a:spcPct val="115000"/>
                        </a:lnSpc>
                        <a:spcAft>
                          <a:spcPts val="0"/>
                        </a:spcAft>
                      </a:pPr>
                      <a:r>
                        <a:rPr lang="es-MX" sz="1100" dirty="0" smtClean="0">
                          <a:effectLst/>
                        </a:rPr>
                        <a:t>Materiales en</a:t>
                      </a:r>
                      <a:r>
                        <a:rPr lang="es-MX" sz="1100" baseline="0" dirty="0" smtClean="0">
                          <a:effectLst/>
                        </a:rPr>
                        <a:t> </a:t>
                      </a:r>
                      <a:r>
                        <a:rPr lang="es-MX" sz="1100" dirty="0" smtClean="0">
                          <a:effectLst/>
                        </a:rPr>
                        <a:t>Perspectiva de Género adquiridos</a:t>
                      </a:r>
                      <a:r>
                        <a:rPr lang="es-MX" sz="1100" baseline="0" dirty="0" smtClean="0">
                          <a:effectLst/>
                        </a:rPr>
                        <a:t> </a:t>
                      </a:r>
                      <a:r>
                        <a:rPr lang="es-MX" sz="1100" dirty="0" smtClean="0">
                          <a:effectLst/>
                        </a:rPr>
                        <a:t>por la IES</a:t>
                      </a:r>
                      <a:endParaRPr lang="es-MX" sz="1100" dirty="0">
                        <a:effectLst/>
                        <a:latin typeface="Calibri"/>
                        <a:ea typeface="Calibri"/>
                        <a:cs typeface="Times New Roman"/>
                      </a:endParaRPr>
                    </a:p>
                  </a:txBody>
                  <a:tcPr marL="68580" marR="68580" marT="0" marB="0">
                    <a:solidFill>
                      <a:srgbClr val="33CC33"/>
                    </a:solidFill>
                  </a:tcPr>
                </a:tc>
                <a:tc hMerge="1">
                  <a:txBody>
                    <a:bodyPr/>
                    <a:lstStyle/>
                    <a:p>
                      <a:endParaRPr lang="es-MX"/>
                    </a:p>
                  </a:txBody>
                  <a:tcPr/>
                </a:tc>
              </a:tr>
              <a:tr h="216024">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33CC33"/>
                    </a:solidFill>
                  </a:tcPr>
                </a:tc>
                <a:tc>
                  <a:txBody>
                    <a:bodyPr/>
                    <a:lstStyle/>
                    <a:p>
                      <a:pPr>
                        <a:lnSpc>
                          <a:spcPct val="115000"/>
                        </a:lnSpc>
                        <a:spcAft>
                          <a:spcPts val="0"/>
                        </a:spcAft>
                      </a:pPr>
                      <a:r>
                        <a:rPr lang="es-MX" sz="1100" dirty="0" smtClean="0">
                          <a:effectLst/>
                          <a:latin typeface="Calibri"/>
                          <a:ea typeface="Calibri"/>
                          <a:cs typeface="Times New Roman"/>
                        </a:rPr>
                        <a:t>Número</a:t>
                      </a:r>
                      <a:endParaRPr lang="es-MX"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s-MX" sz="1100" b="0" dirty="0" smtClean="0">
                          <a:solidFill>
                            <a:schemeClr val="tx1"/>
                          </a:solidFill>
                          <a:effectLst/>
                        </a:rPr>
                        <a:t>   Libros</a:t>
                      </a:r>
                      <a:r>
                        <a:rPr lang="es-MX" sz="1100" dirty="0">
                          <a:solidFill>
                            <a:schemeClr val="tx1"/>
                          </a:solidFill>
                          <a:effectLst/>
                        </a:rPr>
                        <a:t> </a:t>
                      </a:r>
                      <a:endParaRPr lang="es-MX" sz="110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Revistas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Videos </a:t>
                      </a:r>
                      <a:endParaRPr lang="es-MX" sz="1100" b="0" dirty="0" smtClean="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Software</a:t>
                      </a:r>
                      <a:endParaRPr lang="es-MX" sz="1100" b="0" dirty="0" smtClean="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r>
                        <a:rPr lang="es-MX" sz="1100" dirty="0" smtClean="0">
                          <a:effectLst/>
                        </a:rPr>
                        <a:t> </a:t>
                      </a:r>
                      <a:endParaRPr lang="es-MX" sz="1100" dirty="0" smtClean="0">
                        <a:effectLst/>
                        <a:latin typeface="Calibri"/>
                        <a:ea typeface="Calibri"/>
                        <a:cs typeface="Times New Roman"/>
                      </a:endParaRPr>
                    </a:p>
                  </a:txBody>
                  <a:tcPr marL="68580" marR="68580" marT="0" marB="0">
                    <a:solidFill>
                      <a:srgbClr val="DCDCDC"/>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326174920"/>
              </p:ext>
            </p:extLst>
          </p:nvPr>
        </p:nvGraphicFramePr>
        <p:xfrm>
          <a:off x="1528614" y="2300684"/>
          <a:ext cx="6190014" cy="842578"/>
        </p:xfrm>
        <a:graphic>
          <a:graphicData uri="http://schemas.openxmlformats.org/drawingml/2006/table">
            <a:tbl>
              <a:tblPr firstRow="1" firstCol="1" bandRow="1">
                <a:tableStyleId>{5C22544A-7EE6-4342-B048-85BDC9FD1C3A}</a:tableStyleId>
              </a:tblPr>
              <a:tblGrid>
                <a:gridCol w="5554889"/>
                <a:gridCol w="635125"/>
              </a:tblGrid>
              <a:tr h="264220">
                <a:tc>
                  <a:txBody>
                    <a:bodyPr/>
                    <a:lstStyle/>
                    <a:p>
                      <a:pPr algn="ctr">
                        <a:lnSpc>
                          <a:spcPct val="115000"/>
                        </a:lnSpc>
                        <a:spcAft>
                          <a:spcPts val="0"/>
                        </a:spcAft>
                      </a:pPr>
                      <a:r>
                        <a:rPr lang="es-MX" sz="1100" dirty="0" smtClean="0">
                          <a:effectLst/>
                        </a:rPr>
                        <a:t>Materiales en</a:t>
                      </a:r>
                      <a:r>
                        <a:rPr lang="es-MX" sz="1100" baseline="0" dirty="0" smtClean="0">
                          <a:effectLst/>
                        </a:rPr>
                        <a:t> </a:t>
                      </a:r>
                      <a:r>
                        <a:rPr lang="es-MX" sz="1100" dirty="0" smtClean="0">
                          <a:effectLst/>
                        </a:rPr>
                        <a:t>Perspectiva </a:t>
                      </a:r>
                      <a:r>
                        <a:rPr lang="es-MX" sz="1100" dirty="0">
                          <a:effectLst/>
                        </a:rPr>
                        <a:t>de Género </a:t>
                      </a:r>
                      <a:r>
                        <a:rPr lang="es-MX" sz="1100" dirty="0" smtClean="0">
                          <a:effectLst/>
                        </a:rPr>
                        <a:t>producidos</a:t>
                      </a:r>
                      <a:r>
                        <a:rPr lang="es-MX" sz="1100" baseline="0" dirty="0" smtClean="0">
                          <a:effectLst/>
                        </a:rPr>
                        <a:t> </a:t>
                      </a:r>
                      <a:r>
                        <a:rPr lang="es-MX" sz="1100" dirty="0" smtClean="0">
                          <a:effectLst/>
                        </a:rPr>
                        <a:t>por </a:t>
                      </a:r>
                      <a:r>
                        <a:rPr lang="es-MX" sz="1100" dirty="0">
                          <a:effectLst/>
                        </a:rPr>
                        <a:t>la </a:t>
                      </a:r>
                      <a:r>
                        <a:rPr lang="es-MX" sz="1100" dirty="0" smtClean="0">
                          <a:effectLst/>
                        </a:rPr>
                        <a:t>IES </a:t>
                      </a:r>
                      <a:endParaRPr lang="es-MX" sz="1100" dirty="0">
                        <a:effectLst/>
                        <a:latin typeface="Calibri"/>
                        <a:ea typeface="Calibri"/>
                        <a:cs typeface="Times New Roman"/>
                      </a:endParaRPr>
                    </a:p>
                  </a:txBody>
                  <a:tcPr marL="68580" marR="68580" marT="0" marB="0">
                    <a:solidFill>
                      <a:srgbClr val="33CC33"/>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b="0" kern="1200" dirty="0" smtClean="0">
                          <a:solidFill>
                            <a:schemeClr val="dk1"/>
                          </a:solidFill>
                          <a:effectLst/>
                          <a:latin typeface="Calibri"/>
                          <a:ea typeface="Calibri"/>
                          <a:cs typeface="Times New Roman"/>
                        </a:rPr>
                        <a:t>Número</a:t>
                      </a:r>
                    </a:p>
                  </a:txBody>
                  <a:tcPr marL="68580" marR="68580" marT="0" marB="0">
                    <a:solidFill>
                      <a:schemeClr val="accent3">
                        <a:lumMod val="85000"/>
                      </a:schemeClr>
                    </a:solidFill>
                  </a:tcPr>
                </a:tc>
              </a:tr>
              <a:tr h="0">
                <a:tc>
                  <a:txBody>
                    <a:bodyPr/>
                    <a:lstStyle/>
                    <a:p>
                      <a:pPr>
                        <a:lnSpc>
                          <a:spcPct val="115000"/>
                        </a:lnSpc>
                        <a:spcAft>
                          <a:spcPts val="0"/>
                        </a:spcAft>
                      </a:pPr>
                      <a:r>
                        <a:rPr lang="es-MX" sz="1100" b="0" dirty="0" smtClean="0">
                          <a:solidFill>
                            <a:schemeClr val="tx1"/>
                          </a:solidFill>
                          <a:effectLst/>
                        </a:rPr>
                        <a:t>   Folletos</a:t>
                      </a:r>
                      <a:r>
                        <a:rPr lang="es-MX" sz="1100" b="0" baseline="0" dirty="0" smtClean="0">
                          <a:solidFill>
                            <a:schemeClr val="tx1"/>
                          </a:solidFill>
                          <a:effectLst/>
                        </a:rPr>
                        <a:t> alusivos al tema</a:t>
                      </a:r>
                      <a:endParaRPr lang="es-MX" sz="110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Publicación</a:t>
                      </a:r>
                      <a:r>
                        <a:rPr lang="es-MX" sz="1100" b="0" baseline="0" dirty="0" smtClean="0">
                          <a:solidFill>
                            <a:schemeClr val="tx1"/>
                          </a:solidFill>
                          <a:effectLst/>
                        </a:rPr>
                        <a:t> de artículos en revistas especializadas</a:t>
                      </a:r>
                      <a:endParaRPr lang="es-MX" sz="1100" b="0" dirty="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r h="0">
                <a:tc>
                  <a:txBody>
                    <a:bodyPr/>
                    <a:lstStyle/>
                    <a:p>
                      <a:pPr>
                        <a:lnSpc>
                          <a:spcPct val="115000"/>
                        </a:lnSpc>
                        <a:spcAft>
                          <a:spcPts val="0"/>
                        </a:spcAft>
                      </a:pPr>
                      <a:r>
                        <a:rPr lang="es-MX" sz="1100" b="0" dirty="0" smtClean="0">
                          <a:solidFill>
                            <a:schemeClr val="tx1"/>
                          </a:solidFill>
                          <a:effectLst/>
                        </a:rPr>
                        <a:t>   Producción</a:t>
                      </a:r>
                      <a:r>
                        <a:rPr lang="es-MX" sz="1100" b="0" baseline="0" dirty="0" smtClean="0">
                          <a:solidFill>
                            <a:schemeClr val="tx1"/>
                          </a:solidFill>
                          <a:effectLst/>
                        </a:rPr>
                        <a:t> de videos (cortometrajes, documentales, entre otros) alusivos al tema</a:t>
                      </a:r>
                      <a:endParaRPr lang="es-MX" sz="1100" b="0" dirty="0" smtClean="0">
                        <a:solidFill>
                          <a:schemeClr val="tx1"/>
                        </a:solidFill>
                        <a:effectLst/>
                        <a:latin typeface="Calibri"/>
                        <a:ea typeface="Calibri"/>
                        <a:cs typeface="Times New Roman"/>
                      </a:endParaRPr>
                    </a:p>
                  </a:txBody>
                  <a:tcPr marL="68580" marR="68580" marT="0" marB="0">
                    <a:solidFill>
                      <a:srgbClr val="DCDCDC"/>
                    </a:solidFill>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solidFill>
                      <a:srgbClr val="DCDCDC"/>
                    </a:solidFill>
                  </a:tcPr>
                </a:tc>
              </a:tr>
            </a:tbl>
          </a:graphicData>
        </a:graphic>
      </p:graphicFrame>
      <p:sp>
        <p:nvSpPr>
          <p:cNvPr id="8" name="7 Rectángulo">
            <a:hlinkClick r:id="rId3" action="ppaction://hlinkfile"/>
          </p:cNvPr>
          <p:cNvSpPr>
            <a:spLocks/>
          </p:cNvSpPr>
          <p:nvPr/>
        </p:nvSpPr>
        <p:spPr bwMode="auto">
          <a:xfrm>
            <a:off x="251520" y="4604152"/>
            <a:ext cx="7920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9" name="AutoShape 513">
            <a:hlinkClick r:id="" action="ppaction://hlinkshowjump?jump=previousslide"/>
          </p:cNvPr>
          <p:cNvSpPr>
            <a:spLocks noChangeArrowheads="1"/>
          </p:cNvSpPr>
          <p:nvPr/>
        </p:nvSpPr>
        <p:spPr bwMode="auto">
          <a:xfrm flipH="1">
            <a:off x="8753475"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07580257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562650"/>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solidFill>
                <a:srgbClr val="FF0000"/>
              </a:solidFill>
            </a:endParaRPr>
          </a:p>
        </p:txBody>
      </p:sp>
      <p:sp>
        <p:nvSpPr>
          <p:cNvPr id="6" name="5 Rectángulo"/>
          <p:cNvSpPr/>
          <p:nvPr/>
        </p:nvSpPr>
        <p:spPr>
          <a:xfrm>
            <a:off x="-32" y="561362"/>
            <a:ext cx="9144032" cy="6283937"/>
          </a:xfrm>
          <a:prstGeom prst="rect">
            <a:avLst/>
          </a:prstGeom>
        </p:spPr>
        <p:txBody>
          <a:bodyPr>
            <a:noAutofit/>
          </a:bodyPr>
          <a:lstStyle/>
          <a:p>
            <a:pPr algn="just">
              <a:spcAft>
                <a:spcPts val="0"/>
              </a:spcAft>
              <a:defRPr/>
            </a:pPr>
            <a:endParaRPr lang="es-ES" sz="500" b="1" dirty="0" smtClean="0">
              <a:latin typeface="+mn-lt"/>
              <a:ea typeface="Calibri" pitchFamily="34" charset="0"/>
              <a:cs typeface="Times New Roman" pitchFamily="18" charset="0"/>
            </a:endParaRPr>
          </a:p>
          <a:p>
            <a:pPr algn="just">
              <a:spcAft>
                <a:spcPts val="0"/>
              </a:spcAft>
              <a:defRPr/>
            </a:pPr>
            <a:r>
              <a:rPr lang="es-ES" sz="1300" b="1" dirty="0" smtClean="0">
                <a:latin typeface="+mn-lt"/>
                <a:ea typeface="Calibri" pitchFamily="34" charset="0"/>
                <a:cs typeface="Times New Roman" pitchFamily="18" charset="0"/>
              </a:rPr>
              <a:t>Objetivos específicos</a:t>
            </a:r>
            <a:endParaRPr lang="es-ES" sz="1300" b="1" dirty="0">
              <a:latin typeface="+mn-lt"/>
              <a:ea typeface="Calibri" pitchFamily="34" charset="0"/>
              <a:cs typeface="Times New Roman" pitchFamily="18" charset="0"/>
            </a:endParaRPr>
          </a:p>
          <a:p>
            <a:pPr algn="just">
              <a:spcAft>
                <a:spcPts val="0"/>
              </a:spcAft>
              <a:defRPr/>
            </a:pPr>
            <a:endParaRPr lang="es-MX" sz="1000" b="1" dirty="0" smtClean="0">
              <a:latin typeface="+mn-lt"/>
              <a:ea typeface="Calibri" pitchFamily="34" charset="0"/>
              <a:cs typeface="Times New Roman" pitchFamily="18" charset="0"/>
            </a:endParaRPr>
          </a:p>
          <a:p>
            <a:pPr algn="just">
              <a:spcAft>
                <a:spcPts val="0"/>
              </a:spcAft>
              <a:defRPr/>
            </a:pPr>
            <a:r>
              <a:rPr lang="es-MX" sz="1300" b="1" dirty="0" smtClean="0">
                <a:latin typeface="+mn-lt"/>
                <a:ea typeface="Calibri" pitchFamily="34" charset="0"/>
                <a:cs typeface="Times New Roman" pitchFamily="18" charset="0"/>
              </a:rPr>
              <a:t>El </a:t>
            </a:r>
            <a:r>
              <a:rPr lang="es-MX" sz="1300" b="1" dirty="0">
                <a:latin typeface="+mn-lt"/>
                <a:ea typeface="Calibri" pitchFamily="34" charset="0"/>
                <a:cs typeface="Times New Roman" pitchFamily="18" charset="0"/>
              </a:rPr>
              <a:t>Programa tiene como propósito contribuir con las instituciones para:</a:t>
            </a:r>
          </a:p>
          <a:p>
            <a:pPr algn="just">
              <a:spcAft>
                <a:spcPts val="0"/>
              </a:spcAft>
              <a:defRPr/>
            </a:pPr>
            <a:endParaRPr lang="es-MX" sz="10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a) </a:t>
            </a:r>
            <a:r>
              <a:rPr lang="es-MX" sz="1300" b="1" dirty="0" smtClean="0">
                <a:latin typeface="+mn-lt"/>
                <a:ea typeface="Calibri" pitchFamily="34" charset="0"/>
                <a:cs typeface="Times New Roman" pitchFamily="18" charset="0"/>
              </a:rPr>
              <a:t>Lograr la visión y las metas que se han fijado las Instituciones de Educación Superior en su Plan de Desarrollo Institucional.</a:t>
            </a:r>
          </a:p>
          <a:p>
            <a:pPr algn="just">
              <a:spcAft>
                <a:spcPts val="0"/>
              </a:spcAft>
              <a:defRPr/>
            </a:pPr>
            <a:endParaRPr lang="es-MX" sz="8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b) </a:t>
            </a:r>
            <a:r>
              <a:rPr lang="es-MX" sz="1300" b="1" dirty="0">
                <a:latin typeface="+mn-lt"/>
                <a:ea typeface="Calibri" pitchFamily="34" charset="0"/>
                <a:cs typeface="Times New Roman" pitchFamily="18" charset="0"/>
              </a:rPr>
              <a:t>Coadyuvar a la </a:t>
            </a:r>
            <a:r>
              <a:rPr lang="es-MX" sz="1300" b="1" dirty="0" smtClean="0">
                <a:latin typeface="+mn-lt"/>
                <a:ea typeface="Calibri" pitchFamily="34" charset="0"/>
                <a:cs typeface="Times New Roman" pitchFamily="18" charset="0"/>
              </a:rPr>
              <a:t>consolidación de los Cuerpos Académicos (CA) </a:t>
            </a:r>
            <a:r>
              <a:rPr lang="es-MX" sz="1300" b="1" dirty="0">
                <a:latin typeface="+mn-lt"/>
                <a:ea typeface="Calibri" pitchFamily="34" charset="0"/>
                <a:cs typeface="Times New Roman" pitchFamily="18" charset="0"/>
              </a:rPr>
              <a:t>reconocidos por la Subsecretaría de Educación Superior (SES) de la SEP.</a:t>
            </a:r>
            <a:endParaRPr lang="es-MX" sz="1300" b="1" dirty="0" smtClean="0">
              <a:latin typeface="+mn-lt"/>
              <a:ea typeface="Calibri" pitchFamily="34" charset="0"/>
              <a:cs typeface="Times New Roman" pitchFamily="18" charset="0"/>
            </a:endParaRPr>
          </a:p>
          <a:p>
            <a:pPr algn="just">
              <a:spcAft>
                <a:spcPts val="0"/>
              </a:spcAft>
              <a:defRPr/>
            </a:pPr>
            <a:endParaRPr lang="es-MX" sz="8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c) </a:t>
            </a:r>
            <a:r>
              <a:rPr lang="es-MX" sz="1300" b="1" dirty="0" smtClean="0">
                <a:latin typeface="+mn-lt"/>
                <a:ea typeface="Calibri" pitchFamily="34" charset="0"/>
                <a:cs typeface="Times New Roman" pitchFamily="18" charset="0"/>
              </a:rPr>
              <a:t>Atender las recomendaciones académicas </a:t>
            </a:r>
            <a:r>
              <a:rPr lang="es-MX" sz="1300" b="1" dirty="0">
                <a:latin typeface="+mn-lt"/>
                <a:ea typeface="Calibri" pitchFamily="34" charset="0"/>
                <a:cs typeface="Times New Roman" pitchFamily="18" charset="0"/>
              </a:rPr>
              <a:t>de los organismos evaluadores y acreditadores externos reconocidos por la SES (CIEES, COPAES, </a:t>
            </a:r>
            <a:r>
              <a:rPr lang="es-MX" sz="1300" b="1" dirty="0" err="1">
                <a:latin typeface="+mn-lt"/>
                <a:ea typeface="Calibri" pitchFamily="34" charset="0"/>
                <a:cs typeface="Times New Roman" pitchFamily="18" charset="0"/>
              </a:rPr>
              <a:t>CONACyT</a:t>
            </a:r>
            <a:r>
              <a:rPr lang="es-MX" sz="1300" b="1" dirty="0">
                <a:latin typeface="+mn-lt"/>
                <a:ea typeface="Calibri" pitchFamily="34" charset="0"/>
                <a:cs typeface="Times New Roman" pitchFamily="18" charset="0"/>
              </a:rPr>
              <a:t>, CENEVAL).</a:t>
            </a:r>
            <a:endParaRPr lang="es-MX" sz="1300" b="1" dirty="0" smtClean="0">
              <a:latin typeface="+mn-lt"/>
              <a:ea typeface="Calibri" pitchFamily="34" charset="0"/>
              <a:cs typeface="Times New Roman" pitchFamily="18" charset="0"/>
            </a:endParaRPr>
          </a:p>
          <a:p>
            <a:pPr algn="just">
              <a:spcAft>
                <a:spcPts val="0"/>
              </a:spcAft>
              <a:defRPr/>
            </a:pPr>
            <a:endParaRPr lang="es-MX" sz="8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d) </a:t>
            </a:r>
            <a:r>
              <a:rPr lang="es-MX" sz="1300" b="1" dirty="0">
                <a:latin typeface="+mn-lt"/>
                <a:ea typeface="Calibri" pitchFamily="34" charset="0"/>
                <a:cs typeface="Times New Roman" pitchFamily="18" charset="0"/>
              </a:rPr>
              <a:t>Optimizar los sistemas e instrumentos para la evaluación de los aprendizajes alcanzados por los estudiantes</a:t>
            </a:r>
            <a:r>
              <a:rPr lang="es-MX" sz="1300" b="1" dirty="0" smtClean="0">
                <a:latin typeface="+mn-lt"/>
                <a:ea typeface="Calibri" pitchFamily="34" charset="0"/>
                <a:cs typeface="Times New Roman" pitchFamily="18" charset="0"/>
              </a:rPr>
              <a:t>.</a:t>
            </a:r>
          </a:p>
          <a:p>
            <a:pPr algn="just">
              <a:spcAft>
                <a:spcPts val="0"/>
              </a:spcAft>
              <a:defRPr/>
            </a:pPr>
            <a:endParaRPr lang="es-MX" sz="800" b="1" dirty="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e)</a:t>
            </a:r>
            <a:r>
              <a:rPr lang="es-MX" sz="1300" b="1" dirty="0">
                <a:latin typeface="+mn-lt"/>
                <a:ea typeface="Calibri" pitchFamily="34" charset="0"/>
                <a:cs typeface="Times New Roman" pitchFamily="18" charset="0"/>
              </a:rPr>
              <a:t> Fomentar la pertinencia y flexibilidad curricular, con apoyo en los resultados de estudios de seguimiento de egresados y </a:t>
            </a:r>
            <a:r>
              <a:rPr lang="es-MX" sz="1300" b="1" dirty="0" smtClean="0">
                <a:latin typeface="+mn-lt"/>
                <a:ea typeface="Calibri" pitchFamily="34" charset="0"/>
                <a:cs typeface="Times New Roman" pitchFamily="18" charset="0"/>
              </a:rPr>
              <a:t>empleadores.</a:t>
            </a:r>
          </a:p>
          <a:p>
            <a:pPr algn="just">
              <a:spcAft>
                <a:spcPts val="0"/>
              </a:spcAft>
              <a:defRPr/>
            </a:pPr>
            <a:endParaRPr lang="es-MX" sz="800" dirty="0" smtClean="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f) </a:t>
            </a:r>
            <a:r>
              <a:rPr lang="es-MX" sz="1300" b="1" dirty="0" smtClean="0">
                <a:latin typeface="+mn-lt"/>
                <a:ea typeface="Calibri" pitchFamily="34" charset="0"/>
                <a:cs typeface="Times New Roman" pitchFamily="18" charset="0"/>
              </a:rPr>
              <a:t>Impulsar y fortalecer la internacionalización de la educación superior, </a:t>
            </a:r>
            <a:r>
              <a:rPr lang="es-MX" sz="1300" b="1" dirty="0">
                <a:latin typeface="+mn-lt"/>
                <a:ea typeface="Calibri" pitchFamily="34" charset="0"/>
                <a:cs typeface="Times New Roman" pitchFamily="18" charset="0"/>
              </a:rPr>
              <a:t>la innovación educativa y la formación integral y </a:t>
            </a:r>
            <a:r>
              <a:rPr lang="es-MX" sz="1300" b="1" dirty="0" err="1">
                <a:latin typeface="+mn-lt"/>
                <a:ea typeface="Calibri" pitchFamily="34" charset="0"/>
                <a:cs typeface="Times New Roman" pitchFamily="18" charset="0"/>
              </a:rPr>
              <a:t>valoral</a:t>
            </a:r>
            <a:r>
              <a:rPr lang="es-MX" sz="1300" b="1" dirty="0">
                <a:latin typeface="+mn-lt"/>
                <a:ea typeface="Calibri" pitchFamily="34" charset="0"/>
                <a:cs typeface="Times New Roman" pitchFamily="18" charset="0"/>
              </a:rPr>
              <a:t> del estudiante</a:t>
            </a:r>
            <a:r>
              <a:rPr lang="es-MX" sz="1300" b="1" dirty="0" smtClean="0">
                <a:latin typeface="+mn-lt"/>
                <a:ea typeface="Calibri" pitchFamily="34" charset="0"/>
                <a:cs typeface="Times New Roman" pitchFamily="18" charset="0"/>
              </a:rPr>
              <a:t>.</a:t>
            </a:r>
          </a:p>
          <a:p>
            <a:pPr algn="just">
              <a:spcAft>
                <a:spcPts val="0"/>
              </a:spcAft>
              <a:defRPr/>
            </a:pPr>
            <a:endParaRPr lang="es-MX" sz="800" b="1" dirty="0">
              <a:latin typeface="+mn-lt"/>
              <a:ea typeface="Calibri" pitchFamily="34" charset="0"/>
              <a:cs typeface="Times New Roman" pitchFamily="18" charset="0"/>
            </a:endParaRPr>
          </a:p>
          <a:p>
            <a:pPr algn="just">
              <a:spcAft>
                <a:spcPts val="0"/>
              </a:spcAft>
              <a:defRPr/>
            </a:pPr>
            <a:r>
              <a:rPr lang="es-MX" sz="1300" dirty="0" smtClean="0">
                <a:latin typeface="+mn-lt"/>
                <a:ea typeface="Calibri" pitchFamily="34" charset="0"/>
                <a:cs typeface="Times New Roman" pitchFamily="18" charset="0"/>
              </a:rPr>
              <a:t>g</a:t>
            </a:r>
            <a:r>
              <a:rPr lang="es-MX" sz="1300" dirty="0">
                <a:latin typeface="+mn-lt"/>
                <a:ea typeface="Calibri" pitchFamily="34" charset="0"/>
                <a:cs typeface="Times New Roman" pitchFamily="18" charset="0"/>
              </a:rPr>
              <a:t>) </a:t>
            </a:r>
            <a:r>
              <a:rPr lang="es-MX" sz="1300" b="1" dirty="0">
                <a:latin typeface="+mn-lt"/>
                <a:ea typeface="Calibri" pitchFamily="34" charset="0"/>
                <a:cs typeface="Times New Roman" pitchFamily="18" charset="0"/>
              </a:rPr>
              <a:t>Fortalecer la vinculación de las IES con el entorno social y productivo</a:t>
            </a:r>
            <a:r>
              <a:rPr lang="es-MX" sz="1300" b="1" dirty="0" smtClean="0">
                <a:latin typeface="+mn-lt"/>
                <a:ea typeface="Calibri" pitchFamily="34" charset="0"/>
                <a:cs typeface="Times New Roman" pitchFamily="18" charset="0"/>
              </a:rPr>
              <a:t>.</a:t>
            </a:r>
          </a:p>
          <a:p>
            <a:pPr algn="just">
              <a:spcAft>
                <a:spcPts val="0"/>
              </a:spcAft>
              <a:defRPr/>
            </a:pPr>
            <a:endParaRPr lang="es-MX" sz="800" b="1" dirty="0" smtClean="0">
              <a:latin typeface="+mn-lt"/>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h) </a:t>
            </a:r>
            <a:r>
              <a:rPr lang="es-MX" sz="1300" b="1" dirty="0">
                <a:ea typeface="Calibri" pitchFamily="34" charset="0"/>
                <a:cs typeface="Times New Roman" pitchFamily="18" charset="0"/>
              </a:rPr>
              <a:t>Impulsar la educación ambiental para el desarrollo sustentable a través de la oferta educativa relacionada con el medio ambiente.</a:t>
            </a:r>
          </a:p>
          <a:p>
            <a:pPr algn="just">
              <a:spcAft>
                <a:spcPts val="0"/>
              </a:spcAft>
              <a:defRPr/>
            </a:pPr>
            <a:endParaRPr lang="es-MX" sz="800" dirty="0">
              <a:ea typeface="Calibri" pitchFamily="34" charset="0"/>
              <a:cs typeface="Times New Roman" pitchFamily="18" charset="0"/>
            </a:endParaRPr>
          </a:p>
          <a:p>
            <a:pPr algn="just">
              <a:spcAft>
                <a:spcPts val="0"/>
              </a:spcAft>
              <a:defRPr/>
            </a:pPr>
            <a:r>
              <a:rPr lang="es-MX" sz="1300" dirty="0" smtClean="0">
                <a:ea typeface="Calibri" pitchFamily="34" charset="0"/>
                <a:cs typeface="Times New Roman" pitchFamily="18" charset="0"/>
              </a:rPr>
              <a:t>i) </a:t>
            </a:r>
            <a:r>
              <a:rPr lang="es-MX" sz="1300" b="1" dirty="0">
                <a:ea typeface="Calibri" pitchFamily="34" charset="0"/>
                <a:cs typeface="Times New Roman" pitchFamily="18" charset="0"/>
              </a:rPr>
              <a:t>Fortalecer los programas institucionales de acompañamiento al estudiante para su permanencia, egreso y graduación oportuna</a:t>
            </a:r>
            <a:r>
              <a:rPr lang="es-MX" sz="1300" b="1" dirty="0" smtClean="0">
                <a:ea typeface="Calibri" pitchFamily="34" charset="0"/>
                <a:cs typeface="Times New Roman" pitchFamily="18" charset="0"/>
              </a:rPr>
              <a:t>.</a:t>
            </a:r>
          </a:p>
          <a:p>
            <a:pPr algn="just">
              <a:spcAft>
                <a:spcPts val="0"/>
              </a:spcAft>
              <a:defRPr/>
            </a:pPr>
            <a:endParaRPr lang="es-MX" sz="800" b="1" dirty="0">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j</a:t>
            </a:r>
            <a:r>
              <a:rPr lang="es-MX" sz="1300" dirty="0" smtClean="0">
                <a:ea typeface="Calibri" pitchFamily="34" charset="0"/>
                <a:cs typeface="Times New Roman" pitchFamily="18" charset="0"/>
              </a:rPr>
              <a:t>) </a:t>
            </a:r>
            <a:r>
              <a:rPr lang="es-MX" sz="1300" b="1" dirty="0">
                <a:ea typeface="Calibri" pitchFamily="34" charset="0"/>
                <a:cs typeface="Times New Roman" pitchFamily="18" charset="0"/>
              </a:rPr>
              <a:t>Revisar y en su caso adecuar la normativa institucional, acorde con sus procesos de mejora continua</a:t>
            </a:r>
            <a:r>
              <a:rPr lang="es-MX" sz="1300" dirty="0">
                <a:ea typeface="Calibri" pitchFamily="34" charset="0"/>
                <a:cs typeface="Times New Roman" pitchFamily="18" charset="0"/>
              </a:rPr>
              <a:t>.</a:t>
            </a:r>
          </a:p>
          <a:p>
            <a:pPr algn="just">
              <a:spcAft>
                <a:spcPts val="0"/>
              </a:spcAft>
              <a:defRPr/>
            </a:pPr>
            <a:endParaRPr lang="es-MX" sz="800" dirty="0">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k</a:t>
            </a:r>
            <a:r>
              <a:rPr lang="es-MX" sz="1300" dirty="0" smtClean="0">
                <a:ea typeface="Calibri" pitchFamily="34" charset="0"/>
                <a:cs typeface="Times New Roman" pitchFamily="18" charset="0"/>
              </a:rPr>
              <a:t>) </a:t>
            </a:r>
            <a:r>
              <a:rPr lang="es-MX" sz="1300" b="1" dirty="0">
                <a:ea typeface="Calibri" pitchFamily="34" charset="0"/>
                <a:cs typeface="Times New Roman" pitchFamily="18" charset="0"/>
              </a:rPr>
              <a:t>Ampliar y modernizar los sistemas integrales de información y la infraestructura académica de laboratorios, aulas, talleres, plantas piloto, centros de lenguas extranjeras, cómputo y bibliotecas de conformidad con el modelo académico</a:t>
            </a:r>
            <a:r>
              <a:rPr lang="es-MX" sz="1300" b="1" dirty="0" smtClean="0">
                <a:ea typeface="Calibri" pitchFamily="34" charset="0"/>
                <a:cs typeface="Times New Roman" pitchFamily="18" charset="0"/>
              </a:rPr>
              <a:t>.</a:t>
            </a:r>
            <a:endParaRPr lang="es-MX" sz="1300" b="1" dirty="0">
              <a:ea typeface="Calibri" pitchFamily="34" charset="0"/>
              <a:cs typeface="Times New Roman" pitchFamily="18" charset="0"/>
            </a:endParaRPr>
          </a:p>
          <a:p>
            <a:pPr algn="just">
              <a:spcAft>
                <a:spcPts val="0"/>
              </a:spcAft>
              <a:defRPr/>
            </a:pPr>
            <a:endParaRPr lang="es-MX" sz="1300" b="1" dirty="0">
              <a:latin typeface="+mn-lt"/>
              <a:ea typeface="Calibri" pitchFamily="34" charset="0"/>
              <a:cs typeface="Times New Roman" pitchFamily="18" charset="0"/>
            </a:endParaRPr>
          </a:p>
          <a:p>
            <a:pPr algn="just">
              <a:spcAft>
                <a:spcPts val="0"/>
              </a:spcAft>
              <a:defRPr/>
            </a:pPr>
            <a:endParaRPr lang="es-MX" sz="1300" b="1" dirty="0" smtClean="0">
              <a:latin typeface="+mn-lt"/>
              <a:ea typeface="Calibri" pitchFamily="34" charset="0"/>
              <a:cs typeface="Times New Roman" pitchFamily="18" charset="0"/>
            </a:endParaRPr>
          </a:p>
          <a:p>
            <a:pPr algn="just">
              <a:spcAft>
                <a:spcPts val="0"/>
              </a:spcAft>
              <a:defRPr/>
            </a:pPr>
            <a:endParaRPr lang="es-MX" sz="1300" b="1" dirty="0">
              <a:latin typeface="+mn-lt"/>
              <a:ea typeface="Calibri" pitchFamily="34" charset="0"/>
              <a:cs typeface="Times New Roman" pitchFamily="18" charset="0"/>
            </a:endParaRPr>
          </a:p>
          <a:p>
            <a:pPr algn="just">
              <a:spcAft>
                <a:spcPts val="0"/>
              </a:spcAft>
              <a:defRPr/>
            </a:pPr>
            <a:endParaRPr lang="es-MX" sz="1300" dirty="0" smtClean="0">
              <a:latin typeface="+mn-lt"/>
              <a:ea typeface="Calibri" pitchFamily="34" charset="0"/>
              <a:cs typeface="Times New Roman" pitchFamily="18" charset="0"/>
            </a:endParaRPr>
          </a:p>
        </p:txBody>
      </p:sp>
      <p:sp>
        <p:nvSpPr>
          <p:cNvPr id="7" name="AutoShape 208">
            <a:hlinkClick r:id="" action="ppaction://hlinkshowjump?jump=nextslide"/>
          </p:cNvPr>
          <p:cNvSpPr>
            <a:spLocks noChangeArrowheads="1"/>
          </p:cNvSpPr>
          <p:nvPr/>
        </p:nvSpPr>
        <p:spPr bwMode="auto">
          <a:xfrm>
            <a:off x="8959850" y="6480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76">
            <a:hlinkClick r:id="" action="ppaction://hlinkshowjump?jump=previousslide"/>
          </p:cNvPr>
          <p:cNvSpPr>
            <a:spLocks noChangeArrowheads="1"/>
          </p:cNvSpPr>
          <p:nvPr/>
        </p:nvSpPr>
        <p:spPr bwMode="auto">
          <a:xfrm flipH="1">
            <a:off x="8748713" y="6480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3117749262"/>
              </p:ext>
            </p:extLst>
          </p:nvPr>
        </p:nvGraphicFramePr>
        <p:xfrm>
          <a:off x="179512" y="2348880"/>
          <a:ext cx="8856986" cy="756733"/>
        </p:xfrm>
        <a:graphic>
          <a:graphicData uri="http://schemas.openxmlformats.org/drawingml/2006/table">
            <a:tbl>
              <a:tblPr/>
              <a:tblGrid>
                <a:gridCol w="499991"/>
                <a:gridCol w="349200"/>
                <a:gridCol w="444437"/>
                <a:gridCol w="134918"/>
                <a:gridCol w="349200"/>
                <a:gridCol w="444437"/>
                <a:gridCol w="134918"/>
                <a:gridCol w="349200"/>
                <a:gridCol w="444437"/>
                <a:gridCol w="134918"/>
                <a:gridCol w="349200"/>
                <a:gridCol w="444437"/>
                <a:gridCol w="134918"/>
                <a:gridCol w="349200"/>
                <a:gridCol w="444437"/>
                <a:gridCol w="134918"/>
                <a:gridCol w="349200"/>
                <a:gridCol w="444437"/>
                <a:gridCol w="134918"/>
                <a:gridCol w="349200"/>
                <a:gridCol w="444437"/>
                <a:gridCol w="134918"/>
                <a:gridCol w="349200"/>
                <a:gridCol w="444437"/>
                <a:gridCol w="134918"/>
                <a:gridCol w="349200"/>
                <a:gridCol w="444437"/>
                <a:gridCol w="134918"/>
              </a:tblGrid>
              <a:tr h="132419">
                <a:tc rowSpan="2">
                  <a:txBody>
                    <a:bodyPr/>
                    <a:lstStyle/>
                    <a:p>
                      <a:pPr algn="ctr" fontAlgn="b"/>
                      <a:r>
                        <a:rPr lang="es-MX" sz="800" b="0" i="0" u="none" strike="noStrike" dirty="0">
                          <a:effectLst/>
                          <a:latin typeface="Arial"/>
                        </a:rPr>
                        <a:t> </a:t>
                      </a:r>
                    </a:p>
                  </a:txBody>
                  <a:tcPr marL="7357" marR="7357" marT="735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7">
                  <a:txBody>
                    <a:bodyPr/>
                    <a:lstStyle/>
                    <a:p>
                      <a:pPr algn="ctr" fontAlgn="b"/>
                      <a:r>
                        <a:rPr lang="es-MX" sz="800" b="1" i="0" u="none" strike="noStrike" dirty="0">
                          <a:effectLst/>
                          <a:latin typeface="Arial"/>
                        </a:rPr>
                        <a:t>Síntesis de la atención a las recomendaciones académicas de los CIEES a la gestión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5412">
                <a:tc vMerge="1">
                  <a:txBody>
                    <a:bodyPr/>
                    <a:lstStyle/>
                    <a:p>
                      <a:endParaRPr lang="es-MX"/>
                    </a:p>
                  </a:txBody>
                  <a:tcPr/>
                </a:tc>
                <a:tc gridSpan="3">
                  <a:txBody>
                    <a:bodyPr/>
                    <a:lstStyle/>
                    <a:p>
                      <a:pPr algn="ctr" fontAlgn="b"/>
                      <a:r>
                        <a:rPr lang="es-MX" sz="800" b="1" i="0" u="none" strike="noStrike" dirty="0">
                          <a:effectLst/>
                          <a:latin typeface="Arial"/>
                        </a:rPr>
                        <a:t>Legislación y gobierno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Planeación y Evaluación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Procesos Académicos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Investigación y Posgrado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Vinculación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Difusión y Extensión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Internacionalización e Innovación</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Procesos Administrativos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c gridSpan="3">
                  <a:txBody>
                    <a:bodyPr/>
                    <a:lstStyle/>
                    <a:p>
                      <a:pPr algn="ctr" fontAlgn="b"/>
                      <a:r>
                        <a:rPr lang="es-MX" sz="800" b="1" i="0" u="none" strike="noStrike" dirty="0">
                          <a:effectLst/>
                          <a:latin typeface="Arial"/>
                        </a:rPr>
                        <a:t>Finanzas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es-MX"/>
                    </a:p>
                  </a:txBody>
                  <a:tcPr/>
                </a:tc>
                <a:tc hMerge="1">
                  <a:txBody>
                    <a:bodyPr/>
                    <a:lstStyle/>
                    <a:p>
                      <a:endParaRPr lang="es-MX"/>
                    </a:p>
                  </a:txBody>
                  <a:tcPr/>
                </a:tc>
              </a:tr>
              <a:tr h="220698">
                <a:tc>
                  <a:txBody>
                    <a:bodyPr/>
                    <a:lstStyle/>
                    <a:p>
                      <a:pPr algn="l" fontAlgn="b"/>
                      <a:r>
                        <a:rPr lang="es-MX" sz="800" b="1" i="0" u="none" strike="noStrike" dirty="0">
                          <a:effectLst/>
                          <a:latin typeface="Arial"/>
                        </a:rPr>
                        <a:t>Gestión Institucional</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Número</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Atendidas</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effectLst/>
                          <a:latin typeface="Arial"/>
                        </a:rPr>
                        <a:t>%</a:t>
                      </a:r>
                    </a:p>
                  </a:txBody>
                  <a:tcPr marL="7357" marR="7357" marT="7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5842" name="Rectangle 231"/>
          <p:cNvSpPr>
            <a:spLocks noChangeArrowheads="1"/>
          </p:cNvSpPr>
          <p:nvPr/>
        </p:nvSpPr>
        <p:spPr bwMode="auto">
          <a:xfrm>
            <a:off x="0" y="554229"/>
            <a:ext cx="9144000" cy="6303772"/>
          </a:xfrm>
          <a:prstGeom prst="rect">
            <a:avLst/>
          </a:prstGeom>
          <a:solidFill>
            <a:schemeClr val="bg1">
              <a:alpha val="10196"/>
            </a:schemeClr>
          </a:solidFill>
          <a:ln w="3175" algn="ctr">
            <a:solidFill>
              <a:srgbClr val="B2B2B2"/>
            </a:solidFill>
            <a:miter lim="800000"/>
            <a:headEnd/>
            <a:tailEnd/>
          </a:ln>
        </p:spPr>
        <p:txBody>
          <a:bodyPr wrap="square" lIns="72000" tIns="0" rIns="72000" bIns="0" anchor="t" anchorCtr="0">
            <a:noAutofit/>
          </a:bodyPr>
          <a:lstStyle/>
          <a:p>
            <a:pPr algn="just">
              <a:spcBef>
                <a:spcPts val="0"/>
              </a:spcBef>
              <a:spcAft>
                <a:spcPts val="0"/>
              </a:spcAft>
            </a:pPr>
            <a:endParaRPr lang="es-MX" sz="500" b="1" dirty="0" smtClean="0"/>
          </a:p>
          <a:p>
            <a:pPr algn="just">
              <a:spcBef>
                <a:spcPts val="0"/>
              </a:spcBef>
              <a:spcAft>
                <a:spcPts val="0"/>
              </a:spcAft>
            </a:pPr>
            <a:r>
              <a:rPr lang="es-MX" sz="1300" b="1" dirty="0" smtClean="0"/>
              <a:t>Atención a las recomendaciones de los CIEES a la gestión</a:t>
            </a:r>
          </a:p>
          <a:p>
            <a:pPr algn="just">
              <a:spcBef>
                <a:spcPts val="0"/>
              </a:spcBef>
              <a:spcAft>
                <a:spcPts val="0"/>
              </a:spcAft>
            </a:pPr>
            <a:endParaRPr lang="es-MX" sz="800" b="1" dirty="0"/>
          </a:p>
          <a:p>
            <a:pPr algn="just">
              <a:spcBef>
                <a:spcPts val="0"/>
              </a:spcBef>
              <a:spcAft>
                <a:spcPts val="0"/>
              </a:spcAft>
            </a:pPr>
            <a:r>
              <a:rPr lang="es-MX" sz="1300" dirty="0" smtClean="0"/>
              <a:t>En esta sección se solicita realizar el análisis del grado de atención de las principales recomendaciones emitidas por los CIEES en cuanto a: legislación y gobierno; planeación y evaluación; procesos académicos; investigación y posgrado; vinculación, difusión y extensión, internacionalización e innovación, procesos administrativos y finanzas; además, en su caso, especificar las causas de la no atención o retraso de algunas de ellas.</a:t>
            </a:r>
          </a:p>
          <a:p>
            <a:pPr algn="just">
              <a:spcBef>
                <a:spcPts val="0"/>
              </a:spcBef>
              <a:spcAft>
                <a:spcPts val="0"/>
              </a:spcAft>
            </a:pPr>
            <a:endParaRPr lang="es-MX" sz="800" dirty="0" smtClean="0"/>
          </a:p>
          <a:p>
            <a:pPr algn="just">
              <a:spcBef>
                <a:spcPts val="0"/>
              </a:spcBef>
              <a:spcAft>
                <a:spcPts val="0"/>
              </a:spcAft>
            </a:pPr>
            <a:r>
              <a:rPr lang="es-MX" sz="1300" dirty="0" smtClean="0"/>
              <a:t>Basado en el análisis realizado, se recomienda llenar el siguiente cuadro síntesis:</a:t>
            </a:r>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endParaRPr lang="es-MX" sz="1300" dirty="0" smtClean="0"/>
          </a:p>
          <a:p>
            <a:pPr algn="just">
              <a:spcBef>
                <a:spcPts val="0"/>
              </a:spcBef>
              <a:spcAft>
                <a:spcPts val="0"/>
              </a:spcAft>
            </a:pPr>
            <a:r>
              <a:rPr lang="es-MX" sz="1300" dirty="0" smtClean="0"/>
              <a:t>Del análisis realizado y del resultado obtenido del cuadro resumen, señalar las principales conclusiones respecto a la atención de las principales recomendaciones de los CIEES a la gestión, para que basado en ello se planteen, en la parte de planeación, las políticas, objetivos, estrategias y acciones para su adecuada atención.</a:t>
            </a:r>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p:txBody>
      </p:sp>
      <p:sp>
        <p:nvSpPr>
          <p:cNvPr id="7" name="6 Rectángulo">
            <a:hlinkClick r:id="rId3" action="ppaction://hlinksldjump"/>
          </p:cNvPr>
          <p:cNvSpPr/>
          <p:nvPr/>
        </p:nvSpPr>
        <p:spPr bwMode="auto">
          <a:xfrm flipH="1">
            <a:off x="-1428" y="10440"/>
            <a:ext cx="9145428"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478780856"/>
              </p:ext>
            </p:extLst>
          </p:nvPr>
        </p:nvGraphicFramePr>
        <p:xfrm>
          <a:off x="107504" y="2420888"/>
          <a:ext cx="8928994" cy="2131253"/>
        </p:xfrm>
        <a:graphic>
          <a:graphicData uri="http://schemas.openxmlformats.org/drawingml/2006/table">
            <a:tbl>
              <a:tblPr/>
              <a:tblGrid>
                <a:gridCol w="3888432"/>
                <a:gridCol w="576064"/>
                <a:gridCol w="432048"/>
                <a:gridCol w="576064"/>
                <a:gridCol w="360040"/>
                <a:gridCol w="504056"/>
                <a:gridCol w="360040"/>
                <a:gridCol w="504056"/>
                <a:gridCol w="342949"/>
                <a:gridCol w="1385245"/>
              </a:tblGrid>
              <a:tr h="418074">
                <a:tc rowSpan="2">
                  <a:txBody>
                    <a:bodyPr/>
                    <a:lstStyle/>
                    <a:p>
                      <a:pPr algn="ctr" fontAlgn="ctr"/>
                      <a:r>
                        <a:rPr lang="es-MX" sz="900" b="1" i="0" u="none" strike="noStrike" dirty="0">
                          <a:effectLst/>
                          <a:latin typeface="Arial"/>
                        </a:rPr>
                        <a:t>Metas Compromiso institucionales de gestión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900" b="1" i="0" u="none" strike="noStrike">
                          <a:effectLst/>
                          <a:latin typeface="Arial"/>
                        </a:rPr>
                        <a:t>Meta 2013</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Valor alcanzado 2012</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Meta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900" b="1" i="0" u="none" strike="noStrike">
                          <a:effectLst/>
                          <a:latin typeface="Arial"/>
                        </a:rPr>
                        <a:t>Avance marzo 2014</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900" b="1" i="0" u="none" strike="noStrike">
                          <a:effectLst/>
                          <a:latin typeface="Arial"/>
                        </a:rPr>
                        <a:t>Explicar las causas de las diferencias</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5073">
                <a:tc vMerge="1">
                  <a:txBody>
                    <a:bodyPr/>
                    <a:lstStyle/>
                    <a:p>
                      <a:endParaRPr lang="es-MX"/>
                    </a:p>
                  </a:txBody>
                  <a:tcPr/>
                </a:tc>
                <a:tc>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Número</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1" i="0" u="none" strike="noStrike">
                          <a:effectLst/>
                          <a:latin typeface="Arial"/>
                        </a:rPr>
                        <a:t>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8479">
                <a:tc gridSpan="10">
                  <a:txBody>
                    <a:bodyPr/>
                    <a:lstStyle/>
                    <a:p>
                      <a:pPr algn="l" fontAlgn="ctr"/>
                      <a:r>
                        <a:rPr lang="es-MX" sz="900" b="1" i="0" u="none" strike="noStrike">
                          <a:effectLst/>
                          <a:latin typeface="Arial"/>
                        </a:rPr>
                        <a:t>Procesos estratégicos de gestión que serán certificados por la norma ISO 9000:2000.</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25290">
                <a:tc>
                  <a:txBody>
                    <a:bodyPr/>
                    <a:lstStyle/>
                    <a:p>
                      <a:pPr algn="l" fontAlgn="t"/>
                      <a:r>
                        <a:rPr lang="es-MX" sz="900" b="0" i="0" u="none" strike="noStrike">
                          <a:effectLst/>
                          <a:latin typeface="Arial"/>
                        </a:rPr>
                        <a:t>Numero de procesos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a:effectLst/>
                          <a:latin typeface="Arial"/>
                        </a:rPr>
                        <a:t>Número y % de los procesos certificados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t"/>
                      <a:r>
                        <a:rPr lang="es-MX" sz="900" b="0" i="0" u="none" strike="noStrike">
                          <a:effectLst/>
                          <a:latin typeface="Arial"/>
                        </a:rPr>
                        <a:t>Número y % de procesos re-certificados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79">
                <a:tc gridSpan="10">
                  <a:txBody>
                    <a:bodyPr/>
                    <a:lstStyle/>
                    <a:p>
                      <a:pPr algn="l" fontAlgn="ctr"/>
                      <a:r>
                        <a:rPr lang="es-MX" sz="900" b="1" i="0" u="none" strike="noStrike">
                          <a:effectLst/>
                          <a:latin typeface="Arial"/>
                        </a:rPr>
                        <a:t>Diseño, integración y explotación del SIIA: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0581">
                <a:tc>
                  <a:txBody>
                    <a:bodyPr/>
                    <a:lstStyle/>
                    <a:p>
                      <a:pPr algn="l" fontAlgn="t"/>
                      <a:r>
                        <a:rPr lang="es-MX" sz="900" b="0" i="0" u="none" strike="noStrike">
                          <a:effectLst/>
                          <a:latin typeface="Arial"/>
                        </a:rPr>
                        <a:t>Número y nombre de los módulos que estarán operando (administración escolar, recursos humanos y finanzas)</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290">
                <a:tc>
                  <a:txBody>
                    <a:bodyPr/>
                    <a:lstStyle/>
                    <a:p>
                      <a:pPr algn="l" fontAlgn="t"/>
                      <a:r>
                        <a:rPr lang="es-MX" sz="900" b="0" i="0" u="none" strike="noStrike">
                          <a:effectLst/>
                          <a:latin typeface="Arial"/>
                        </a:rPr>
                        <a:t>Módulos del SIIA que operarán relacionados entre sí</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79">
                <a:tc gridSpan="10">
                  <a:txBody>
                    <a:bodyPr/>
                    <a:lstStyle/>
                    <a:p>
                      <a:pPr algn="l" fontAlgn="ctr"/>
                      <a:r>
                        <a:rPr lang="es-MX" sz="900" b="1" i="0" u="none" strike="noStrike">
                          <a:effectLst/>
                          <a:latin typeface="Arial"/>
                        </a:rPr>
                        <a:t>Índice de sostenibilidad economómica:</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0581">
                <a:tc>
                  <a:txBody>
                    <a:bodyPr/>
                    <a:lstStyle/>
                    <a:p>
                      <a:pPr algn="l" fontAlgn="t"/>
                      <a:r>
                        <a:rPr lang="es-MX" sz="900" b="0" i="0" u="none" strike="noStrike">
                          <a:effectLst/>
                          <a:latin typeface="Arial"/>
                        </a:rPr>
                        <a:t>Monto y % de recursos autogenerados en relación al monto del presupuesto total</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900" b="0" i="0" u="none" strike="noStrike">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900" b="0" i="0" u="none" strike="noStrike" dirty="0">
                          <a:effectLst/>
                          <a:latin typeface="Arial"/>
                        </a:rPr>
                        <a:t> </a:t>
                      </a:r>
                    </a:p>
                  </a:txBody>
                  <a:tcPr marL="6594" marR="6594" marT="6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0179" name="Rectangle 3"/>
          <p:cNvSpPr>
            <a:spLocks noChangeArrowheads="1"/>
          </p:cNvSpPr>
          <p:nvPr/>
        </p:nvSpPr>
        <p:spPr bwMode="auto">
          <a:xfrm>
            <a:off x="0" y="565200"/>
            <a:ext cx="9144000" cy="6292800"/>
          </a:xfrm>
          <a:prstGeom prst="rect">
            <a:avLst/>
          </a:prstGeom>
          <a:solidFill>
            <a:schemeClr val="bg1">
              <a:alpha val="10196"/>
            </a:schemeClr>
          </a:solidFill>
          <a:ln w="3175" algn="ctr">
            <a:solidFill>
              <a:srgbClr val="B2B2B2"/>
            </a:solidFill>
            <a:miter lim="800000"/>
            <a:headEnd/>
            <a:tailEnd/>
          </a:ln>
        </p:spPr>
        <p:txBody>
          <a:bodyPr lIns="54000" tIns="10800" bIns="0" anchor="t" anchorCtr="0"/>
          <a:lstStyle/>
          <a:p>
            <a:pPr algn="just">
              <a:spcBef>
                <a:spcPts val="0"/>
              </a:spcBef>
              <a:spcAft>
                <a:spcPts val="0"/>
              </a:spcAft>
            </a:pPr>
            <a:endParaRPr lang="es-ES" sz="500" b="1" dirty="0" smtClean="0"/>
          </a:p>
          <a:p>
            <a:pPr algn="just">
              <a:spcBef>
                <a:spcPts val="0"/>
              </a:spcBef>
              <a:spcAft>
                <a:spcPts val="0"/>
              </a:spcAft>
            </a:pPr>
            <a:r>
              <a:rPr lang="es-ES" sz="1300" b="1" dirty="0" smtClean="0"/>
              <a:t>Análisis del cumplimiento de las Metas Compromiso de la gestión</a:t>
            </a:r>
          </a:p>
          <a:p>
            <a:pPr algn="just">
              <a:spcBef>
                <a:spcPts val="0"/>
              </a:spcBef>
              <a:spcAft>
                <a:spcPts val="0"/>
              </a:spcAft>
            </a:pPr>
            <a:endParaRPr lang="es-MX" sz="800" b="1" dirty="0" smtClean="0"/>
          </a:p>
          <a:p>
            <a:pPr algn="just">
              <a:spcBef>
                <a:spcPts val="0"/>
              </a:spcBef>
              <a:spcAft>
                <a:spcPts val="0"/>
              </a:spcAft>
            </a:pPr>
            <a:r>
              <a:rPr lang="es-MX" sz="1300" dirty="0" smtClean="0"/>
              <a:t>Analizar </a:t>
            </a:r>
            <a:r>
              <a:rPr lang="es-MX" sz="1300" dirty="0"/>
              <a:t>el grado de cumplimiento de las </a:t>
            </a:r>
            <a:r>
              <a:rPr lang="es-MX" sz="1300" dirty="0" smtClean="0"/>
              <a:t>Metas </a:t>
            </a:r>
            <a:r>
              <a:rPr lang="es-MX" sz="1300" dirty="0"/>
              <a:t>C</a:t>
            </a:r>
            <a:r>
              <a:rPr lang="es-MX" sz="1300" dirty="0" smtClean="0"/>
              <a:t>ompromiso </a:t>
            </a:r>
            <a:r>
              <a:rPr lang="es-MX" sz="1300" dirty="0"/>
              <a:t>respecto a la certificación de procesos estratégicos y los avances del SIIA, que permitan a la institución y a las DES generar información para la toma de decisiones </a:t>
            </a:r>
            <a:r>
              <a:rPr lang="es-MX" sz="1300" dirty="0" smtClean="0"/>
              <a:t>pertinentes y, </a:t>
            </a:r>
            <a:r>
              <a:rPr lang="es-MX" sz="1300" dirty="0"/>
              <a:t>en su </a:t>
            </a:r>
            <a:r>
              <a:rPr lang="es-MX" sz="1300" dirty="0" smtClean="0"/>
              <a:t>caso, modificar las metas </a:t>
            </a:r>
            <a:r>
              <a:rPr lang="es-MX" sz="1300" dirty="0"/>
              <a:t>sobre actualización de la normativa. Si procede, </a:t>
            </a:r>
            <a:r>
              <a:rPr lang="es-MX" sz="1300" dirty="0" smtClean="0"/>
              <a:t>identificar </a:t>
            </a:r>
            <a:r>
              <a:rPr lang="es-MX" sz="1300" dirty="0"/>
              <a:t>las metas que muestran rezago, las causas de ello y </a:t>
            </a:r>
            <a:r>
              <a:rPr lang="es-MX" sz="1300" dirty="0" smtClean="0"/>
              <a:t>evaluar </a:t>
            </a:r>
            <a:r>
              <a:rPr lang="es-MX" sz="1300" dirty="0"/>
              <a:t>integralmente la eficacia de las políticas, las estrategias y los proyectos implementados a la fecha por la IES para mejorar su gestión</a:t>
            </a:r>
            <a:r>
              <a:rPr lang="es-MX" sz="1300" dirty="0" smtClean="0"/>
              <a:t>. </a:t>
            </a:r>
          </a:p>
          <a:p>
            <a:pPr algn="just">
              <a:spcBef>
                <a:spcPts val="0"/>
              </a:spcBef>
              <a:spcAft>
                <a:spcPts val="0"/>
              </a:spcAft>
            </a:pPr>
            <a:endParaRPr lang="es-MX" sz="800" dirty="0" smtClean="0"/>
          </a:p>
          <a:p>
            <a:pPr algn="just">
              <a:spcBef>
                <a:spcPts val="0"/>
              </a:spcBef>
              <a:spcAft>
                <a:spcPts val="0"/>
              </a:spcAft>
            </a:pPr>
            <a:r>
              <a:rPr lang="es-MX" sz="1300" dirty="0" smtClean="0"/>
              <a:t>Para el llenado de este formato utilizar el </a:t>
            </a:r>
            <a:r>
              <a:rPr lang="es-MX" sz="1300" b="1" dirty="0" smtClean="0">
                <a:hlinkClick r:id="rId3" action="ppaction://hlinkfile"/>
              </a:rPr>
              <a:t>Anexo VIII</a:t>
            </a:r>
            <a:r>
              <a:rPr lang="es-MX" sz="1300" dirty="0" smtClean="0"/>
              <a:t>.</a:t>
            </a:r>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endParaRPr lang="es-MX" sz="1300" dirty="0" smtClean="0"/>
          </a:p>
          <a:p>
            <a:pPr algn="just">
              <a:spcBef>
                <a:spcPts val="0"/>
              </a:spcBef>
              <a:spcAft>
                <a:spcPts val="0"/>
              </a:spcAft>
            </a:pPr>
            <a:endParaRPr lang="es-MX" sz="1300" dirty="0"/>
          </a:p>
          <a:p>
            <a:pPr algn="just">
              <a:spcBef>
                <a:spcPts val="0"/>
              </a:spcBef>
              <a:spcAft>
                <a:spcPts val="0"/>
              </a:spcAft>
            </a:pPr>
            <a:r>
              <a:rPr lang="es-MX" sz="1300" dirty="0"/>
              <a:t>En este ejercicio de análisis es recomendable considerar la totalidad de las Metas Compromiso que fueron planteados en el apartado de planeación </a:t>
            </a:r>
            <a:r>
              <a:rPr lang="es-MX" sz="1300" dirty="0" smtClean="0"/>
              <a:t>de la gestión del </a:t>
            </a:r>
            <a:r>
              <a:rPr lang="es-MX" sz="1300" dirty="0"/>
              <a:t>PIFI 2012-2013, con el propósito de que la actualización de la autoevaluación del PIFI 2014-2015 se elabore de manera integral</a:t>
            </a:r>
            <a:r>
              <a:rPr lang="es-MX" sz="1300" dirty="0" smtClean="0"/>
              <a:t>.</a:t>
            </a:r>
            <a:endParaRPr lang="es-MX" sz="1300" dirty="0"/>
          </a:p>
          <a:p>
            <a:pPr algn="just">
              <a:spcBef>
                <a:spcPts val="0"/>
              </a:spcBef>
              <a:spcAft>
                <a:spcPts val="0"/>
              </a:spcAft>
            </a:pPr>
            <a:endParaRPr lang="es-ES" sz="1300" dirty="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9" name="8 Rectángulo">
            <a:hlinkClick r:id="rId5" action="ppaction://hlinkfile"/>
          </p:cNvPr>
          <p:cNvSpPr>
            <a:spLocks/>
          </p:cNvSpPr>
          <p:nvPr/>
        </p:nvSpPr>
        <p:spPr bwMode="auto">
          <a:xfrm>
            <a:off x="3072304" y="2087872"/>
            <a:ext cx="8712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7"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0179" name="Rectangle 3"/>
          <p:cNvSpPr>
            <a:spLocks noChangeArrowheads="1"/>
          </p:cNvSpPr>
          <p:nvPr/>
        </p:nvSpPr>
        <p:spPr bwMode="auto">
          <a:xfrm>
            <a:off x="0" y="565200"/>
            <a:ext cx="9144000" cy="6274800"/>
          </a:xfrm>
          <a:prstGeom prst="rect">
            <a:avLst/>
          </a:prstGeom>
          <a:solidFill>
            <a:schemeClr val="bg1">
              <a:alpha val="10196"/>
            </a:schemeClr>
          </a:solidFill>
          <a:ln w="3175" algn="ctr">
            <a:solidFill>
              <a:srgbClr val="B2B2B2"/>
            </a:solidFill>
            <a:miter lim="800000"/>
            <a:headEnd/>
            <a:tailEnd/>
          </a:ln>
        </p:spPr>
        <p:txBody>
          <a:bodyPr lIns="54000" tIns="10800" bIns="0" anchor="t" anchorCtr="0"/>
          <a:lstStyle/>
          <a:p>
            <a:pPr algn="just">
              <a:spcBef>
                <a:spcPts val="0"/>
              </a:spcBef>
              <a:spcAft>
                <a:spcPts val="0"/>
              </a:spcAft>
            </a:pPr>
            <a:endParaRPr lang="es-ES" sz="500" b="1" dirty="0" smtClean="0"/>
          </a:p>
          <a:p>
            <a:pPr algn="just">
              <a:spcBef>
                <a:spcPts val="0"/>
              </a:spcBef>
              <a:spcAft>
                <a:spcPts val="0"/>
              </a:spcAft>
            </a:pPr>
            <a:r>
              <a:rPr lang="es-ES" sz="1300" b="1" dirty="0" smtClean="0"/>
              <a:t>Análisis del cumplimiento de las Metas Compromiso de la gestión</a:t>
            </a:r>
          </a:p>
          <a:p>
            <a:pPr algn="just">
              <a:spcBef>
                <a:spcPts val="0"/>
              </a:spcBef>
              <a:spcAft>
                <a:spcPts val="0"/>
              </a:spcAft>
            </a:pPr>
            <a:endParaRPr lang="es-MX" sz="800" b="1" dirty="0" smtClean="0"/>
          </a:p>
          <a:p>
            <a:pPr algn="just">
              <a:spcBef>
                <a:spcPts val="0"/>
              </a:spcBef>
              <a:spcAft>
                <a:spcPts val="0"/>
              </a:spcAft>
            </a:pPr>
            <a:endParaRPr lang="es-ES" sz="1300" dirty="0"/>
          </a:p>
        </p:txBody>
      </p:sp>
      <p:graphicFrame>
        <p:nvGraphicFramePr>
          <p:cNvPr id="3" name="2 Tabla"/>
          <p:cNvGraphicFramePr>
            <a:graphicFrameLocks noGrp="1"/>
          </p:cNvGraphicFramePr>
          <p:nvPr>
            <p:extLst>
              <p:ext uri="{D42A27DB-BD31-4B8C-83A1-F6EECF244321}">
                <p14:modId xmlns:p14="http://schemas.microsoft.com/office/powerpoint/2010/main" val="3054240538"/>
              </p:ext>
            </p:extLst>
          </p:nvPr>
        </p:nvGraphicFramePr>
        <p:xfrm>
          <a:off x="73476" y="923580"/>
          <a:ext cx="9001001" cy="5824120"/>
        </p:xfrm>
        <a:graphic>
          <a:graphicData uri="http://schemas.openxmlformats.org/drawingml/2006/table">
            <a:tbl>
              <a:tblPr/>
              <a:tblGrid>
                <a:gridCol w="4282500"/>
                <a:gridCol w="504056"/>
                <a:gridCol w="288032"/>
                <a:gridCol w="648072"/>
                <a:gridCol w="216024"/>
                <a:gridCol w="504056"/>
                <a:gridCol w="288032"/>
                <a:gridCol w="576064"/>
                <a:gridCol w="297749"/>
                <a:gridCol w="1396416"/>
              </a:tblGrid>
              <a:tr h="322992">
                <a:tc rowSpan="2">
                  <a:txBody>
                    <a:bodyPr/>
                    <a:lstStyle/>
                    <a:p>
                      <a:pPr algn="ctr" fontAlgn="ctr"/>
                      <a:r>
                        <a:rPr lang="es-MX" sz="850" b="1" i="0" u="none" strike="noStrike" dirty="0">
                          <a:effectLst/>
                          <a:latin typeface="Arial"/>
                        </a:rPr>
                        <a:t>Metas Compromiso institucionales de gestión </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s-MX" sz="850" b="1" i="0" u="none" strike="noStrike">
                          <a:effectLst/>
                          <a:latin typeface="Arial"/>
                        </a:rPr>
                        <a:t>Meta 2013</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850" b="1" i="0" u="none" strike="noStrike">
                          <a:effectLst/>
                          <a:latin typeface="Arial"/>
                        </a:rPr>
                        <a:t>Valor alcanzado 2012</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850" b="1" i="0" u="none" strike="noStrike">
                          <a:effectLst/>
                          <a:latin typeface="Arial"/>
                        </a:rPr>
                        <a:t>Meta 2014</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ctr"/>
                      <a:r>
                        <a:rPr lang="es-MX" sz="850" b="1" i="0" u="none" strike="noStrike">
                          <a:effectLst/>
                          <a:latin typeface="Arial"/>
                        </a:rPr>
                        <a:t>Avance marzo 2014</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fontAlgn="ctr"/>
                      <a:r>
                        <a:rPr lang="es-MX" sz="850" b="1" i="0" u="none" strike="noStrike">
                          <a:effectLst/>
                          <a:latin typeface="Arial"/>
                        </a:rPr>
                        <a:t>Explicar las causas de las diferencias</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2079">
                <a:tc vMerge="1">
                  <a:txBody>
                    <a:bodyPr/>
                    <a:lstStyle/>
                    <a:p>
                      <a:endParaRPr lang="es-MX"/>
                    </a:p>
                  </a:txBody>
                  <a:tcPr/>
                </a:tc>
                <a:tc>
                  <a:txBody>
                    <a:bodyPr/>
                    <a:lstStyle/>
                    <a:p>
                      <a:pPr algn="ctr" fontAlgn="ctr"/>
                      <a:r>
                        <a:rPr lang="es-MX" sz="850" b="1" i="0" u="none" strike="noStrike">
                          <a:effectLst/>
                          <a:latin typeface="Arial"/>
                        </a:rPr>
                        <a:t>Número</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Número</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Número</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Número</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850" b="1" i="0" u="none" strike="noStrike">
                          <a:effectLst/>
                          <a:latin typeface="Arial"/>
                        </a:rPr>
                        <a:t> </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06985">
                <a:tc gridSpan="10">
                  <a:txBody>
                    <a:bodyPr/>
                    <a:lstStyle/>
                    <a:p>
                      <a:pPr algn="l" fontAlgn="ctr"/>
                      <a:r>
                        <a:rPr lang="es-MX" sz="850" b="1" i="0" u="none" strike="noStrike">
                          <a:effectLst/>
                          <a:latin typeface="Arial"/>
                        </a:rPr>
                        <a:t>Estancias Infantiles y guarderías:</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3591">
                <a:tc>
                  <a:txBody>
                    <a:bodyPr/>
                    <a:lstStyle/>
                    <a:p>
                      <a:pPr algn="l" fontAlgn="t"/>
                      <a:r>
                        <a:rPr lang="es-MX" sz="850" b="0" i="0" u="none" strike="noStrike">
                          <a:effectLst/>
                          <a:latin typeface="Arial"/>
                        </a:rPr>
                        <a:t>Número y % de profesores capacitados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y % de profesoras capacitadas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y % de administrativos capacitados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dirty="0">
                          <a:effectLst/>
                          <a:latin typeface="Arial"/>
                        </a:rPr>
                        <a:t>Número y % de administrativas capacitadas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y % de alumnos capacitados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y % de alumnas capacitadas en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dirty="0">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Estudios de género realizados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Artículos publicados en revistas nacionales arbitradas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Artículos publicados en revistas internacionales arbitradas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Libros con arbitraje publicados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folletos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trípticos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carteles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posters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pendones publicados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materiales audiovisuales diseñados para promover la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libros comprados sobre igualdad de género y violencia contra las mujeres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estudiantes hombres beneficiarios, con hijas(os) menores de edad.</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91">
                <a:tc>
                  <a:txBody>
                    <a:bodyPr/>
                    <a:lstStyle/>
                    <a:p>
                      <a:pPr algn="l" fontAlgn="t"/>
                      <a:r>
                        <a:rPr lang="es-MX" sz="850" b="0" i="0" u="none" strike="noStrike">
                          <a:effectLst/>
                          <a:latin typeface="Arial"/>
                        </a:rPr>
                        <a:t>Número de estudiantes mujeres beneficiarias, con hijas(os) menores de edad.</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Número de niños que solicitan su ingreso</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Número de niños atendidos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890">
                <a:tc>
                  <a:txBody>
                    <a:bodyPr/>
                    <a:lstStyle/>
                    <a:p>
                      <a:pPr algn="l" fontAlgn="t"/>
                      <a:r>
                        <a:rPr lang="es-MX" sz="850" b="0" i="0" u="none" strike="noStrike">
                          <a:effectLst/>
                          <a:latin typeface="Arial"/>
                        </a:rPr>
                        <a:t>Número de niñas que solicitan su ingreso</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Número de niñas atendidas</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985">
                <a:tc gridSpan="10">
                  <a:txBody>
                    <a:bodyPr/>
                    <a:lstStyle/>
                    <a:p>
                      <a:pPr algn="l" fontAlgn="ctr"/>
                      <a:r>
                        <a:rPr lang="es-MX" sz="850" b="1" i="0" u="none" strike="noStrike">
                          <a:effectLst/>
                          <a:latin typeface="Arial"/>
                        </a:rPr>
                        <a:t>Otras metas de gestión definidas por la institución:</a:t>
                      </a:r>
                    </a:p>
                  </a:txBody>
                  <a:tcPr marL="5095" marR="5095" marT="50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96796">
                <a:tc>
                  <a:txBody>
                    <a:bodyPr/>
                    <a:lstStyle/>
                    <a:p>
                      <a:pPr algn="l" fontAlgn="t"/>
                      <a:r>
                        <a:rPr lang="es-MX" sz="850" b="0" i="0" u="none" strike="noStrike">
                          <a:effectLst/>
                          <a:latin typeface="Arial"/>
                        </a:rPr>
                        <a:t>Meta A</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796">
                <a:tc>
                  <a:txBody>
                    <a:bodyPr/>
                    <a:lstStyle/>
                    <a:p>
                      <a:pPr algn="l" fontAlgn="t"/>
                      <a:r>
                        <a:rPr lang="es-MX" sz="850" b="0" i="0" u="none" strike="noStrike">
                          <a:effectLst/>
                          <a:latin typeface="Arial"/>
                        </a:rPr>
                        <a:t>Meta B</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850" b="0" i="0" u="none" strike="noStrike">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850" b="0" i="0" u="none" strike="noStrike" dirty="0">
                          <a:effectLst/>
                          <a:latin typeface="Arial"/>
                        </a:rPr>
                        <a:t> </a:t>
                      </a:r>
                    </a:p>
                  </a:txBody>
                  <a:tcPr marL="5095" marR="5095" marT="50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AutoShape 513">
            <a:hlinkClick r:id="" action="ppaction://hlinkshowjump?jump=previousslide"/>
          </p:cNvPr>
          <p:cNvSpPr>
            <a:spLocks noChangeArrowheads="1"/>
          </p:cNvSpPr>
          <p:nvPr/>
        </p:nvSpPr>
        <p:spPr bwMode="auto">
          <a:xfrm flipH="1">
            <a:off x="8753475"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874824259"/>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2"/>
          <p:cNvSpPr>
            <a:spLocks noChangeArrowheads="1"/>
          </p:cNvSpPr>
          <p:nvPr/>
        </p:nvSpPr>
        <p:spPr bwMode="auto">
          <a:xfrm>
            <a:off x="0" y="1857364"/>
            <a:ext cx="9144000" cy="5000636"/>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4274" name="Rectangle 2"/>
          <p:cNvSpPr>
            <a:spLocks noChangeArrowheads="1"/>
          </p:cNvSpPr>
          <p:nvPr/>
        </p:nvSpPr>
        <p:spPr bwMode="auto">
          <a:xfrm>
            <a:off x="4479925" y="4538663"/>
            <a:ext cx="184150" cy="304800"/>
          </a:xfrm>
          <a:prstGeom prst="rect">
            <a:avLst/>
          </a:prstGeom>
          <a:solidFill>
            <a:schemeClr val="bg1"/>
          </a:solidFill>
          <a:ln w="9525" algn="ctr">
            <a:noFill/>
            <a:miter lim="800000"/>
            <a:headEnd/>
            <a:tailEnd/>
          </a:ln>
        </p:spPr>
        <p:txBody>
          <a:bodyPr wrap="none" anchor="ctr">
            <a:spAutoFit/>
          </a:bodyPr>
          <a:lstStyle/>
          <a:p>
            <a:pPr algn="ctr">
              <a:tabLst>
                <a:tab pos="180975" algn="l"/>
                <a:tab pos="447675" algn="l"/>
              </a:tabLst>
            </a:pPr>
            <a:endParaRPr lang="es-ES_tradnl" sz="1400"/>
          </a:p>
        </p:txBody>
      </p:sp>
      <p:sp>
        <p:nvSpPr>
          <p:cNvPr id="54392" name="Rectangle 131"/>
          <p:cNvSpPr>
            <a:spLocks noChangeArrowheads="1"/>
          </p:cNvSpPr>
          <p:nvPr/>
        </p:nvSpPr>
        <p:spPr bwMode="auto">
          <a:xfrm>
            <a:off x="0" y="1857364"/>
            <a:ext cx="9144000" cy="5000636"/>
          </a:xfrm>
          <a:prstGeom prst="rect">
            <a:avLst/>
          </a:prstGeom>
          <a:solidFill>
            <a:schemeClr val="bg1">
              <a:alpha val="10196"/>
            </a:schemeClr>
          </a:solidFill>
          <a:ln w="3175" algn="ctr">
            <a:solidFill>
              <a:srgbClr val="B2B2B2"/>
            </a:solidFill>
            <a:miter lim="800000"/>
            <a:headEnd/>
            <a:tailEnd/>
          </a:ln>
        </p:spPr>
        <p:txBody>
          <a:bodyPr lIns="72000" tIns="10800" bIns="0" anchor="t" anchorCtr="0"/>
          <a:lstStyle/>
          <a:p>
            <a:pPr algn="just"/>
            <a:endParaRPr lang="es-MX" sz="500" b="1" dirty="0" smtClean="0"/>
          </a:p>
          <a:p>
            <a:pPr algn="just"/>
            <a:r>
              <a:rPr lang="es-MX" sz="1300" b="1" dirty="0" smtClean="0"/>
              <a:t>Síntesis </a:t>
            </a:r>
            <a:r>
              <a:rPr lang="es-MX" sz="1300" b="1" dirty="0"/>
              <a:t>de la </a:t>
            </a:r>
            <a:r>
              <a:rPr lang="es-MX" sz="1300" b="1" dirty="0" smtClean="0"/>
              <a:t>autoevaluación de la gestión</a:t>
            </a:r>
          </a:p>
          <a:p>
            <a:pPr algn="just"/>
            <a:endParaRPr lang="es-MX" sz="800" b="1" dirty="0"/>
          </a:p>
          <a:p>
            <a:pPr algn="just"/>
            <a:r>
              <a:rPr lang="es-ES" sz="1300" dirty="0" smtClean="0"/>
              <a:t>Una vez formuladas las conclusiones en la autoevaluación de la gestión, </a:t>
            </a:r>
            <a:r>
              <a:rPr lang="es-ES" sz="1300" dirty="0"/>
              <a:t>es conveniente </a:t>
            </a:r>
            <a:r>
              <a:rPr lang="es-ES" sz="1300" dirty="0" smtClean="0"/>
              <a:t>identificar </a:t>
            </a:r>
            <a:r>
              <a:rPr lang="es-ES" sz="1300" dirty="0"/>
              <a:t>y priorizar las principales fortalezas y problemas con el propósito de sustentar la actualización de la planeación (revisión y actualización de objetivos, políticas, estrategias y proyectos) que dé lugar al </a:t>
            </a:r>
            <a:r>
              <a:rPr lang="es-ES" sz="1300" dirty="0" err="1" smtClean="0"/>
              <a:t>ProGES</a:t>
            </a:r>
            <a:r>
              <a:rPr lang="es-ES" sz="1300" dirty="0" smtClean="0"/>
              <a:t> 2014-2015. </a:t>
            </a:r>
            <a:endParaRPr lang="es-ES" sz="1300" dirty="0"/>
          </a:p>
        </p:txBody>
      </p:sp>
      <p:grpSp>
        <p:nvGrpSpPr>
          <p:cNvPr id="14" name="Group 661"/>
          <p:cNvGrpSpPr>
            <a:grpSpLocks/>
          </p:cNvGrpSpPr>
          <p:nvPr/>
        </p:nvGrpSpPr>
        <p:grpSpPr bwMode="auto">
          <a:xfrm>
            <a:off x="1212849" y="1464654"/>
            <a:ext cx="2736000" cy="44450"/>
            <a:chOff x="996" y="802"/>
            <a:chExt cx="1203" cy="28"/>
          </a:xfrm>
        </p:grpSpPr>
        <p:pic>
          <p:nvPicPr>
            <p:cNvPr id="15" name="Picture 657" descr="jnchainslw"/>
            <p:cNvPicPr preferRelativeResize="0">
              <a:picLocks noChangeArrowheads="1" noCrop="1"/>
            </p:cNvPicPr>
            <p:nvPr/>
          </p:nvPicPr>
          <p:blipFill>
            <a:blip r:embed="rId3" cstate="print"/>
            <a:srcRect/>
            <a:stretch>
              <a:fillRect/>
            </a:stretch>
          </p:blipFill>
          <p:spPr bwMode="auto">
            <a:xfrm>
              <a:off x="996" y="802"/>
              <a:ext cx="354" cy="27"/>
            </a:xfrm>
            <a:prstGeom prst="rect">
              <a:avLst/>
            </a:prstGeom>
            <a:noFill/>
            <a:ln w="9525">
              <a:noFill/>
              <a:miter lim="800000"/>
              <a:headEnd/>
              <a:tailEnd/>
            </a:ln>
          </p:spPr>
        </p:pic>
        <p:pic>
          <p:nvPicPr>
            <p:cNvPr id="17" name="Picture 658" descr="jnchainslw"/>
            <p:cNvPicPr preferRelativeResize="0">
              <a:picLocks noChangeArrowheads="1" noCrop="1"/>
            </p:cNvPicPr>
            <p:nvPr/>
          </p:nvPicPr>
          <p:blipFill>
            <a:blip r:embed="rId3" cstate="print"/>
            <a:srcRect/>
            <a:stretch>
              <a:fillRect/>
            </a:stretch>
          </p:blipFill>
          <p:spPr bwMode="auto">
            <a:xfrm>
              <a:off x="1279" y="802"/>
              <a:ext cx="354" cy="27"/>
            </a:xfrm>
            <a:prstGeom prst="rect">
              <a:avLst/>
            </a:prstGeom>
            <a:noFill/>
            <a:ln w="9525">
              <a:noFill/>
              <a:miter lim="800000"/>
              <a:headEnd/>
              <a:tailEnd/>
            </a:ln>
          </p:spPr>
        </p:pic>
        <p:pic>
          <p:nvPicPr>
            <p:cNvPr id="18" name="Picture 659" descr="jnchainslw"/>
            <p:cNvPicPr preferRelativeResize="0">
              <a:picLocks noChangeArrowheads="1" noCrop="1"/>
            </p:cNvPicPr>
            <p:nvPr/>
          </p:nvPicPr>
          <p:blipFill>
            <a:blip r:embed="rId3" cstate="print"/>
            <a:srcRect/>
            <a:stretch>
              <a:fillRect/>
            </a:stretch>
          </p:blipFill>
          <p:spPr bwMode="auto">
            <a:xfrm>
              <a:off x="1562" y="803"/>
              <a:ext cx="354" cy="27"/>
            </a:xfrm>
            <a:prstGeom prst="rect">
              <a:avLst/>
            </a:prstGeom>
            <a:noFill/>
            <a:ln w="9525">
              <a:noFill/>
              <a:miter lim="800000"/>
              <a:headEnd/>
              <a:tailEnd/>
            </a:ln>
          </p:spPr>
        </p:pic>
        <p:pic>
          <p:nvPicPr>
            <p:cNvPr id="19" name="Picture 660" descr="jnchainslw"/>
            <p:cNvPicPr preferRelativeResize="0">
              <a:picLocks noChangeArrowheads="1" noCrop="1"/>
            </p:cNvPicPr>
            <p:nvPr/>
          </p:nvPicPr>
          <p:blipFill>
            <a:blip r:embed="rId3" cstate="print"/>
            <a:srcRect/>
            <a:stretch>
              <a:fillRect/>
            </a:stretch>
          </p:blipFill>
          <p:spPr bwMode="auto">
            <a:xfrm>
              <a:off x="1845" y="803"/>
              <a:ext cx="354" cy="27"/>
            </a:xfrm>
            <a:prstGeom prst="rect">
              <a:avLst/>
            </a:prstGeom>
            <a:noFill/>
            <a:ln w="9525">
              <a:noFill/>
              <a:miter lim="800000"/>
              <a:headEnd/>
              <a:tailEnd/>
            </a:ln>
          </p:spPr>
        </p:pic>
      </p:grpSp>
      <p:grpSp>
        <p:nvGrpSpPr>
          <p:cNvPr id="20" name="Group 13"/>
          <p:cNvGrpSpPr>
            <a:grpSpLocks/>
          </p:cNvGrpSpPr>
          <p:nvPr/>
        </p:nvGrpSpPr>
        <p:grpSpPr bwMode="auto">
          <a:xfrm>
            <a:off x="1171575" y="1160833"/>
            <a:ext cx="3249613" cy="377825"/>
            <a:chOff x="24" y="489"/>
            <a:chExt cx="723" cy="292"/>
          </a:xfrm>
        </p:grpSpPr>
        <p:sp>
          <p:nvSpPr>
            <p:cNvPr id="21"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22"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23"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24" name="Text Box 129"/>
          <p:cNvSpPr txBox="1">
            <a:spLocks noChangeArrowheads="1"/>
          </p:cNvSpPr>
          <p:nvPr/>
        </p:nvSpPr>
        <p:spPr bwMode="auto">
          <a:xfrm>
            <a:off x="-3854" y="6384466"/>
            <a:ext cx="9147854" cy="475600"/>
          </a:xfrm>
          <a:prstGeom prst="rect">
            <a:avLst/>
          </a:prstGeom>
          <a:noFill/>
          <a:ln w="3175" algn="ctr">
            <a:noFill/>
            <a:miter lim="800000"/>
            <a:headEnd/>
            <a:tailEnd/>
          </a:ln>
        </p:spPr>
        <p:txBody>
          <a:bodyPr wrap="square" tIns="90000">
            <a:spAutoFit/>
          </a:bodyPr>
          <a:lstStyle/>
          <a:p>
            <a:pPr algn="ctr">
              <a:tabLst>
                <a:tab pos="180975" algn="l"/>
                <a:tab pos="447675" algn="l"/>
              </a:tabLst>
            </a:pPr>
            <a:r>
              <a:rPr lang="es-MX" sz="1100" dirty="0"/>
              <a:t>No es un formato para llenarlo necesariamente en todas sus celdas. </a:t>
            </a:r>
            <a:endParaRPr lang="es-MX" sz="1100" dirty="0" smtClean="0"/>
          </a:p>
          <a:p>
            <a:pPr algn="ctr">
              <a:tabLst>
                <a:tab pos="180975" algn="l"/>
                <a:tab pos="447675" algn="l"/>
              </a:tabLst>
            </a:pPr>
            <a:r>
              <a:rPr lang="es-MX" sz="1100" dirty="0" smtClean="0"/>
              <a:t>Permite </a:t>
            </a:r>
            <a:r>
              <a:rPr lang="es-MX" sz="1100" dirty="0"/>
              <a:t>identificar el origen de fortalezas y problemas, así como señalar su importancia o prioridad.</a:t>
            </a:r>
            <a:endParaRPr lang="es-ES" sz="1100" dirty="0"/>
          </a:p>
        </p:txBody>
      </p:sp>
      <p:graphicFrame>
        <p:nvGraphicFramePr>
          <p:cNvPr id="3" name="2 Tabla"/>
          <p:cNvGraphicFramePr>
            <a:graphicFrameLocks noGrp="1"/>
          </p:cNvGraphicFramePr>
          <p:nvPr>
            <p:extLst>
              <p:ext uri="{D42A27DB-BD31-4B8C-83A1-F6EECF244321}">
                <p14:modId xmlns:p14="http://schemas.microsoft.com/office/powerpoint/2010/main" val="2137117053"/>
              </p:ext>
            </p:extLst>
          </p:nvPr>
        </p:nvGraphicFramePr>
        <p:xfrm>
          <a:off x="395536" y="2996952"/>
          <a:ext cx="8424935" cy="1514475"/>
        </p:xfrm>
        <a:graphic>
          <a:graphicData uri="http://schemas.openxmlformats.org/drawingml/2006/table">
            <a:tbl>
              <a:tblPr/>
              <a:tblGrid>
                <a:gridCol w="1064203"/>
                <a:gridCol w="1182447"/>
                <a:gridCol w="1261276"/>
                <a:gridCol w="1167667"/>
                <a:gridCol w="1167667"/>
                <a:gridCol w="1497766"/>
                <a:gridCol w="1083909"/>
              </a:tblGrid>
              <a:tr h="161925">
                <a:tc gridSpan="7">
                  <a:txBody>
                    <a:bodyPr/>
                    <a:lstStyle/>
                    <a:p>
                      <a:pPr algn="ctr" fontAlgn="ctr"/>
                      <a:r>
                        <a:rPr lang="es-MX" sz="1000" b="1" i="0" u="none" strike="noStrike" dirty="0">
                          <a:effectLst/>
                          <a:latin typeface="Calibri"/>
                        </a:rPr>
                        <a:t>Principales fortalezas en orden de importancia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95300">
                <a:tc>
                  <a:txBody>
                    <a:bodyPr/>
                    <a:lstStyle/>
                    <a:p>
                      <a:pPr algn="ctr" fontAlgn="ctr"/>
                      <a:r>
                        <a:rPr lang="es-MX" sz="1000" b="1" i="0" u="none" strike="noStrike">
                          <a:effectLst/>
                          <a:latin typeface="Calibri"/>
                        </a:rPr>
                        <a:t>Importancia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Evaluación de la gestión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Capacidad física instalada y utilización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Problemas estructurales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Solicitud de plazas de PTC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Atención a recomendaciones CIEES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Calibri"/>
                        </a:rPr>
                        <a:t>Perspectiva de Género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71450">
                <a:tc>
                  <a:txBody>
                    <a:bodyPr/>
                    <a:lstStyle/>
                    <a:p>
                      <a:pPr algn="ctr" fontAlgn="ctr"/>
                      <a:r>
                        <a:rPr lang="es-MX" sz="1000" b="0" i="0" u="none" strike="noStrike">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Fortaleza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effectLst/>
                          <a:latin typeface="Calibri"/>
                        </a:rPr>
                        <a:t>Fortaleza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50986093"/>
              </p:ext>
            </p:extLst>
          </p:nvPr>
        </p:nvGraphicFramePr>
        <p:xfrm>
          <a:off x="432292" y="4698416"/>
          <a:ext cx="8388180" cy="1514475"/>
        </p:xfrm>
        <a:graphic>
          <a:graphicData uri="http://schemas.openxmlformats.org/drawingml/2006/table">
            <a:tbl>
              <a:tblPr/>
              <a:tblGrid>
                <a:gridCol w="1059560"/>
                <a:gridCol w="1177289"/>
                <a:gridCol w="1255774"/>
                <a:gridCol w="1162572"/>
                <a:gridCol w="1162572"/>
                <a:gridCol w="1491232"/>
                <a:gridCol w="1079181"/>
              </a:tblGrid>
              <a:tr h="161925">
                <a:tc gridSpan="7">
                  <a:txBody>
                    <a:bodyPr/>
                    <a:lstStyle/>
                    <a:p>
                      <a:pPr algn="ctr" fontAlgn="ctr"/>
                      <a:r>
                        <a:rPr lang="es-MX" sz="1000" b="1" i="0" u="none" strike="noStrike" dirty="0">
                          <a:effectLst/>
                          <a:latin typeface="Calibri"/>
                        </a:rPr>
                        <a:t>Principales problemas en orden de importancia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95300">
                <a:tc>
                  <a:txBody>
                    <a:bodyPr/>
                    <a:lstStyle/>
                    <a:p>
                      <a:pPr algn="ctr" fontAlgn="ctr"/>
                      <a:r>
                        <a:rPr lang="es-MX" sz="1000" b="1" i="0" u="none" strike="noStrike">
                          <a:effectLst/>
                          <a:latin typeface="Calibri"/>
                        </a:rPr>
                        <a:t>Importancia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Evaluación de la gestión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Capacidad física instalada y utilización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Problemas estructurales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Solicitud de plazas de PTC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a:effectLst/>
                          <a:latin typeface="Calibri"/>
                        </a:rPr>
                        <a:t>Atención a recomendaciones CIEES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fontAlgn="ctr"/>
                      <a:r>
                        <a:rPr lang="es-MX" sz="1000" b="1" i="0" u="none" strike="noStrike" dirty="0">
                          <a:effectLst/>
                          <a:latin typeface="Calibri"/>
                        </a:rPr>
                        <a:t>Perspectiva de Género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171450">
                <a:tc>
                  <a:txBody>
                    <a:bodyPr/>
                    <a:lstStyle/>
                    <a:p>
                      <a:pPr algn="ctr" fontAlgn="ctr"/>
                      <a:r>
                        <a:rPr lang="es-MX" sz="1000" b="0" i="0" u="none" strike="noStrike">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fontAlgn="ctr"/>
                      <a:r>
                        <a:rPr lang="es-MX" sz="1000" b="0" i="0" u="none" strike="noStrike">
                          <a:effectLst/>
                          <a:latin typeface="Calibri"/>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effectLst/>
                          <a:latin typeface="Calibri"/>
                        </a:rPr>
                        <a:t>Problema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1895093"/>
            <a:ext cx="9144000" cy="4976643"/>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spcBef>
                <a:spcPts val="0"/>
              </a:spcBef>
              <a:tabLst>
                <a:tab pos="180975" algn="l"/>
                <a:tab pos="447675" algn="l"/>
              </a:tabLst>
            </a:pPr>
            <a:endParaRPr lang="es-MX" sz="500" b="1" dirty="0" smtClean="0"/>
          </a:p>
          <a:p>
            <a:pPr algn="just">
              <a:spcBef>
                <a:spcPts val="0"/>
              </a:spcBef>
              <a:tabLst>
                <a:tab pos="180975" algn="l"/>
                <a:tab pos="447675" algn="l"/>
              </a:tabLst>
            </a:pPr>
            <a:r>
              <a:rPr lang="es-MX" sz="1300" b="1" dirty="0" smtClean="0"/>
              <a:t>Actualización </a:t>
            </a:r>
            <a:r>
              <a:rPr lang="es-MX" sz="1300" b="1" dirty="0"/>
              <a:t>de la </a:t>
            </a:r>
            <a:r>
              <a:rPr lang="es-MX" sz="1300" b="1" dirty="0" smtClean="0"/>
              <a:t>planeación académica institucional (PIFI)</a:t>
            </a:r>
          </a:p>
          <a:p>
            <a:pPr algn="just">
              <a:spcBef>
                <a:spcPts val="0"/>
              </a:spcBef>
              <a:tabLst>
                <a:tab pos="180975" algn="l"/>
                <a:tab pos="447675" algn="l"/>
              </a:tabLst>
            </a:pPr>
            <a:endParaRPr lang="es-MX" sz="800" b="1" dirty="0" smtClean="0"/>
          </a:p>
          <a:p>
            <a:pPr algn="just">
              <a:spcBef>
                <a:spcPts val="0"/>
              </a:spcBef>
              <a:tabLst>
                <a:tab pos="180975" algn="l"/>
                <a:tab pos="447675" algn="l"/>
              </a:tabLst>
            </a:pPr>
            <a:r>
              <a:rPr lang="es-ES" sz="1300" dirty="0" smtClean="0"/>
              <a:t>Se </a:t>
            </a:r>
            <a:r>
              <a:rPr lang="es-ES" sz="1300" dirty="0"/>
              <a:t>recomienda que una vez realizada la </a:t>
            </a:r>
            <a:r>
              <a:rPr lang="es-ES" sz="1300" dirty="0" smtClean="0"/>
              <a:t>fase </a:t>
            </a:r>
            <a:r>
              <a:rPr lang="es-ES" sz="1300" dirty="0"/>
              <a:t>de autoevaluación </a:t>
            </a:r>
            <a:r>
              <a:rPr lang="es-ES" sz="1300" dirty="0" smtClean="0"/>
              <a:t>y </a:t>
            </a:r>
            <a:r>
              <a:rPr lang="es-ES" sz="1300" dirty="0"/>
              <a:t>tomando en consideración la misión y visión de la institución en el marco del PIFI, se diseñen, fortalezcan o actualicen, en su caso, políticas, </a:t>
            </a:r>
            <a:r>
              <a:rPr lang="es-ES" sz="1300" dirty="0" smtClean="0"/>
              <a:t>objetivos, estrategias y acciones </a:t>
            </a:r>
            <a:r>
              <a:rPr lang="es-ES" sz="1300" u="sng" dirty="0"/>
              <a:t>debidamente </a:t>
            </a:r>
            <a:r>
              <a:rPr lang="es-ES" sz="1300" u="sng" dirty="0" smtClean="0"/>
              <a:t>articuladas*</a:t>
            </a:r>
            <a:r>
              <a:rPr lang="es-ES" sz="1300" dirty="0" smtClean="0"/>
              <a:t> para: </a:t>
            </a:r>
            <a:r>
              <a:rPr lang="es-ES" sz="1300" dirty="0"/>
              <a:t>fortalecer </a:t>
            </a:r>
            <a:r>
              <a:rPr lang="es-MX" sz="1300" dirty="0"/>
              <a:t>los puntos de énfasis que se analizaron en la autoevaluación que permita la mejora continua e integral de la calidad académica para lograr las </a:t>
            </a:r>
            <a:r>
              <a:rPr lang="es-MX" sz="1300" u="sng" dirty="0"/>
              <a:t>Metas Compromiso</a:t>
            </a:r>
            <a:r>
              <a:rPr lang="es-MX" sz="1300" dirty="0"/>
              <a:t> del PIFI, sus </a:t>
            </a:r>
            <a:r>
              <a:rPr lang="es-MX" sz="1300" dirty="0" err="1"/>
              <a:t>ProDES</a:t>
            </a:r>
            <a:r>
              <a:rPr lang="es-MX" sz="1300" dirty="0"/>
              <a:t> y </a:t>
            </a:r>
            <a:r>
              <a:rPr lang="es-MX" sz="1300" dirty="0" err="1"/>
              <a:t>ProGES</a:t>
            </a:r>
            <a:r>
              <a:rPr lang="es-MX" sz="1300" dirty="0" smtClean="0"/>
              <a:t>.</a:t>
            </a:r>
          </a:p>
          <a:p>
            <a:pPr algn="just">
              <a:spcBef>
                <a:spcPts val="0"/>
              </a:spcBef>
              <a:tabLst>
                <a:tab pos="180975" algn="l"/>
                <a:tab pos="447675" algn="l"/>
              </a:tabLst>
            </a:pPr>
            <a:endParaRPr lang="es-MX" sz="800" dirty="0" smtClean="0"/>
          </a:p>
          <a:p>
            <a:pPr algn="just">
              <a:spcBef>
                <a:spcPts val="0"/>
              </a:spcBef>
              <a:tabLst>
                <a:tab pos="180975" algn="l"/>
                <a:tab pos="622300" algn="l"/>
              </a:tabLst>
            </a:pPr>
            <a:r>
              <a:rPr lang="es-MX" sz="1300" b="1" dirty="0" smtClean="0"/>
              <a:t>Considerando la misión y visión institucional</a:t>
            </a:r>
          </a:p>
          <a:p>
            <a:pPr algn="just">
              <a:spcBef>
                <a:spcPts val="0"/>
              </a:spcBef>
              <a:tabLst>
                <a:tab pos="180975" algn="l"/>
                <a:tab pos="622300" algn="l"/>
              </a:tabLst>
            </a:pPr>
            <a:r>
              <a:rPr lang="es-MX" sz="1300" b="1" dirty="0" smtClean="0"/>
              <a:t>Misión:</a:t>
            </a:r>
          </a:p>
          <a:p>
            <a:pPr algn="just">
              <a:spcBef>
                <a:spcPts val="0"/>
              </a:spcBef>
              <a:tabLst>
                <a:tab pos="180975" algn="l"/>
                <a:tab pos="622300" algn="l"/>
              </a:tabLst>
            </a:pPr>
            <a:r>
              <a:rPr lang="es-MX" sz="1300" b="1" dirty="0" smtClean="0"/>
              <a:t>Visión al 2018:</a:t>
            </a:r>
          </a:p>
          <a:p>
            <a:pPr algn="just">
              <a:spcBef>
                <a:spcPts val="0"/>
              </a:spcBef>
              <a:tabLst>
                <a:tab pos="180975" algn="l"/>
                <a:tab pos="622300" algn="l"/>
              </a:tabLst>
            </a:pPr>
            <a:endParaRPr lang="es-MX" sz="800" b="1" dirty="0" smtClean="0"/>
          </a:p>
          <a:p>
            <a:pPr algn="just">
              <a:spcBef>
                <a:spcPts val="0"/>
              </a:spcBef>
              <a:tabLst>
                <a:tab pos="180975" algn="l"/>
                <a:tab pos="622300" algn="l"/>
              </a:tabLst>
            </a:pPr>
            <a:r>
              <a:rPr lang="es-MX" sz="1300" b="1" dirty="0" smtClean="0"/>
              <a:t>Plantear políticas, objetivos, estrategias y acciones de mejora de la calidad de los servicios académicos (documento PIFI) para:</a:t>
            </a:r>
          </a:p>
          <a:p>
            <a:pPr algn="just">
              <a:spcBef>
                <a:spcPts val="0"/>
              </a:spcBef>
              <a:tabLst>
                <a:tab pos="180975" algn="l"/>
                <a:tab pos="622300" algn="l"/>
              </a:tabLst>
            </a:pPr>
            <a:endParaRPr lang="es-MX" sz="800" b="1" dirty="0" smtClean="0"/>
          </a:p>
          <a:p>
            <a:pPr marL="457200" lvl="2" algn="just">
              <a:spcBef>
                <a:spcPts val="0"/>
              </a:spcBef>
              <a:buFont typeface="Wingdings" pitchFamily="2" charset="2"/>
              <a:buChar char="Ø"/>
              <a:tabLst>
                <a:tab pos="180975" algn="l"/>
                <a:tab pos="622300" algn="l"/>
              </a:tabLst>
            </a:pPr>
            <a:r>
              <a:rPr lang="es-MX" sz="1300" dirty="0" smtClean="0"/>
              <a:t>Mejorar la pertinencia de los programas y servicios académicos.</a:t>
            </a:r>
          </a:p>
          <a:p>
            <a:pPr marL="457200" lvl="2" algn="just">
              <a:spcBef>
                <a:spcPts val="0"/>
              </a:spcBef>
              <a:buFont typeface="Wingdings" pitchFamily="2" charset="2"/>
              <a:buChar char="Ø"/>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Mejorar la calidad de los PE del posgrado.</a:t>
            </a:r>
          </a:p>
          <a:p>
            <a:pPr marL="457200" lvl="2" algn="just">
              <a:spcBef>
                <a:spcPts val="0"/>
              </a:spcBef>
              <a:buFont typeface="Wingdings" pitchFamily="2" charset="2"/>
              <a:buChar char="Ø"/>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Impulsar y/o fortalecer la innovación educativa.</a:t>
            </a:r>
          </a:p>
          <a:p>
            <a:pPr marL="457200" lvl="2" algn="just">
              <a:spcBef>
                <a:spcPts val="0"/>
              </a:spcBef>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Impulsar y/o fortalecer la cooperación académica nacional e internacional.</a:t>
            </a:r>
          </a:p>
          <a:p>
            <a:pPr marL="457200" lvl="2" algn="just">
              <a:spcBef>
                <a:spcPts val="0"/>
              </a:spcBef>
              <a:tabLst>
                <a:tab pos="180975" algn="l"/>
                <a:tab pos="622300" algn="l"/>
              </a:tabLst>
            </a:pPr>
            <a:endParaRPr lang="es-MX" sz="800" dirty="0" smtClean="0"/>
          </a:p>
        </p:txBody>
      </p:sp>
      <p:grpSp>
        <p:nvGrpSpPr>
          <p:cNvPr id="55299" name="Group 359"/>
          <p:cNvGrpSpPr>
            <a:grpSpLocks/>
          </p:cNvGrpSpPr>
          <p:nvPr/>
        </p:nvGrpSpPr>
        <p:grpSpPr bwMode="auto">
          <a:xfrm>
            <a:off x="3187086" y="1637295"/>
            <a:ext cx="330432" cy="44450"/>
            <a:chOff x="1000" y="1028"/>
            <a:chExt cx="1273" cy="28"/>
          </a:xfrm>
        </p:grpSpPr>
        <p:pic>
          <p:nvPicPr>
            <p:cNvPr id="55305" name="Picture 355" descr="jnchainslw"/>
            <p:cNvPicPr preferRelativeResize="0">
              <a:picLocks noChangeArrowheads="1" noCrop="1"/>
            </p:cNvPicPr>
            <p:nvPr/>
          </p:nvPicPr>
          <p:blipFill>
            <a:blip r:embed="rId3" cstate="print"/>
            <a:srcRect/>
            <a:stretch>
              <a:fillRect/>
            </a:stretch>
          </p:blipFill>
          <p:spPr bwMode="auto">
            <a:xfrm>
              <a:off x="1000" y="1028"/>
              <a:ext cx="354" cy="27"/>
            </a:xfrm>
            <a:prstGeom prst="rect">
              <a:avLst/>
            </a:prstGeom>
            <a:noFill/>
            <a:ln w="9525">
              <a:noFill/>
              <a:miter lim="800000"/>
              <a:headEnd/>
              <a:tailEnd/>
            </a:ln>
          </p:spPr>
        </p:pic>
        <p:pic>
          <p:nvPicPr>
            <p:cNvPr id="55306" name="Picture 356" descr="jnchainslw"/>
            <p:cNvPicPr preferRelativeResize="0">
              <a:picLocks noChangeArrowheads="1" noCrop="1"/>
            </p:cNvPicPr>
            <p:nvPr/>
          </p:nvPicPr>
          <p:blipFill>
            <a:blip r:embed="rId3" cstate="print"/>
            <a:srcRect/>
            <a:stretch>
              <a:fillRect/>
            </a:stretch>
          </p:blipFill>
          <p:spPr bwMode="auto">
            <a:xfrm>
              <a:off x="1283" y="1028"/>
              <a:ext cx="354" cy="27"/>
            </a:xfrm>
            <a:prstGeom prst="rect">
              <a:avLst/>
            </a:prstGeom>
            <a:noFill/>
            <a:ln w="9525">
              <a:noFill/>
              <a:miter lim="800000"/>
              <a:headEnd/>
              <a:tailEnd/>
            </a:ln>
          </p:spPr>
        </p:pic>
        <p:pic>
          <p:nvPicPr>
            <p:cNvPr id="55307" name="Picture 357" descr="jnchainslw"/>
            <p:cNvPicPr preferRelativeResize="0">
              <a:picLocks noChangeArrowheads="1" noCrop="1"/>
            </p:cNvPicPr>
            <p:nvPr/>
          </p:nvPicPr>
          <p:blipFill>
            <a:blip r:embed="rId3" cstate="print"/>
            <a:srcRect/>
            <a:stretch>
              <a:fillRect/>
            </a:stretch>
          </p:blipFill>
          <p:spPr bwMode="auto">
            <a:xfrm>
              <a:off x="1566" y="1029"/>
              <a:ext cx="354" cy="27"/>
            </a:xfrm>
            <a:prstGeom prst="rect">
              <a:avLst/>
            </a:prstGeom>
            <a:noFill/>
            <a:ln w="9525">
              <a:noFill/>
              <a:miter lim="800000"/>
              <a:headEnd/>
              <a:tailEnd/>
            </a:ln>
          </p:spPr>
        </p:pic>
        <p:pic>
          <p:nvPicPr>
            <p:cNvPr id="55308" name="Picture 358" descr="jnchainslw"/>
            <p:cNvPicPr preferRelativeResize="0">
              <a:picLocks noChangeArrowheads="1" noCrop="1"/>
            </p:cNvPicPr>
            <p:nvPr/>
          </p:nvPicPr>
          <p:blipFill>
            <a:blip r:embed="rId3" cstate="print"/>
            <a:srcRect/>
            <a:stretch>
              <a:fillRect/>
            </a:stretch>
          </p:blipFill>
          <p:spPr bwMode="auto">
            <a:xfrm>
              <a:off x="1919" y="1029"/>
              <a:ext cx="354" cy="27"/>
            </a:xfrm>
            <a:prstGeom prst="rect">
              <a:avLst/>
            </a:prstGeom>
            <a:noFill/>
            <a:ln w="9525">
              <a:noFill/>
              <a:miter lim="800000"/>
              <a:headEnd/>
              <a:tailEnd/>
            </a:ln>
          </p:spPr>
        </p:pic>
      </p:grpSp>
      <p:grpSp>
        <p:nvGrpSpPr>
          <p:cNvPr id="55301" name="Group 14"/>
          <p:cNvGrpSpPr>
            <a:grpSpLocks/>
          </p:cNvGrpSpPr>
          <p:nvPr/>
        </p:nvGrpSpPr>
        <p:grpSpPr bwMode="auto">
          <a:xfrm>
            <a:off x="1171575" y="1505348"/>
            <a:ext cx="3249613" cy="375443"/>
            <a:chOff x="24" y="489"/>
            <a:chExt cx="723" cy="292"/>
          </a:xfrm>
        </p:grpSpPr>
        <p:sp>
          <p:nvSpPr>
            <p:cNvPr id="55302"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55303"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55304"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2"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3" name="Rectangle 228">
            <a:hlinkClick r:id="rId4" action="ppaction://hlinksldjump"/>
          </p:cNvPr>
          <p:cNvSpPr>
            <a:spLocks noChangeArrowheads="1"/>
          </p:cNvSpPr>
          <p:nvPr/>
        </p:nvSpPr>
        <p:spPr bwMode="auto">
          <a:xfrm>
            <a:off x="0" y="6185808"/>
            <a:ext cx="9144000" cy="677108"/>
          </a:xfrm>
          <a:prstGeom prst="rect">
            <a:avLst/>
          </a:prstGeom>
          <a:noFill/>
          <a:ln w="9525" algn="ctr">
            <a:noFill/>
            <a:miter lim="800000"/>
            <a:headEnd/>
            <a:tailEnd/>
          </a:ln>
          <a:effectLst/>
        </p:spPr>
        <p:txBody>
          <a:bodyPr wrap="square" anchor="ctr">
            <a:spAutoFit/>
          </a:bodyPr>
          <a:lstStyle/>
          <a:p>
            <a:pPr algn="just">
              <a:spcBef>
                <a:spcPts val="0"/>
              </a:spcBef>
              <a:spcAft>
                <a:spcPts val="0"/>
              </a:spcAft>
              <a:buFont typeface="Wingdings" pitchFamily="2" charset="2"/>
              <a:buNone/>
            </a:pPr>
            <a:r>
              <a:rPr lang="es-MX" sz="1000" b="1" dirty="0" smtClean="0"/>
              <a:t>* La articulación se refiere a la relación lógica entre los resultados de la autoevaluación y la actualización de la planeación. </a:t>
            </a:r>
          </a:p>
          <a:p>
            <a:pPr marL="0" lvl="1" algn="just">
              <a:spcBef>
                <a:spcPts val="0"/>
              </a:spcBef>
              <a:spcAft>
                <a:spcPts val="0"/>
              </a:spcAft>
              <a:buFont typeface="Wingdings" pitchFamily="2" charset="2"/>
              <a:buNone/>
            </a:pPr>
            <a:endParaRPr lang="es-MX" sz="800" b="1" dirty="0" smtClean="0"/>
          </a:p>
          <a:p>
            <a:pPr algn="just">
              <a:spcBef>
                <a:spcPts val="0"/>
              </a:spcBef>
              <a:spcAft>
                <a:spcPts val="0"/>
              </a:spcAft>
              <a:buFont typeface="Wingdings" pitchFamily="2" charset="2"/>
              <a:buNone/>
            </a:pPr>
            <a:r>
              <a:rPr lang="es-MX" sz="1000" b="1" dirty="0" smtClean="0"/>
              <a:t>Es importante asegurar la articulación entre las fortalezas y los problemas identificados en la autoevaluación, con la visión, las políticas, los objetivos, las estrategias, las acciones, las </a:t>
            </a:r>
            <a:r>
              <a:rPr lang="es-MX" sz="1000" b="1" dirty="0"/>
              <a:t>M</a:t>
            </a:r>
            <a:r>
              <a:rPr lang="es-MX" sz="1000" b="1" dirty="0" smtClean="0"/>
              <a:t>etas </a:t>
            </a:r>
            <a:r>
              <a:rPr lang="es-MX" sz="1000" b="1" dirty="0"/>
              <a:t>C</a:t>
            </a:r>
            <a:r>
              <a:rPr lang="es-MX" sz="1000" b="1" dirty="0" smtClean="0"/>
              <a:t>ompromiso y los proyectos diseñados en la actualización de la planeación.</a:t>
            </a:r>
            <a:endParaRPr lang="es-MX" sz="1000" dirty="0"/>
          </a:p>
        </p:txBody>
      </p:sp>
      <p:sp>
        <p:nvSpPr>
          <p:cNvPr id="14" name="13 Rectángulo">
            <a:hlinkClick r:id="rId5" action="ppaction://hlinksldjump"/>
          </p:cNvPr>
          <p:cNvSpPr>
            <a:spLocks/>
          </p:cNvSpPr>
          <p:nvPr/>
        </p:nvSpPr>
        <p:spPr bwMode="auto">
          <a:xfrm>
            <a:off x="5801205" y="2933108"/>
            <a:ext cx="1504967" cy="198001"/>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5300" name="Text Box 90"/>
          <p:cNvSpPr txBox="1">
            <a:spLocks noChangeArrowheads="1"/>
          </p:cNvSpPr>
          <p:nvPr/>
        </p:nvSpPr>
        <p:spPr bwMode="auto">
          <a:xfrm>
            <a:off x="0" y="571480"/>
            <a:ext cx="9144000" cy="6286519"/>
          </a:xfrm>
          <a:prstGeom prst="rect">
            <a:avLst/>
          </a:prstGeom>
          <a:solidFill>
            <a:schemeClr val="bg1">
              <a:alpha val="10196"/>
            </a:schemeClr>
          </a:solidFill>
          <a:ln w="3175" algn="ctr">
            <a:noFill/>
            <a:miter lim="800000"/>
            <a:headEnd/>
            <a:tailEnd/>
          </a:ln>
        </p:spPr>
        <p:txBody>
          <a:bodyPr wrap="square" tIns="82800" bIns="82800">
            <a:noAutofit/>
          </a:bodyPr>
          <a:lstStyle/>
          <a:p>
            <a:pPr marL="0" lvl="1" algn="just">
              <a:spcBef>
                <a:spcPts val="0"/>
              </a:spcBef>
              <a:tabLst>
                <a:tab pos="180975" algn="l"/>
                <a:tab pos="622300" algn="l"/>
              </a:tabLst>
            </a:pPr>
            <a:r>
              <a:rPr lang="es-MX" sz="1300" b="1" dirty="0" smtClean="0"/>
              <a:t>Actualización de la planeación académica institucional (PIFI)</a:t>
            </a:r>
          </a:p>
          <a:p>
            <a:pPr marL="457200" lvl="2" algn="just">
              <a:spcBef>
                <a:spcPts val="0"/>
              </a:spcBef>
              <a:buFont typeface="Wingdings" pitchFamily="2" charset="2"/>
              <a:buChar char="Ø"/>
              <a:tabLst>
                <a:tab pos="180975" algn="l"/>
                <a:tab pos="622300" algn="l"/>
              </a:tabLst>
            </a:pPr>
            <a:endParaRPr lang="es-MX" sz="1100" dirty="0" smtClean="0"/>
          </a:p>
          <a:p>
            <a:pPr marL="457200" lvl="2" algn="just">
              <a:spcBef>
                <a:spcPts val="0"/>
              </a:spcBef>
              <a:buFont typeface="Wingdings" pitchFamily="2" charset="2"/>
              <a:buChar char="Ø"/>
              <a:tabLst>
                <a:tab pos="180975" algn="l"/>
                <a:tab pos="622300" algn="l"/>
              </a:tabLst>
            </a:pPr>
            <a:r>
              <a:rPr lang="es-MX" sz="1300" dirty="0" smtClean="0"/>
              <a:t>Impulsar y/o fortalecer la </a:t>
            </a:r>
            <a:r>
              <a:rPr lang="es-MX" sz="1300" dirty="0"/>
              <a:t>educación ambiental para el desarrollo sustentable.</a:t>
            </a:r>
          </a:p>
          <a:p>
            <a:pPr marL="457200" lvl="2" algn="just">
              <a:spcBef>
                <a:spcPts val="0"/>
              </a:spcBef>
              <a:tabLst>
                <a:tab pos="180975" algn="l"/>
                <a:tab pos="622300" algn="l"/>
              </a:tabLst>
            </a:pPr>
            <a:endParaRPr lang="es-MX" sz="800" dirty="0"/>
          </a:p>
          <a:p>
            <a:pPr marL="457200" lvl="2" algn="just">
              <a:spcBef>
                <a:spcPts val="0"/>
              </a:spcBef>
              <a:buFont typeface="Wingdings" pitchFamily="2" charset="2"/>
              <a:buChar char="Ø"/>
              <a:tabLst>
                <a:tab pos="180975" algn="l"/>
                <a:tab pos="622300" algn="l"/>
              </a:tabLst>
            </a:pPr>
            <a:r>
              <a:rPr lang="es-MX" sz="1300" dirty="0"/>
              <a:t>Mejorar </a:t>
            </a:r>
            <a:r>
              <a:rPr lang="es-MX" sz="1300" dirty="0" smtClean="0"/>
              <a:t>y/o fortalecer la vinculación.</a:t>
            </a:r>
          </a:p>
          <a:p>
            <a:pPr marL="457200" lvl="2" algn="just">
              <a:spcBef>
                <a:spcPts val="0"/>
              </a:spcBef>
              <a:tabLst>
                <a:tab pos="180975" algn="l"/>
                <a:tab pos="622300" algn="l"/>
              </a:tabLst>
            </a:pPr>
            <a:endParaRPr lang="es-MX" sz="800" dirty="0"/>
          </a:p>
          <a:p>
            <a:pPr marL="457200" lvl="2" algn="just">
              <a:spcBef>
                <a:spcPts val="0"/>
              </a:spcBef>
              <a:buFont typeface="Wingdings" pitchFamily="2" charset="2"/>
              <a:buChar char="Ø"/>
              <a:tabLst>
                <a:tab pos="180975" algn="l"/>
                <a:tab pos="622300" algn="l"/>
              </a:tabLst>
            </a:pPr>
            <a:r>
              <a:rPr lang="es-MX" sz="1300" dirty="0" smtClean="0"/>
              <a:t>Asegurar la atención a las recomendaciones de los CIEES y los organismos reconocidos por el COPAES.</a:t>
            </a:r>
          </a:p>
          <a:p>
            <a:pPr marL="457200" lvl="2" algn="just">
              <a:spcBef>
                <a:spcPts val="0"/>
              </a:spcBef>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Mejorar los resultados de Testimonio de Desempeño Sobresalientes (TDSS) y Satisfactorio (TDS) del EGEL, para obtener los Estándares 1 y 2 de Rendimiento Académico establecidos por el Padrón de Licenciatura de Alto Rendimiento Académico.</a:t>
            </a:r>
          </a:p>
          <a:p>
            <a:pPr marL="457200" lvl="2" algn="just">
              <a:spcBef>
                <a:spcPts val="0"/>
              </a:spcBef>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Fortalecer la capacidad académica.</a:t>
            </a:r>
          </a:p>
          <a:p>
            <a:pPr marL="457200" lvl="2" algn="just">
              <a:spcBef>
                <a:spcPts val="0"/>
              </a:spcBef>
              <a:tabLst>
                <a:tab pos="180975" algn="l"/>
                <a:tab pos="622300" algn="l"/>
              </a:tabLst>
            </a:pPr>
            <a:endParaRPr lang="es-MX" sz="800" dirty="0" smtClean="0"/>
          </a:p>
          <a:p>
            <a:pPr marL="457200" lvl="2" algn="just">
              <a:spcBef>
                <a:spcPts val="0"/>
              </a:spcBef>
              <a:buFont typeface="Wingdings" pitchFamily="2" charset="2"/>
              <a:buChar char="Ø"/>
              <a:tabLst>
                <a:tab pos="180975" algn="l"/>
                <a:tab pos="622300" algn="l"/>
              </a:tabLst>
            </a:pPr>
            <a:r>
              <a:rPr lang="es-MX" sz="1300" dirty="0" smtClean="0"/>
              <a:t>Fortalecer y/o mejorar la competitividad de TSU y Licenciatura.</a:t>
            </a:r>
          </a:p>
          <a:p>
            <a:pPr marL="457200" lvl="2" algn="just">
              <a:spcBef>
                <a:spcPts val="0"/>
              </a:spcBef>
              <a:spcAft>
                <a:spcPts val="0"/>
              </a:spcAft>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Cerrar las brechas de capacidad y competitividad académicas entre las DES.</a:t>
            </a:r>
          </a:p>
          <a:p>
            <a:pPr marL="457200" lvl="2" algn="just">
              <a:spcBef>
                <a:spcPts val="0"/>
              </a:spcBef>
              <a:spcAft>
                <a:spcPts val="0"/>
              </a:spcAft>
              <a:tabLst>
                <a:tab pos="180975" algn="l"/>
                <a:tab pos="622300" algn="l"/>
              </a:tabLst>
            </a:pPr>
            <a:endParaRPr lang="es-MX" sz="800" dirty="0" smtClean="0"/>
          </a:p>
          <a:p>
            <a:pPr marL="457200" lvl="2" algn="just">
              <a:spcBef>
                <a:spcPts val="0"/>
              </a:spcBef>
              <a:spcAft>
                <a:spcPts val="0"/>
              </a:spcAft>
              <a:buFont typeface="Wingdings" pitchFamily="2" charset="2"/>
              <a:buChar char="Ø"/>
              <a:tabLst>
                <a:tab pos="180975" algn="l"/>
                <a:tab pos="622300" algn="l"/>
              </a:tabLst>
            </a:pPr>
            <a:r>
              <a:rPr lang="es-MX" sz="1300" dirty="0" smtClean="0"/>
              <a:t>Mejorar la atención y formación integral del estudiante.</a:t>
            </a:r>
          </a:p>
          <a:p>
            <a:pPr marL="457200" lvl="2" algn="just">
              <a:spcBef>
                <a:spcPts val="0"/>
              </a:spcBef>
              <a:spcAft>
                <a:spcPts val="0"/>
              </a:spcAft>
              <a:buFont typeface="Wingdings" pitchFamily="2" charset="2"/>
              <a:buChar char="Ø"/>
              <a:tabLst>
                <a:tab pos="180975" algn="l"/>
                <a:tab pos="622300" algn="l"/>
              </a:tabLst>
            </a:pPr>
            <a:endParaRPr lang="es-MX" sz="800" dirty="0"/>
          </a:p>
          <a:p>
            <a:pPr marL="457200" lvl="2" algn="just">
              <a:spcBef>
                <a:spcPts val="0"/>
              </a:spcBef>
              <a:spcAft>
                <a:spcPts val="0"/>
              </a:spcAft>
              <a:tabLst>
                <a:tab pos="180975" algn="l"/>
                <a:tab pos="622300" algn="l"/>
              </a:tabLst>
            </a:pPr>
            <a:endParaRPr lang="es-MX" sz="1300" dirty="0" smtClean="0"/>
          </a:p>
          <a:p>
            <a:pPr marL="457200" lvl="2" algn="just">
              <a:spcBef>
                <a:spcPts val="0"/>
              </a:spcBef>
              <a:spcAft>
                <a:spcPts val="0"/>
              </a:spcAft>
              <a:tabLst>
                <a:tab pos="180975" algn="l"/>
                <a:tab pos="622300" algn="l"/>
              </a:tabLst>
            </a:pPr>
            <a:endParaRPr lang="es-MX" sz="1300" dirty="0"/>
          </a:p>
          <a:p>
            <a:pPr marL="457200" lvl="2" algn="just">
              <a:spcBef>
                <a:spcPts val="0"/>
              </a:spcBef>
              <a:spcAft>
                <a:spcPts val="0"/>
              </a:spcAft>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0" lvl="1" algn="just">
              <a:spcBef>
                <a:spcPts val="0"/>
              </a:spcBef>
              <a:spcAft>
                <a:spcPts val="0"/>
              </a:spcAft>
              <a:tabLst>
                <a:tab pos="180975" algn="l"/>
                <a:tab pos="622300" algn="l"/>
              </a:tabLst>
            </a:pPr>
            <a:endParaRPr lang="es-MX" sz="800" strike="sngStrike" dirty="0"/>
          </a:p>
        </p:txBody>
      </p:sp>
      <p:sp>
        <p:nvSpPr>
          <p:cNvPr id="6"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5"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5300" name="Text Box 90"/>
          <p:cNvSpPr txBox="1">
            <a:spLocks noChangeArrowheads="1"/>
          </p:cNvSpPr>
          <p:nvPr/>
        </p:nvSpPr>
        <p:spPr bwMode="auto">
          <a:xfrm>
            <a:off x="0" y="571480"/>
            <a:ext cx="9144000" cy="6286519"/>
          </a:xfrm>
          <a:prstGeom prst="rect">
            <a:avLst/>
          </a:prstGeom>
          <a:solidFill>
            <a:schemeClr val="bg1">
              <a:alpha val="10196"/>
            </a:schemeClr>
          </a:solidFill>
          <a:ln w="3175" algn="ctr">
            <a:noFill/>
            <a:miter lim="800000"/>
            <a:headEnd/>
            <a:tailEnd/>
          </a:ln>
        </p:spPr>
        <p:txBody>
          <a:bodyPr wrap="square" tIns="82800" bIns="82800">
            <a:noAutofit/>
          </a:bodyPr>
          <a:lstStyle/>
          <a:p>
            <a:pPr marL="0" lvl="1" algn="just">
              <a:spcBef>
                <a:spcPts val="0"/>
              </a:spcBef>
              <a:tabLst>
                <a:tab pos="180975" algn="l"/>
                <a:tab pos="622300" algn="l"/>
              </a:tabLst>
            </a:pPr>
            <a:r>
              <a:rPr lang="es-MX" sz="1300" b="1" dirty="0" smtClean="0"/>
              <a:t>Actualización de la planeación académica institucional (PIFI)</a:t>
            </a:r>
          </a:p>
          <a:p>
            <a:pPr marL="457200" lvl="2" algn="just">
              <a:spcBef>
                <a:spcPts val="0"/>
              </a:spcBef>
              <a:buFont typeface="Wingdings" pitchFamily="2" charset="2"/>
              <a:buChar char="Ø"/>
              <a:tabLst>
                <a:tab pos="180975" algn="l"/>
                <a:tab pos="622300" algn="l"/>
              </a:tabLst>
            </a:pPr>
            <a:endParaRPr lang="es-MX" sz="1100" dirty="0" smtClean="0"/>
          </a:p>
          <a:p>
            <a:pPr marL="457200" lvl="2" algn="ctr">
              <a:spcBef>
                <a:spcPts val="0"/>
              </a:spcBef>
              <a:spcAft>
                <a:spcPts val="0"/>
              </a:spcAft>
              <a:tabLst>
                <a:tab pos="180975" algn="l"/>
                <a:tab pos="622300" algn="l"/>
              </a:tabLst>
            </a:pPr>
            <a:r>
              <a:rPr lang="es-MX" sz="1300" b="1" dirty="0" smtClean="0"/>
              <a:t>Síntesis </a:t>
            </a:r>
            <a:r>
              <a:rPr lang="es-MX" sz="1300" b="1" dirty="0"/>
              <a:t>de la planeación académica </a:t>
            </a:r>
            <a:r>
              <a:rPr lang="es-MX" sz="1300" b="1" dirty="0" smtClean="0"/>
              <a:t>institucional</a:t>
            </a:r>
            <a:endParaRPr lang="es-MX" sz="1300" b="1"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tabLst>
                <a:tab pos="180975" algn="l"/>
                <a:tab pos="622300" algn="l"/>
              </a:tabLst>
            </a:pPr>
            <a:endParaRPr lang="es-MX" sz="1300" dirty="0"/>
          </a:p>
          <a:p>
            <a:pPr marL="457200" lvl="2" algn="just">
              <a:spcBef>
                <a:spcPts val="0"/>
              </a:spcBef>
              <a:spcAft>
                <a:spcPts val="0"/>
              </a:spcAft>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457200" lvl="2" algn="just">
              <a:spcBef>
                <a:spcPts val="0"/>
              </a:spcBef>
              <a:spcAft>
                <a:spcPts val="0"/>
              </a:spcAft>
              <a:buFont typeface="Wingdings" pitchFamily="2" charset="2"/>
              <a:buChar char="Ø"/>
              <a:tabLst>
                <a:tab pos="180975" algn="l"/>
                <a:tab pos="622300" algn="l"/>
              </a:tabLst>
            </a:pPr>
            <a:endParaRPr lang="es-MX" sz="1300" dirty="0"/>
          </a:p>
          <a:p>
            <a:pPr marL="457200" lvl="2" algn="just">
              <a:spcBef>
                <a:spcPts val="0"/>
              </a:spcBef>
              <a:spcAft>
                <a:spcPts val="0"/>
              </a:spcAft>
              <a:buFont typeface="Wingdings" pitchFamily="2" charset="2"/>
              <a:buChar char="Ø"/>
              <a:tabLst>
                <a:tab pos="180975" algn="l"/>
                <a:tab pos="622300" algn="l"/>
              </a:tabLst>
            </a:pPr>
            <a:endParaRPr lang="es-MX" sz="1300" dirty="0" smtClean="0"/>
          </a:p>
          <a:p>
            <a:pPr marL="0" lvl="1" algn="just">
              <a:spcBef>
                <a:spcPts val="0"/>
              </a:spcBef>
              <a:spcAft>
                <a:spcPts val="0"/>
              </a:spcAft>
              <a:tabLst>
                <a:tab pos="180975" algn="l"/>
                <a:tab pos="622300" algn="l"/>
              </a:tabLst>
            </a:pPr>
            <a:endParaRPr lang="es-MX" sz="800" strike="sngStrike" dirty="0"/>
          </a:p>
        </p:txBody>
      </p:sp>
      <p:sp>
        <p:nvSpPr>
          <p:cNvPr id="6"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3987195098"/>
              </p:ext>
            </p:extLst>
          </p:nvPr>
        </p:nvGraphicFramePr>
        <p:xfrm>
          <a:off x="142844" y="1285860"/>
          <a:ext cx="8860398" cy="4811742"/>
        </p:xfrm>
        <a:graphic>
          <a:graphicData uri="http://schemas.openxmlformats.org/drawingml/2006/table">
            <a:tbl>
              <a:tblPr/>
              <a:tblGrid>
                <a:gridCol w="2817695"/>
                <a:gridCol w="1377136"/>
                <a:gridCol w="1594561"/>
                <a:gridCol w="1535503"/>
                <a:gridCol w="1535503"/>
              </a:tblGrid>
              <a:tr h="255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Concepto</a:t>
                      </a:r>
                      <a:endParaRPr kumimoji="0" lang="es-ES" sz="10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Políticas</a:t>
                      </a:r>
                      <a:endParaRPr kumimoji="0" lang="es-ES" sz="10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Objetivos estratégicos</a:t>
                      </a:r>
                      <a:endParaRPr kumimoji="0" lang="es-ES" sz="10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Estrategias </a:t>
                      </a:r>
                      <a:endParaRPr kumimoji="0" lang="es-ES" sz="10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Acciones</a:t>
                      </a: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Mejorar la pertinencia de los programas y servicios académicos.</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Mejorar la calidad de los PE de posgrado.</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Impulsar y/o fortalecer la innovación educativa.</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Impulsar y/o fortalecer la cooperación académica nacional e internacional.</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050" b="0" i="0" u="none" strike="noStrike" dirty="0" smtClean="0">
                          <a:solidFill>
                            <a:schemeClr val="tx1"/>
                          </a:solidFill>
                          <a:latin typeface="Arial"/>
                        </a:rPr>
                        <a:t>Impulsar y/o fortalecer </a:t>
                      </a:r>
                      <a:r>
                        <a:rPr lang="es-MX" sz="1050" b="0" i="0" u="none" strike="noStrike" dirty="0">
                          <a:solidFill>
                            <a:schemeClr val="tx1"/>
                          </a:solidFill>
                          <a:latin typeface="Arial"/>
                        </a:rPr>
                        <a:t>la educación ambiental para el desarrollo sustentable.</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cs typeface="Arial" charset="0"/>
                        </a:rPr>
                        <a:t>P1, P2,...</a:t>
                      </a:r>
                      <a:r>
                        <a:rPr kumimoji="0" lang="es-MX" sz="1050" b="0" i="0" u="none" strike="noStrike" cap="none" normalizeH="0" baseline="0" dirty="0" err="1" smtClean="0">
                          <a:ln>
                            <a:noFill/>
                          </a:ln>
                          <a:solidFill>
                            <a:schemeClr val="tx1"/>
                          </a:solidFill>
                          <a:effectLst/>
                          <a:latin typeface="Arial" charset="0"/>
                          <a:cs typeface="Arial" charset="0"/>
                        </a:rPr>
                        <a:t>Pn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Mejorar la vinculación.</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Arial" charset="0"/>
                          <a:cs typeface="Arial" charset="0"/>
                        </a:rPr>
                        <a:t>P1, P2,...Pn</a:t>
                      </a:r>
                      <a:endParaRPr kumimoji="0" lang="es-ES" sz="105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Asegurar la atención a las recomendaciones de los CIEES y los organismos reconocidos por el COPAES.</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es-MX" sz="1050" dirty="0" smtClean="0"/>
                        <a:t>Mejorar los resultados de TDSS y TDS del EGEL para obtener los Estándares 1 y 2 de Rendimiento Académico establecidos por el Padrón de Licenciatura de Alto Rendimiento Académico.</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Fortalecer la capacidad académica.</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Arial" charset="0"/>
                        </a:rPr>
                        <a:t>Fortalecer y/o mejorar la competitividad de TSU y Licenciatura.</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s-MX" sz="1050" b="0" i="0" u="none" strike="noStrike" cap="none" normalizeH="0" baseline="0" dirty="0" smtClean="0">
                          <a:ln>
                            <a:noFill/>
                          </a:ln>
                          <a:solidFill>
                            <a:schemeClr val="tx1"/>
                          </a:solidFill>
                          <a:effectLst/>
                          <a:latin typeface="Arial" charset="0"/>
                        </a:rPr>
                        <a:t>Abatir las brechas de capacidad y competitividad académicas entre las DES.</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s-MX" sz="1050" b="0" i="0" u="none" strike="noStrike" cap="none" normalizeH="0" baseline="0" dirty="0" smtClean="0">
                          <a:ln>
                            <a:noFill/>
                          </a:ln>
                          <a:solidFill>
                            <a:schemeClr val="tx1"/>
                          </a:solidFill>
                          <a:effectLst/>
                          <a:latin typeface="Arial" charset="0"/>
                        </a:rPr>
                        <a:t>Mejorar  la atención y formación integral del estudiante.</a:t>
                      </a:r>
                      <a:endParaRPr kumimoji="0" lang="es-ES" sz="105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Arial" charset="0"/>
                          <a:cs typeface="Arial" charset="0"/>
                        </a:rPr>
                        <a:t>P1, P2, …</a:t>
                      </a:r>
                      <a:r>
                        <a:rPr kumimoji="0" lang="es-ES_tradnl" sz="1050" b="0" i="0" u="none" strike="noStrike" cap="none" normalizeH="0" baseline="0" dirty="0" err="1" smtClean="0">
                          <a:ln>
                            <a:noFill/>
                          </a:ln>
                          <a:solidFill>
                            <a:schemeClr val="tx1"/>
                          </a:solidFill>
                          <a:effectLst/>
                          <a:latin typeface="Arial" charset="0"/>
                          <a:cs typeface="Arial" charset="0"/>
                        </a:rPr>
                        <a:t>Pn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O1, O2,...</a:t>
                      </a:r>
                      <a:r>
                        <a:rPr kumimoji="0" lang="es-ES" sz="1050" b="0" i="0" u="none" strike="noStrike" cap="none" normalizeH="0" baseline="0" dirty="0" err="1" smtClean="0">
                          <a:ln>
                            <a:noFill/>
                          </a:ln>
                          <a:solidFill>
                            <a:schemeClr val="tx1"/>
                          </a:solidFill>
                          <a:effectLst/>
                          <a:latin typeface="Arial" charset="0"/>
                          <a:cs typeface="Arial" charset="0"/>
                        </a:rPr>
                        <a:t>On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charset="0"/>
                          <a:cs typeface="Arial" charset="0"/>
                        </a:rPr>
                        <a:t>E1, E2,..En</a:t>
                      </a:r>
                      <a:endParaRPr kumimoji="0" lang="es-ES_tradnl"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050" b="0" i="0" u="none" strike="noStrike" cap="none" normalizeH="0" baseline="0" dirty="0" smtClean="0">
                          <a:ln>
                            <a:noFill/>
                          </a:ln>
                          <a:solidFill>
                            <a:schemeClr val="tx1"/>
                          </a:solidFill>
                          <a:effectLst/>
                          <a:latin typeface="Arial" charset="0"/>
                          <a:cs typeface="Arial" charset="0"/>
                        </a:rPr>
                        <a:t>A1, A2,.. </a:t>
                      </a:r>
                      <a:r>
                        <a:rPr kumimoji="0" lang="es-ES" sz="1050" b="0" i="0" u="none" strike="noStrike" cap="none" normalizeH="0" baseline="0" dirty="0" err="1" smtClean="0">
                          <a:ln>
                            <a:noFill/>
                          </a:ln>
                          <a:solidFill>
                            <a:schemeClr val="tx1"/>
                          </a:solidFill>
                          <a:effectLst/>
                          <a:latin typeface="Arial" charset="0"/>
                          <a:cs typeface="Arial" charset="0"/>
                        </a:rPr>
                        <a:t>An</a:t>
                      </a:r>
                      <a:endParaRPr kumimoji="0" lang="es-ES" sz="105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 Box 96"/>
          <p:cNvSpPr txBox="1">
            <a:spLocks noChangeArrowheads="1"/>
          </p:cNvSpPr>
          <p:nvPr/>
        </p:nvSpPr>
        <p:spPr bwMode="auto">
          <a:xfrm>
            <a:off x="0" y="6417609"/>
            <a:ext cx="9144000" cy="430887"/>
          </a:xfrm>
          <a:prstGeom prst="rect">
            <a:avLst/>
          </a:prstGeom>
          <a:noFill/>
          <a:ln w="3175" algn="ctr">
            <a:noFill/>
            <a:miter lim="800000"/>
            <a:headEnd/>
            <a:tailEnd/>
          </a:ln>
        </p:spPr>
        <p:txBody>
          <a:bodyPr>
            <a:spAutoFit/>
          </a:bodyPr>
          <a:lstStyle/>
          <a:p>
            <a:pPr>
              <a:spcBef>
                <a:spcPct val="50000"/>
              </a:spcBef>
              <a:tabLst>
                <a:tab pos="180975" algn="l"/>
                <a:tab pos="447675" algn="l"/>
              </a:tabLst>
            </a:pPr>
            <a:r>
              <a:rPr lang="es-MX" sz="1100" b="1" dirty="0" smtClean="0"/>
              <a:t>Para </a:t>
            </a:r>
            <a:r>
              <a:rPr lang="es-MX" sz="1100" b="1" dirty="0"/>
              <a:t>cada uno de los conceptos, se sugiere enfocarse en las políticas, </a:t>
            </a:r>
            <a:r>
              <a:rPr lang="es-MX" sz="1100" b="1" dirty="0" smtClean="0"/>
              <a:t>objetivos, estrategias y acciones más </a:t>
            </a:r>
            <a:r>
              <a:rPr lang="es-MX" sz="1100" b="1" dirty="0"/>
              <a:t>significativas, es decir, aquellas que tengan un impacto relevante en los resultados esperados.</a:t>
            </a:r>
            <a:endParaRPr lang="es-ES" sz="1100" b="1" dirty="0"/>
          </a:p>
        </p:txBody>
      </p:sp>
      <p:sp>
        <p:nvSpPr>
          <p:cNvPr id="7"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5300" name="Text Box 90"/>
          <p:cNvSpPr txBox="1">
            <a:spLocks noChangeArrowheads="1"/>
          </p:cNvSpPr>
          <p:nvPr/>
        </p:nvSpPr>
        <p:spPr bwMode="auto">
          <a:xfrm>
            <a:off x="0" y="571480"/>
            <a:ext cx="9144000" cy="6286519"/>
          </a:xfrm>
          <a:prstGeom prst="rect">
            <a:avLst/>
          </a:prstGeom>
          <a:solidFill>
            <a:schemeClr val="bg1">
              <a:alpha val="10196"/>
            </a:schemeClr>
          </a:solidFill>
          <a:ln w="3175" algn="ctr">
            <a:noFill/>
            <a:miter lim="800000"/>
            <a:headEnd/>
            <a:tailEnd/>
          </a:ln>
        </p:spPr>
        <p:txBody>
          <a:bodyPr wrap="square" tIns="82800" bIns="82800">
            <a:noAutofit/>
          </a:bodyPr>
          <a:lstStyle/>
          <a:p>
            <a:pPr algn="just">
              <a:tabLst>
                <a:tab pos="180975" algn="l"/>
                <a:tab pos="447675" algn="l"/>
              </a:tabLst>
            </a:pPr>
            <a:r>
              <a:rPr lang="es-MX" sz="1400" b="1" dirty="0" smtClean="0"/>
              <a:t>Metas Compromiso académicas institucionales</a:t>
            </a:r>
          </a:p>
          <a:p>
            <a:pPr algn="just">
              <a:tabLst>
                <a:tab pos="180975" algn="l"/>
                <a:tab pos="447675" algn="l"/>
              </a:tabLst>
            </a:pPr>
            <a:endParaRPr lang="es-MX" sz="800" b="1" dirty="0" smtClean="0"/>
          </a:p>
          <a:p>
            <a:pPr algn="just">
              <a:tabLst>
                <a:tab pos="180975" algn="l"/>
                <a:tab pos="447675" algn="l"/>
              </a:tabLst>
            </a:pPr>
            <a:r>
              <a:rPr lang="es-MX" sz="1300" dirty="0" smtClean="0"/>
              <a:t>En </a:t>
            </a:r>
            <a:r>
              <a:rPr lang="es-MX" sz="1300" dirty="0"/>
              <a:t>esta fase de actualización del PIFI </a:t>
            </a:r>
            <a:r>
              <a:rPr lang="es-MX" sz="1300" dirty="0" smtClean="0"/>
              <a:t>2014-2015 </a:t>
            </a:r>
            <a:r>
              <a:rPr lang="es-MX" sz="1300" dirty="0"/>
              <a:t>se deberá revisar y, en su caso, precisar y/o actualizar el alcance de las M</a:t>
            </a:r>
            <a:r>
              <a:rPr lang="es-MX" sz="1300" dirty="0" smtClean="0"/>
              <a:t>etas Compromiso. </a:t>
            </a:r>
            <a:r>
              <a:rPr lang="es-MX" sz="1300" dirty="0"/>
              <a:t>A estas metas que establezca la institución para </a:t>
            </a:r>
            <a:r>
              <a:rPr lang="es-MX" sz="1300" dirty="0" smtClean="0"/>
              <a:t>los años 2014, 2015, 2016 </a:t>
            </a:r>
            <a:r>
              <a:rPr lang="es-MX" sz="1300" dirty="0"/>
              <a:t>y </a:t>
            </a:r>
            <a:r>
              <a:rPr lang="es-MX" sz="1300" dirty="0" smtClean="0"/>
              <a:t>2017, </a:t>
            </a:r>
            <a:r>
              <a:rPr lang="es-MX" sz="1300" dirty="0"/>
              <a:t>se les dará seguimiento en su cumplimiento a través de los informes trimestrales académicos. </a:t>
            </a:r>
          </a:p>
          <a:p>
            <a:pPr algn="just">
              <a:tabLst>
                <a:tab pos="180975" algn="l"/>
                <a:tab pos="447675" algn="l"/>
              </a:tabLst>
            </a:pPr>
            <a:endParaRPr lang="es-MX" sz="500" b="1" dirty="0"/>
          </a:p>
          <a:p>
            <a:pPr algn="just">
              <a:tabLst>
                <a:tab pos="180975" algn="l"/>
                <a:tab pos="447675" algn="l"/>
              </a:tabLst>
            </a:pPr>
            <a:r>
              <a:rPr lang="es-MX" sz="1300" dirty="0"/>
              <a:t>Para el llenado del siguiente formato se deberá utilizar el módulo de captura en línea de </a:t>
            </a:r>
            <a:r>
              <a:rPr lang="es-MX" sz="1300" dirty="0" smtClean="0"/>
              <a:t>Metas Compromiso, calendarizando su avance trimestral.</a:t>
            </a:r>
          </a:p>
          <a:p>
            <a:pPr algn="just">
              <a:tabLst>
                <a:tab pos="180975" algn="l"/>
                <a:tab pos="447675" algn="l"/>
              </a:tabLst>
            </a:pPr>
            <a:endParaRPr lang="es-MX" sz="800" b="1" dirty="0" smtClean="0"/>
          </a:p>
          <a:p>
            <a:pPr algn="ctr">
              <a:tabLst>
                <a:tab pos="180975" algn="l"/>
                <a:tab pos="447675" algn="l"/>
              </a:tabLst>
            </a:pPr>
            <a:r>
              <a:rPr lang="es-MX" sz="1300" b="1" dirty="0" smtClean="0"/>
              <a:t>Metas Compromiso institucional para el periodo 2014-2017 en la siguiente tabla, para posteriormente capturarlos en el sistema e-PIFI 3.0.</a:t>
            </a:r>
            <a:endParaRPr lang="es-ES" sz="1300" b="1" dirty="0" smtClean="0"/>
          </a:p>
          <a:p>
            <a:pPr algn="just">
              <a:tabLst>
                <a:tab pos="180975" algn="l"/>
                <a:tab pos="447675" algn="l"/>
              </a:tabLst>
            </a:pPr>
            <a:endParaRPr lang="es-MX" sz="1100" dirty="0"/>
          </a:p>
        </p:txBody>
      </p:sp>
      <p:graphicFrame>
        <p:nvGraphicFramePr>
          <p:cNvPr id="2" name="1 Tabla"/>
          <p:cNvGraphicFramePr>
            <a:graphicFrameLocks noGrp="1"/>
          </p:cNvGraphicFramePr>
          <p:nvPr>
            <p:extLst>
              <p:ext uri="{D42A27DB-BD31-4B8C-83A1-F6EECF244321}">
                <p14:modId xmlns:p14="http://schemas.microsoft.com/office/powerpoint/2010/main" val="2389943285"/>
              </p:ext>
            </p:extLst>
          </p:nvPr>
        </p:nvGraphicFramePr>
        <p:xfrm>
          <a:off x="107504" y="2636912"/>
          <a:ext cx="8930128" cy="3357100"/>
        </p:xfrm>
        <a:graphic>
          <a:graphicData uri="http://schemas.openxmlformats.org/drawingml/2006/table">
            <a:tbl>
              <a:tblPr/>
              <a:tblGrid>
                <a:gridCol w="3077774"/>
                <a:gridCol w="549979"/>
                <a:gridCol w="423063"/>
                <a:gridCol w="549979"/>
                <a:gridCol w="423063"/>
                <a:gridCol w="549979"/>
                <a:gridCol w="423063"/>
                <a:gridCol w="549979"/>
                <a:gridCol w="423063"/>
                <a:gridCol w="86842"/>
                <a:gridCol w="576064"/>
                <a:gridCol w="310136"/>
                <a:gridCol w="987144"/>
              </a:tblGrid>
              <a:tr h="144016">
                <a:tc>
                  <a:txBody>
                    <a:bodyPr/>
                    <a:lstStyle/>
                    <a:p>
                      <a:pPr algn="ctr" rtl="0" fontAlgn="ctr"/>
                      <a:r>
                        <a:rPr lang="es-MX" sz="800" b="1" i="0" u="none" strike="noStrike" dirty="0">
                          <a:solidFill>
                            <a:srgbClr val="000000"/>
                          </a:solidFill>
                          <a:effectLst/>
                          <a:latin typeface="Arial"/>
                        </a:rPr>
                        <a:t>Metas Compromiso institucionales</a:t>
                      </a:r>
                      <a:br>
                        <a:rPr lang="es-MX" sz="800" b="1" i="0" u="none" strike="noStrike" dirty="0">
                          <a:solidFill>
                            <a:srgbClr val="000000"/>
                          </a:solidFill>
                          <a:effectLst/>
                          <a:latin typeface="Arial"/>
                        </a:rPr>
                      </a:br>
                      <a:r>
                        <a:rPr lang="es-MX" sz="800" b="1" i="0" u="none" strike="noStrike" dirty="0">
                          <a:solidFill>
                            <a:srgbClr val="000000"/>
                          </a:solidFill>
                          <a:effectLst/>
                          <a:latin typeface="Arial"/>
                        </a:rPr>
                        <a:t>de capacidad académica</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Valor actual</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2014*</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2015*</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2016*</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2017*</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800" b="1" i="0" u="none" strike="noStrike">
                          <a:solidFill>
                            <a:srgbClr val="000000"/>
                          </a:solidFill>
                          <a:effectLst/>
                          <a:latin typeface="Arial"/>
                        </a:rPr>
                        <a:t>Observaciones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4833">
                <a:tc>
                  <a:txBody>
                    <a:bodyPr/>
                    <a:lstStyle/>
                    <a:p>
                      <a:pPr algn="l" rtl="0" fontAlgn="ctr"/>
                      <a:r>
                        <a:rPr lang="es-MX" sz="800" b="1" i="0" u="none" strike="noStrike">
                          <a:solidFill>
                            <a:srgbClr val="000000"/>
                          </a:solidFill>
                          <a:effectLst/>
                          <a:latin typeface="Arial"/>
                        </a:rPr>
                        <a:t>Total del personal académico (PTC, PTP, PA)</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endParaRPr lang="es-MX"/>
                    </a:p>
                  </a:txBody>
                  <a:tcPr/>
                </a:tc>
                <a:tc>
                  <a:txBody>
                    <a:bodyPr/>
                    <a:lstStyle/>
                    <a:p>
                      <a:pPr algn="l"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19578">
                <a:tc>
                  <a:txBody>
                    <a:bodyPr/>
                    <a:lstStyle/>
                    <a:p>
                      <a:pPr algn="l" rtl="0" fontAlgn="ctr"/>
                      <a:r>
                        <a:rPr lang="es-MX" sz="800" b="1" i="0" u="none" strike="noStrike">
                          <a:solidFill>
                            <a:srgbClr val="000000"/>
                          </a:solidFill>
                          <a:effectLst/>
                          <a:latin typeface="Arial"/>
                        </a:rPr>
                        <a:t>Total de Profesores de Tiempo Completo (PTC)</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endParaRPr lang="es-MX"/>
                    </a:p>
                  </a:txBody>
                  <a:tcPr/>
                </a:tc>
                <a:tc>
                  <a:txBody>
                    <a:bodyPr/>
                    <a:lstStyle/>
                    <a:p>
                      <a:pPr algn="l"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0">
                <a:tc gridSpan="13">
                  <a:txBody>
                    <a:bodyPr/>
                    <a:lstStyle/>
                    <a:p>
                      <a:pPr algn="ctr" rtl="0" fontAlgn="ctr"/>
                      <a:r>
                        <a:rPr lang="es-MX" sz="800" b="1" i="0" u="none" strike="noStrike">
                          <a:solidFill>
                            <a:srgbClr val="000000"/>
                          </a:solidFill>
                          <a:effectLst/>
                          <a:latin typeface="Arial"/>
                        </a:rPr>
                        <a:t>Número y % de PTC de la institución con:</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0">
                <a:tc>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Observaciones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45">
                <a:tc>
                  <a:txBody>
                    <a:bodyPr/>
                    <a:lstStyle/>
                    <a:p>
                      <a:pPr algn="l" rtl="0" fontAlgn="t"/>
                      <a:r>
                        <a:rPr lang="es-MX" sz="800" b="0" i="0" u="none" strike="noStrike">
                          <a:solidFill>
                            <a:srgbClr val="000000"/>
                          </a:solidFill>
                          <a:effectLst/>
                          <a:latin typeface="Arial"/>
                        </a:rPr>
                        <a:t>Especialidad</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82">
                <a:tc>
                  <a:txBody>
                    <a:bodyPr/>
                    <a:lstStyle/>
                    <a:p>
                      <a:pPr algn="l" rtl="0" fontAlgn="t"/>
                      <a:r>
                        <a:rPr lang="es-MX" sz="800" b="0" i="0" u="none" strike="noStrike">
                          <a:solidFill>
                            <a:srgbClr val="000000"/>
                          </a:solidFill>
                          <a:effectLst/>
                          <a:latin typeface="Arial"/>
                        </a:rPr>
                        <a:t>Maestría</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dirty="0">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dirty="0">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219">
                <a:tc>
                  <a:txBody>
                    <a:bodyPr/>
                    <a:lstStyle/>
                    <a:p>
                      <a:pPr algn="l" rtl="0" fontAlgn="t"/>
                      <a:r>
                        <a:rPr lang="es-MX" sz="800" b="0" i="0" u="none" strike="noStrike" dirty="0">
                          <a:solidFill>
                            <a:srgbClr val="000000"/>
                          </a:solidFill>
                          <a:effectLst/>
                          <a:latin typeface="Arial"/>
                        </a:rPr>
                        <a:t>Doctorado</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359">
                <a:tc>
                  <a:txBody>
                    <a:bodyPr/>
                    <a:lstStyle/>
                    <a:p>
                      <a:pPr algn="l" rtl="0" fontAlgn="t"/>
                      <a:r>
                        <a:rPr lang="es-MX" sz="800" b="0" i="0" u="none" strike="noStrike">
                          <a:solidFill>
                            <a:srgbClr val="000000"/>
                          </a:solidFill>
                          <a:effectLst/>
                          <a:latin typeface="Arial"/>
                        </a:rPr>
                        <a:t>Posgrado en el área disciplinar de su desempeño</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rtl="0" fontAlgn="t"/>
                      <a:r>
                        <a:rPr lang="es-MX" sz="800" b="0" i="0" u="none" strike="noStrike">
                          <a:solidFill>
                            <a:srgbClr val="000000"/>
                          </a:solidFill>
                          <a:effectLst/>
                          <a:latin typeface="Arial"/>
                        </a:rPr>
                        <a:t>Doctorado en el área disciplinar de su desempeño</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833">
                <a:tc>
                  <a:txBody>
                    <a:bodyPr/>
                    <a:lstStyle/>
                    <a:p>
                      <a:pPr algn="l" rtl="0" fontAlgn="t"/>
                      <a:r>
                        <a:rPr lang="es-MX" sz="800" b="0" i="0" u="none" strike="noStrike">
                          <a:solidFill>
                            <a:srgbClr val="000000"/>
                          </a:solidFill>
                          <a:effectLst/>
                          <a:latin typeface="Arial"/>
                        </a:rPr>
                        <a:t>Perfil deseable reconocido por el PROMEP-SES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62">
                <a:tc>
                  <a:txBody>
                    <a:bodyPr/>
                    <a:lstStyle/>
                    <a:p>
                      <a:pPr algn="l" rtl="0" fontAlgn="t"/>
                      <a:r>
                        <a:rPr lang="es-MX" sz="800" b="0" i="0" u="none" strike="noStrike">
                          <a:solidFill>
                            <a:srgbClr val="000000"/>
                          </a:solidFill>
                          <a:effectLst/>
                          <a:latin typeface="Arial"/>
                        </a:rPr>
                        <a:t>Adscripción al SNI o SNC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299">
                <a:tc>
                  <a:txBody>
                    <a:bodyPr/>
                    <a:lstStyle/>
                    <a:p>
                      <a:pPr algn="l" rtl="0" fontAlgn="t"/>
                      <a:r>
                        <a:rPr lang="es-MX" sz="800" b="0" i="0" u="none" strike="noStrike">
                          <a:solidFill>
                            <a:srgbClr val="000000"/>
                          </a:solidFill>
                          <a:effectLst/>
                          <a:latin typeface="Arial"/>
                        </a:rPr>
                        <a:t>Participación en el programa de tutorías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834">
                <a:tc>
                  <a:txBody>
                    <a:bodyPr/>
                    <a:lstStyle/>
                    <a:p>
                      <a:pPr algn="l" rtl="0" fontAlgn="t"/>
                      <a:r>
                        <a:rPr lang="es-MX" sz="800" b="1" i="1" u="none" strike="noStrike">
                          <a:solidFill>
                            <a:srgbClr val="000000"/>
                          </a:solidFill>
                          <a:effectLst/>
                          <a:latin typeface="Arial"/>
                        </a:rPr>
                        <a:t>Profesores (PTC, PMT y PA) que reciben capacitación y/o actualización con al menos 40 horas por año</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1" i="1"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1" i="1"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s-MX" sz="16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02">
                <a:tc>
                  <a:txBody>
                    <a:bodyPr/>
                    <a:lstStyle/>
                    <a:p>
                      <a:pPr algn="ctr" rtl="0" fontAlgn="ctr"/>
                      <a:r>
                        <a:rPr lang="es-MX" sz="800" b="1" i="0" u="none" strike="noStrike">
                          <a:solidFill>
                            <a:srgbClr val="000000"/>
                          </a:solidFill>
                          <a:effectLst/>
                          <a:latin typeface="Arial"/>
                        </a:rPr>
                        <a:t>Metas Compromiso institucionales</a:t>
                      </a:r>
                      <a:br>
                        <a:rPr lang="es-MX" sz="800" b="1" i="0" u="none" strike="noStrike">
                          <a:solidFill>
                            <a:srgbClr val="000000"/>
                          </a:solidFill>
                          <a:effectLst/>
                          <a:latin typeface="Arial"/>
                        </a:rPr>
                      </a:br>
                      <a:r>
                        <a:rPr lang="es-MX" sz="800" b="1" i="0" u="none" strike="noStrike">
                          <a:solidFill>
                            <a:srgbClr val="000000"/>
                          </a:solidFill>
                          <a:effectLst/>
                          <a:latin typeface="Arial"/>
                        </a:rPr>
                        <a:t>de capacidad académica</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Valor actual</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2014*</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2015*</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2016*</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pPr algn="ctr" rtl="0" fontAlgn="ctr"/>
                      <a:endParaRPr lang="es-MX" sz="800" b="1" i="0" u="none" strike="noStrike">
                        <a:solidFill>
                          <a:srgbClr val="000000"/>
                        </a:solidFill>
                        <a:effectLst/>
                        <a:latin typeface="Arial"/>
                      </a:endParaRP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2017*</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800" b="1" i="0" u="none" strike="noStrike">
                          <a:solidFill>
                            <a:srgbClr val="000000"/>
                          </a:solidFill>
                          <a:effectLst/>
                          <a:latin typeface="Arial"/>
                        </a:rPr>
                        <a:t>Observaciones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0">
                <a:tc>
                  <a:txBody>
                    <a:bodyPr/>
                    <a:lstStyle/>
                    <a:p>
                      <a:pPr algn="l" rtl="0" fontAlgn="ctr"/>
                      <a:r>
                        <a:rPr lang="es-MX" sz="800" b="1" i="0" u="none" strike="noStrike">
                          <a:solidFill>
                            <a:srgbClr val="000000"/>
                          </a:solidFill>
                          <a:effectLst/>
                          <a:latin typeface="Arial"/>
                        </a:rPr>
                        <a:t>Cuerpos académicos: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hMerge="1">
                  <a:txBody>
                    <a:bodyPr/>
                    <a:lstStyle/>
                    <a:p>
                      <a:pPr algn="ctr" rtl="0" fontAlgn="ctr"/>
                      <a:endParaRPr lang="es-MX" sz="800" b="1" i="0" u="none" strike="noStrike">
                        <a:solidFill>
                          <a:srgbClr val="000000"/>
                        </a:solidFill>
                        <a:effectLst/>
                        <a:latin typeface="Arial"/>
                      </a:endParaRP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gridSpan="2">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hMerge="1">
                  <a:txBody>
                    <a:bodyPr/>
                    <a:lstStyle/>
                    <a:p>
                      <a:endParaRPr lang="es-MX"/>
                    </a:p>
                  </a:txBody>
                  <a:tcPr/>
                </a:tc>
                <a:tc>
                  <a:txBody>
                    <a:bodyPr/>
                    <a:lstStyle/>
                    <a:p>
                      <a:pPr algn="l"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47145">
                <a:tc>
                  <a:txBody>
                    <a:bodyPr/>
                    <a:lstStyle/>
                    <a:p>
                      <a:pPr algn="ctr" rtl="0" fontAlgn="ctr"/>
                      <a:r>
                        <a:rPr lang="es-MX" sz="800" b="1" i="0" u="none" strike="noStrike">
                          <a:solidFill>
                            <a:srgbClr val="000000"/>
                          </a:solidFill>
                          <a:effectLst/>
                          <a:latin typeface="Arial"/>
                        </a:rPr>
                        <a:t> </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800" b="1" i="0" u="none" strike="noStrike">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a:solidFill>
                          <a:srgbClr val="000000"/>
                        </a:solidFill>
                        <a:effectLst/>
                        <a:latin typeface="Arial"/>
                      </a:endParaRP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Número</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Observaciones</a:t>
                      </a:r>
                    </a:p>
                  </a:txBody>
                  <a:tcPr marL="9359" marR="9359" marT="9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1890">
                <a:tc>
                  <a:txBody>
                    <a:bodyPr/>
                    <a:lstStyle/>
                    <a:p>
                      <a:pPr algn="l" rtl="0" fontAlgn="t"/>
                      <a:r>
                        <a:rPr lang="es-MX" sz="800" b="0" i="0" u="none" strike="noStrike" dirty="0">
                          <a:solidFill>
                            <a:srgbClr val="000000"/>
                          </a:solidFill>
                          <a:effectLst/>
                          <a:latin typeface="Arial"/>
                        </a:rPr>
                        <a:t>Consolidados. </a:t>
                      </a:r>
                      <a:br>
                        <a:rPr lang="es-MX" sz="800" b="0" i="0" u="none" strike="noStrike" dirty="0">
                          <a:solidFill>
                            <a:srgbClr val="000000"/>
                          </a:solidFill>
                          <a:effectLst/>
                          <a:latin typeface="Arial"/>
                        </a:rPr>
                      </a:br>
                      <a:r>
                        <a:rPr lang="es-MX" sz="800" b="0" i="0" u="none" strike="noStrike" dirty="0">
                          <a:solidFill>
                            <a:srgbClr val="000000"/>
                          </a:solidFill>
                          <a:effectLst/>
                          <a:latin typeface="Arial"/>
                        </a:rPr>
                        <a:t>(Especificar nombres de los CA Consolidados)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715">
                <a:tc>
                  <a:txBody>
                    <a:bodyPr/>
                    <a:lstStyle/>
                    <a:p>
                      <a:pPr algn="l" rtl="0" fontAlgn="t"/>
                      <a:r>
                        <a:rPr lang="es-MX" sz="800" b="0" i="0" u="none" strike="noStrike">
                          <a:solidFill>
                            <a:srgbClr val="000000"/>
                          </a:solidFill>
                          <a:effectLst/>
                          <a:latin typeface="Arial"/>
                        </a:rPr>
                        <a:t>En consolidación. </a:t>
                      </a:r>
                      <a:br>
                        <a:rPr lang="es-MX" sz="800" b="0" i="0" u="none" strike="noStrike">
                          <a:solidFill>
                            <a:srgbClr val="000000"/>
                          </a:solidFill>
                          <a:effectLst/>
                          <a:latin typeface="Arial"/>
                        </a:rPr>
                      </a:br>
                      <a:r>
                        <a:rPr lang="es-MX" sz="800" b="0" i="0" u="none" strike="noStrike">
                          <a:solidFill>
                            <a:srgbClr val="000000"/>
                          </a:solidFill>
                          <a:effectLst/>
                          <a:latin typeface="Arial"/>
                        </a:rPr>
                        <a:t>(Especificar nombres de los CA Consolidados)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40">
                <a:tc>
                  <a:txBody>
                    <a:bodyPr/>
                    <a:lstStyle/>
                    <a:p>
                      <a:pPr algn="l" rtl="0" fontAlgn="t"/>
                      <a:r>
                        <a:rPr lang="es-MX" sz="800" b="0" i="0" u="none" strike="noStrike">
                          <a:solidFill>
                            <a:srgbClr val="000000"/>
                          </a:solidFill>
                          <a:effectLst/>
                          <a:latin typeface="Arial"/>
                        </a:rPr>
                        <a:t>En formación.</a:t>
                      </a:r>
                      <a:br>
                        <a:rPr lang="es-MX" sz="800" b="0" i="0" u="none" strike="noStrike">
                          <a:solidFill>
                            <a:srgbClr val="000000"/>
                          </a:solidFill>
                          <a:effectLst/>
                          <a:latin typeface="Arial"/>
                        </a:rPr>
                      </a:br>
                      <a:r>
                        <a:rPr lang="es-MX" sz="800" b="0" i="0" u="none" strike="noStrike">
                          <a:solidFill>
                            <a:srgbClr val="000000"/>
                          </a:solidFill>
                          <a:effectLst/>
                          <a:latin typeface="Arial"/>
                        </a:rPr>
                        <a:t>(Especificar nombres de los CA Consolidados)</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dirty="0">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s-MX" sz="800" b="0" i="0" u="none" strike="noStrike">
                        <a:solidFill>
                          <a:srgbClr val="000000"/>
                        </a:solidFill>
                        <a:effectLst/>
                        <a:latin typeface="Arial"/>
                      </a:endParaRP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dirty="0">
                          <a:solidFill>
                            <a:srgbClr val="000000"/>
                          </a:solidFill>
                          <a:effectLst/>
                          <a:latin typeface="Arial"/>
                        </a:rPr>
                        <a:t> </a:t>
                      </a:r>
                    </a:p>
                  </a:txBody>
                  <a:tcPr marL="9359" marR="9359" marT="93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 name="Picture 235"/>
          <p:cNvPicPr>
            <a:picLocks noChangeAspect="1" noChangeArrowheads="1"/>
          </p:cNvPicPr>
          <p:nvPr/>
        </p:nvPicPr>
        <p:blipFill>
          <a:blip r:embed="rId3" cstate="print"/>
          <a:srcRect/>
          <a:stretch>
            <a:fillRect/>
          </a:stretch>
        </p:blipFill>
        <p:spPr bwMode="auto">
          <a:xfrm>
            <a:off x="4357686" y="4102107"/>
            <a:ext cx="3465513" cy="327025"/>
          </a:xfrm>
          <a:prstGeom prst="rect">
            <a:avLst/>
          </a:prstGeom>
          <a:noFill/>
          <a:ln w="3175" algn="ctr">
            <a:noFill/>
            <a:miter lim="800000"/>
            <a:headEnd/>
            <a:tailEnd/>
          </a:ln>
        </p:spPr>
      </p:pic>
      <p:sp>
        <p:nvSpPr>
          <p:cNvPr id="8" name="Text Box 129"/>
          <p:cNvSpPr txBox="1">
            <a:spLocks noChangeArrowheads="1"/>
          </p:cNvSpPr>
          <p:nvPr/>
        </p:nvSpPr>
        <p:spPr bwMode="auto">
          <a:xfrm>
            <a:off x="-3854" y="6597868"/>
            <a:ext cx="9147854" cy="260156"/>
          </a:xfrm>
          <a:prstGeom prst="rect">
            <a:avLst/>
          </a:prstGeom>
          <a:noFill/>
          <a:ln w="3175" algn="ctr">
            <a:noFill/>
            <a:miter lim="800000"/>
            <a:headEnd/>
            <a:tailEnd/>
          </a:ln>
        </p:spPr>
        <p:txBody>
          <a:bodyPr wrap="square" tIns="90000">
            <a:spAutoFit/>
          </a:bodyPr>
          <a:lstStyle/>
          <a:p>
            <a:pPr>
              <a:tabLst>
                <a:tab pos="180975" algn="l"/>
                <a:tab pos="447675" algn="l"/>
              </a:tabLst>
            </a:pPr>
            <a:r>
              <a:rPr lang="es-MX" sz="800" b="1" dirty="0" smtClean="0"/>
              <a:t>* Sistema Nacional de Creadores de Arte</a:t>
            </a:r>
            <a:endParaRPr lang="es-ES" sz="800" b="1" dirty="0"/>
          </a:p>
        </p:txBody>
      </p:sp>
      <p:sp>
        <p:nvSpPr>
          <p:cNvPr id="10" name="9 Rectángulo">
            <a:hlinkClick r:id="rId4" action="ppaction://hlinksldjump"/>
          </p:cNvPr>
          <p:cNvSpPr/>
          <p:nvPr/>
        </p:nvSpPr>
        <p:spPr bwMode="auto">
          <a:xfrm flipH="1">
            <a:off x="-2" y="0"/>
            <a:ext cx="9144002"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5571862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 name="Rectangle 2"/>
          <p:cNvSpPr>
            <a:spLocks noChangeArrowheads="1"/>
          </p:cNvSpPr>
          <p:nvPr/>
        </p:nvSpPr>
        <p:spPr bwMode="auto">
          <a:xfrm>
            <a:off x="0" y="571481"/>
            <a:ext cx="9144000" cy="6286519"/>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r>
              <a:rPr lang="es-MX" sz="1300" b="1" dirty="0" smtClean="0"/>
              <a:t>Actualización </a:t>
            </a:r>
            <a:r>
              <a:rPr lang="es-MX" sz="1300" b="1" dirty="0"/>
              <a:t>de la </a:t>
            </a:r>
            <a:r>
              <a:rPr lang="es-MX" sz="1300" b="1" dirty="0" smtClean="0"/>
              <a:t>planeación</a:t>
            </a:r>
          </a:p>
        </p:txBody>
      </p:sp>
      <p:sp>
        <p:nvSpPr>
          <p:cNvPr id="57350" name="AutoShape 208">
            <a:hlinkClick r:id="" action="ppaction://hlinkshowjump?jump=nextslide"/>
          </p:cNvPr>
          <p:cNvSpPr>
            <a:spLocks noChangeArrowheads="1"/>
          </p:cNvSpPr>
          <p:nvPr/>
        </p:nvSpPr>
        <p:spPr bwMode="auto">
          <a:xfrm>
            <a:off x="8959850" y="71888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57531" name="AutoShape 176">
            <a:hlinkClick r:id="" action="ppaction://hlinkshowjump?jump=previousslide"/>
          </p:cNvPr>
          <p:cNvSpPr>
            <a:spLocks noChangeArrowheads="1"/>
          </p:cNvSpPr>
          <p:nvPr/>
        </p:nvSpPr>
        <p:spPr bwMode="auto">
          <a:xfrm flipH="1">
            <a:off x="8748713" y="72047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2545974073"/>
              </p:ext>
            </p:extLst>
          </p:nvPr>
        </p:nvGraphicFramePr>
        <p:xfrm>
          <a:off x="115668" y="931744"/>
          <a:ext cx="8930136" cy="5866560"/>
        </p:xfrm>
        <a:graphic>
          <a:graphicData uri="http://schemas.openxmlformats.org/drawingml/2006/table">
            <a:tbl>
              <a:tblPr/>
              <a:tblGrid>
                <a:gridCol w="3289331"/>
                <a:gridCol w="530100"/>
                <a:gridCol w="407769"/>
                <a:gridCol w="530100"/>
                <a:gridCol w="407769"/>
                <a:gridCol w="530100"/>
                <a:gridCol w="407769"/>
                <a:gridCol w="530100"/>
                <a:gridCol w="407769"/>
                <a:gridCol w="530100"/>
                <a:gridCol w="407769"/>
                <a:gridCol w="951460"/>
              </a:tblGrid>
              <a:tr h="87306">
                <a:tc>
                  <a:txBody>
                    <a:bodyPr/>
                    <a:lstStyle/>
                    <a:p>
                      <a:pPr algn="ctr" rtl="0" fontAlgn="ctr"/>
                      <a:r>
                        <a:rPr lang="es-MX" sz="700" b="1" i="0" u="none" strike="noStrike" dirty="0" smtClean="0">
                          <a:solidFill>
                            <a:srgbClr val="000000"/>
                          </a:solidFill>
                          <a:effectLst/>
                          <a:latin typeface="Arial"/>
                        </a:rPr>
                        <a:t>Metas Compromiso</a:t>
                      </a:r>
                      <a:r>
                        <a:rPr lang="es-MX" sz="700" b="1" i="0" u="none" strike="noStrike" baseline="0" dirty="0" smtClean="0">
                          <a:solidFill>
                            <a:srgbClr val="000000"/>
                          </a:solidFill>
                          <a:effectLst/>
                          <a:latin typeface="Arial"/>
                        </a:rPr>
                        <a:t> institucionales de </a:t>
                      </a:r>
                      <a:r>
                        <a:rPr lang="es-MX" sz="700" b="1" i="0" u="none" strike="noStrike" dirty="0" smtClean="0">
                          <a:solidFill>
                            <a:srgbClr val="000000"/>
                          </a:solidFill>
                          <a:effectLst/>
                          <a:latin typeface="Arial"/>
                        </a:rPr>
                        <a:t>Competitividad Académica</a:t>
                      </a:r>
                      <a:endParaRPr lang="es-MX" sz="700" b="1" i="0" u="none" strike="noStrike" dirty="0">
                        <a:solidFill>
                          <a:srgbClr val="000000"/>
                        </a:solidFill>
                        <a:effectLst/>
                        <a:latin typeface="Arial"/>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700" b="1" i="0" u="none" strike="noStrike">
                          <a:solidFill>
                            <a:srgbClr val="000000"/>
                          </a:solidFill>
                          <a:effectLst/>
                          <a:latin typeface="Arial"/>
                        </a:rPr>
                        <a:t>Valor actual</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2014*</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2015*</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2016*</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2017*</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700" b="1" i="0" u="none" strike="noStrike">
                          <a:solidFill>
                            <a:srgbClr val="000000"/>
                          </a:solidFill>
                          <a:effectLst/>
                          <a:latin typeface="Arial"/>
                        </a:rPr>
                        <a:t>Observaciones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690">
                <a:tc>
                  <a:txBody>
                    <a:bodyPr/>
                    <a:lstStyle/>
                    <a:p>
                      <a:pPr algn="l" rtl="0" fontAlgn="ctr"/>
                      <a:r>
                        <a:rPr lang="es-MX" sz="700" b="1" i="0" u="none" strike="noStrike">
                          <a:solidFill>
                            <a:srgbClr val="000000"/>
                          </a:solidFill>
                          <a:effectLst/>
                          <a:latin typeface="Arial"/>
                        </a:rPr>
                        <a:t>Programas educativos de TSU, PA y Licenciatura no evaluables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87306">
                <a:tc>
                  <a:txBody>
                    <a:bodyPr/>
                    <a:lstStyle/>
                    <a:p>
                      <a:pPr algn="l" rtl="0" fontAlgn="ctr"/>
                      <a:r>
                        <a:rPr lang="es-MX" sz="700" b="1" i="0" u="none" strike="noStrike">
                          <a:solidFill>
                            <a:srgbClr val="000000"/>
                          </a:solidFill>
                          <a:effectLst/>
                          <a:latin typeface="Arial"/>
                        </a:rPr>
                        <a:t>Matrícula de TSU, PA y Licenciatura no evaluable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9690">
                <a:tc>
                  <a:txBody>
                    <a:bodyPr/>
                    <a:lstStyle/>
                    <a:p>
                      <a:pPr algn="l" rtl="0" fontAlgn="ctr"/>
                      <a:r>
                        <a:rPr lang="es-MX" sz="700" b="1" i="0" u="none" strike="noStrike">
                          <a:solidFill>
                            <a:srgbClr val="000000"/>
                          </a:solidFill>
                          <a:effectLst/>
                          <a:latin typeface="Arial"/>
                        </a:rPr>
                        <a:t>Programas educativos de TSU, PA y Licenciatura evaluables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87306">
                <a:tc>
                  <a:txBody>
                    <a:bodyPr/>
                    <a:lstStyle/>
                    <a:p>
                      <a:pPr algn="l" rtl="0" fontAlgn="ctr"/>
                      <a:r>
                        <a:rPr lang="es-MX" sz="700" b="1" i="0" u="none" strike="noStrike">
                          <a:solidFill>
                            <a:srgbClr val="000000"/>
                          </a:solidFill>
                          <a:effectLst/>
                          <a:latin typeface="Arial"/>
                        </a:rPr>
                        <a:t>Matrícula de TSU, PA y Licenciatura evaluable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87306">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Observaciones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9535">
                <a:tc>
                  <a:txBody>
                    <a:bodyPr/>
                    <a:lstStyle/>
                    <a:p>
                      <a:pPr algn="l" rtl="0" fontAlgn="ctr"/>
                      <a:r>
                        <a:rPr lang="es-MX" sz="700" b="0" i="0" u="none" strike="noStrike" dirty="0">
                          <a:solidFill>
                            <a:srgbClr val="000000"/>
                          </a:solidFill>
                          <a:effectLst/>
                          <a:latin typeface="Arial"/>
                        </a:rPr>
                        <a:t>Número y % de PE con estudios de factibilidad para buscar su pertinencia</a:t>
                      </a:r>
                      <a:br>
                        <a:rPr lang="es-MX" sz="700" b="0" i="0" u="none" strike="noStrike" dirty="0">
                          <a:solidFill>
                            <a:srgbClr val="000000"/>
                          </a:solidFill>
                          <a:effectLst/>
                          <a:latin typeface="Arial"/>
                        </a:rPr>
                      </a:br>
                      <a:r>
                        <a:rPr lang="es-MX" sz="700" b="0" i="0" u="none" strike="noStrike" dirty="0">
                          <a:solidFill>
                            <a:srgbClr val="000000"/>
                          </a:solidFill>
                          <a:effectLst/>
                          <a:latin typeface="Arial"/>
                        </a:rPr>
                        <a:t>(Especificar el nombre de los PE)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ctr"/>
                      <a:r>
                        <a:rPr lang="es-MX" sz="700" b="0" i="0" u="none" strike="noStrike">
                          <a:solidFill>
                            <a:srgbClr val="000000"/>
                          </a:solidFill>
                          <a:effectLst/>
                          <a:latin typeface="Arial"/>
                        </a:rPr>
                        <a:t>Número y  % de PE con currículo flexible</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380">
                <a:tc>
                  <a:txBody>
                    <a:bodyPr/>
                    <a:lstStyle/>
                    <a:p>
                      <a:pPr algn="l" rtl="0" fontAlgn="t"/>
                      <a:r>
                        <a:rPr lang="es-MX" sz="700" b="0" i="0" u="none" strike="noStrike">
                          <a:solidFill>
                            <a:srgbClr val="000000"/>
                          </a:solidFill>
                          <a:effectLst/>
                          <a:latin typeface="Arial"/>
                        </a:rPr>
                        <a:t>Número y %  de PE que se actualizarán incorporando elementos de enfoques centrados en el estudiante o en el aprendizaje.</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dirty="0">
                          <a:solidFill>
                            <a:srgbClr val="000000"/>
                          </a:solidFill>
                          <a:effectLst/>
                          <a:latin typeface="Arial"/>
                        </a:rPr>
                        <a:t>Número y % de PE que se actualizarán incorporando estudios de seguimiento de egresados y empleadores</a:t>
                      </a:r>
                      <a:br>
                        <a:rPr lang="es-MX" sz="700" b="0" i="0" u="none" strike="noStrike" dirty="0">
                          <a:solidFill>
                            <a:srgbClr val="000000"/>
                          </a:solidFill>
                          <a:effectLst/>
                          <a:latin typeface="Arial"/>
                        </a:rPr>
                      </a:br>
                      <a:r>
                        <a:rPr lang="es-MX" sz="700" b="0" i="0" u="none" strike="noStrike" dirty="0">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Número y % de PE que se actualizarán incorporando el servicio social en el plan de estudios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Número y % de PE que se actualizarán incorporando la práctica profesional en el plan de estudios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t"/>
                      <a:r>
                        <a:rPr lang="es-MX" sz="700" b="0" i="0" u="none" strike="noStrike">
                          <a:solidFill>
                            <a:srgbClr val="000000"/>
                          </a:solidFill>
                          <a:effectLst/>
                          <a:latin typeface="Arial"/>
                        </a:rPr>
                        <a:t>Número y % de PE basado en competencias </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t"/>
                      <a:r>
                        <a:rPr lang="es-MX" sz="700" b="0" i="0" u="none" strike="noStrike">
                          <a:solidFill>
                            <a:srgbClr val="000000"/>
                          </a:solidFill>
                          <a:effectLst/>
                          <a:latin typeface="Arial"/>
                        </a:rPr>
                        <a:t>Número y %  de PE que alcanzarán el nivel 1 los CIEES.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Número y % de PE  Licenciatura y TSU que serán acreditados por organismos reconocidos por el COPAES.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Número y % de PE de licenciatura y TSU de calidad del total de la oferta educativa evaluable</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ctr"/>
                      <a:r>
                        <a:rPr lang="es-MX" sz="700" b="0" i="0" u="none" strike="noStrike">
                          <a:solidFill>
                            <a:srgbClr val="000000"/>
                          </a:solidFill>
                          <a:effectLst/>
                          <a:latin typeface="Arial"/>
                        </a:rPr>
                        <a:t>Número y % de PE de licenciatura/campus con estándar 1 del IDAP del CENEVAL</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ctr"/>
                      <a:r>
                        <a:rPr lang="es-MX" sz="700" b="0" i="0" u="none" strike="noStrike">
                          <a:solidFill>
                            <a:srgbClr val="000000"/>
                          </a:solidFill>
                          <a:effectLst/>
                          <a:latin typeface="Arial"/>
                        </a:rPr>
                        <a:t>Número y % de PE de licenciatura/campus con estándar 2 del IDAP del CENEVAL</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ctr"/>
                      <a:r>
                        <a:rPr lang="es-MX" sz="700" b="0" i="0" u="none" strike="noStrike">
                          <a:solidFill>
                            <a:srgbClr val="000000"/>
                          </a:solidFill>
                          <a:effectLst/>
                          <a:latin typeface="Arial"/>
                        </a:rPr>
                        <a:t>Número y % de matrícula atendida en PE de licenciatura y TSU de calidad del total asociada a los PE evaluables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306">
                <a:tc>
                  <a:txBody>
                    <a:bodyPr/>
                    <a:lstStyle/>
                    <a:p>
                      <a:pPr algn="ctr" rtl="0" fontAlgn="ctr"/>
                      <a:r>
                        <a:rPr lang="es-MX" sz="700" b="1" i="0" u="none" strike="noStrike" dirty="0" smtClean="0">
                          <a:solidFill>
                            <a:srgbClr val="000000"/>
                          </a:solidFill>
                          <a:effectLst/>
                          <a:latin typeface="+mn-lt"/>
                        </a:rPr>
                        <a:t>Metas Compromiso</a:t>
                      </a:r>
                      <a:r>
                        <a:rPr lang="es-MX" sz="700" b="1" i="0" u="none" strike="noStrike" baseline="0" dirty="0" smtClean="0">
                          <a:solidFill>
                            <a:srgbClr val="000000"/>
                          </a:solidFill>
                          <a:effectLst/>
                          <a:latin typeface="+mn-lt"/>
                        </a:rPr>
                        <a:t> institucionales de </a:t>
                      </a:r>
                      <a:r>
                        <a:rPr lang="es-MX" sz="700" b="1" i="0" u="none" strike="noStrike" dirty="0" smtClean="0">
                          <a:solidFill>
                            <a:srgbClr val="000000"/>
                          </a:solidFill>
                          <a:effectLst/>
                          <a:latin typeface="+mn-lt"/>
                        </a:rPr>
                        <a:t>Competitividad Académica</a:t>
                      </a:r>
                      <a:endParaRPr lang="es-MX" sz="700" b="1" i="0" u="none" strike="noStrike" dirty="0">
                        <a:solidFill>
                          <a:srgbClr val="000000"/>
                        </a:solidFill>
                        <a:effectLst/>
                        <a:latin typeface="+mn-lt"/>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700" b="1" i="0" u="none" strike="noStrike">
                          <a:solidFill>
                            <a:srgbClr val="000000"/>
                          </a:solidFill>
                          <a:effectLst/>
                          <a:latin typeface="Arial"/>
                        </a:rPr>
                        <a:t>Valor actual</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2014*</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2015*</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2016*</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2017*</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700" b="1" i="0" u="none" strike="noStrike">
                          <a:solidFill>
                            <a:srgbClr val="000000"/>
                          </a:solidFill>
                          <a:effectLst/>
                          <a:latin typeface="Arial"/>
                        </a:rPr>
                        <a:t>Observaciones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84105">
                <a:tc>
                  <a:txBody>
                    <a:bodyPr/>
                    <a:lstStyle/>
                    <a:p>
                      <a:pPr algn="l" rtl="0" fontAlgn="ctr"/>
                      <a:r>
                        <a:rPr lang="es-MX" sz="700" b="1" i="0" u="none" strike="noStrike">
                          <a:solidFill>
                            <a:srgbClr val="000000"/>
                          </a:solidFill>
                          <a:effectLst/>
                          <a:latin typeface="Arial"/>
                        </a:rPr>
                        <a:t>Programas educativos de Posgrado: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87306">
                <a:tc>
                  <a:txBody>
                    <a:bodyPr/>
                    <a:lstStyle/>
                    <a:p>
                      <a:pPr algn="l" rtl="0" fontAlgn="ctr"/>
                      <a:r>
                        <a:rPr lang="es-MX" sz="700" b="1" i="0" u="none" strike="noStrike">
                          <a:solidFill>
                            <a:srgbClr val="000000"/>
                          </a:solidFill>
                          <a:effectLst/>
                          <a:latin typeface="Arial"/>
                        </a:rPr>
                        <a:t>Matrícula de posgrado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gridSpan="2">
                  <a:txBody>
                    <a:bodyPr/>
                    <a:lstStyle/>
                    <a:p>
                      <a:pPr algn="ctr"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87306">
                <a:tc>
                  <a:txBody>
                    <a:bodyPr/>
                    <a:lstStyle/>
                    <a:p>
                      <a:pPr algn="l" rtl="0" fontAlgn="ctr"/>
                      <a:r>
                        <a:rPr lang="es-MX" sz="700" b="1" i="0" u="none" strike="noStrike">
                          <a:solidFill>
                            <a:srgbClr val="000000"/>
                          </a:solidFill>
                          <a:effectLst/>
                          <a:latin typeface="Arial"/>
                        </a:rPr>
                        <a:t> </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Número</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700" b="1" i="0" u="none" strike="noStrike">
                          <a:solidFill>
                            <a:srgbClr val="000000"/>
                          </a:solidFill>
                          <a:effectLst/>
                          <a:latin typeface="Arial"/>
                        </a:rPr>
                        <a:t>Observaciones</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9690">
                <a:tc>
                  <a:txBody>
                    <a:bodyPr/>
                    <a:lstStyle/>
                    <a:p>
                      <a:pPr algn="l" rtl="0" fontAlgn="t"/>
                      <a:r>
                        <a:rPr lang="es-MX" sz="700" b="0" i="0" u="none" strike="noStrike">
                          <a:solidFill>
                            <a:srgbClr val="000000"/>
                          </a:solidFill>
                          <a:effectLst/>
                          <a:latin typeface="Arial"/>
                        </a:rPr>
                        <a:t>PE que se actualizarán</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t"/>
                      <a:r>
                        <a:rPr lang="es-MX" sz="700" b="0" i="0" u="none" strike="noStrike">
                          <a:solidFill>
                            <a:srgbClr val="000000"/>
                          </a:solidFill>
                          <a:effectLst/>
                          <a:latin typeface="Arial"/>
                        </a:rPr>
                        <a:t>PE que evaluarán los CIEES.</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68">
                <a:tc>
                  <a:txBody>
                    <a:bodyPr/>
                    <a:lstStyle/>
                    <a:p>
                      <a:pPr algn="l" rtl="0" fontAlgn="t"/>
                      <a:r>
                        <a:rPr lang="es-MX" sz="700" b="0" i="0" u="none" strike="noStrike">
                          <a:solidFill>
                            <a:srgbClr val="000000"/>
                          </a:solidFill>
                          <a:effectLst/>
                          <a:latin typeface="Arial"/>
                        </a:rPr>
                        <a:t>PE reconocidos por el Programa Nacional de Posgrado de Calidad (PNPC)</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PE que ingresarán al Programa de Fomento a la Calidad (PFC)</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5">
                <a:tc>
                  <a:txBody>
                    <a:bodyPr/>
                    <a:lstStyle/>
                    <a:p>
                      <a:pPr algn="l" rtl="0" fontAlgn="t"/>
                      <a:r>
                        <a:rPr lang="es-MX" sz="700" b="0" i="0" u="none" strike="noStrike">
                          <a:solidFill>
                            <a:srgbClr val="000000"/>
                          </a:solidFill>
                          <a:effectLst/>
                          <a:latin typeface="Arial"/>
                        </a:rPr>
                        <a:t>PE que ingresarán al Padrón Nacional de Posgrado (PNP)</a:t>
                      </a:r>
                      <a:br>
                        <a:rPr lang="es-MX" sz="700" b="0" i="0" u="none" strike="noStrike">
                          <a:solidFill>
                            <a:srgbClr val="000000"/>
                          </a:solidFill>
                          <a:effectLst/>
                          <a:latin typeface="Arial"/>
                        </a:rPr>
                      </a:br>
                      <a:r>
                        <a:rPr lang="es-MX" sz="700" b="0" i="0" u="none" strike="noStrike">
                          <a:solidFill>
                            <a:srgbClr val="000000"/>
                          </a:solidFill>
                          <a:effectLst/>
                          <a:latin typeface="Arial"/>
                        </a:rPr>
                        <a:t>Especificar el nombre de los PE</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690">
                <a:tc>
                  <a:txBody>
                    <a:bodyPr/>
                    <a:lstStyle/>
                    <a:p>
                      <a:pPr algn="l" rtl="0" fontAlgn="t"/>
                      <a:r>
                        <a:rPr lang="es-MX" sz="700" b="0" i="0" u="none" strike="noStrike" dirty="0">
                          <a:solidFill>
                            <a:srgbClr val="000000"/>
                          </a:solidFill>
                          <a:effectLst/>
                          <a:latin typeface="Arial"/>
                        </a:rPr>
                        <a:t>Número y % de matrícula atendida en PE de posgrado </a:t>
                      </a:r>
                      <a:r>
                        <a:rPr lang="es-MX" sz="700" b="0" i="0" u="none" strike="noStrike" dirty="0" smtClean="0">
                          <a:solidFill>
                            <a:srgbClr val="000000"/>
                          </a:solidFill>
                          <a:effectLst/>
                          <a:latin typeface="Arial"/>
                        </a:rPr>
                        <a:t>de </a:t>
                      </a:r>
                      <a:r>
                        <a:rPr lang="es-MX" sz="700" b="0" i="0" u="none" strike="noStrike" dirty="0">
                          <a:solidFill>
                            <a:srgbClr val="000000"/>
                          </a:solidFill>
                          <a:effectLst/>
                          <a:latin typeface="Arial"/>
                        </a:rPr>
                        <a:t>calidad.</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700" b="0" i="0" u="none" strike="noStrike" dirty="0">
                          <a:solidFill>
                            <a:srgbClr val="000000"/>
                          </a:solidFill>
                          <a:effectLst/>
                          <a:latin typeface="Arial"/>
                        </a:rPr>
                        <a:t> </a:t>
                      </a:r>
                    </a:p>
                  </a:txBody>
                  <a:tcPr marL="4365" marR="4365" marT="4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357686" y="3357562"/>
            <a:ext cx="3465513" cy="327025"/>
          </a:xfrm>
          <a:prstGeom prst="rect">
            <a:avLst/>
          </a:prstGeom>
          <a:noFill/>
          <a:ln w="317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8" name="Rectangle 2"/>
          <p:cNvSpPr>
            <a:spLocks noChangeArrowheads="1"/>
          </p:cNvSpPr>
          <p:nvPr/>
        </p:nvSpPr>
        <p:spPr bwMode="auto">
          <a:xfrm>
            <a:off x="0" y="571480"/>
            <a:ext cx="9144000" cy="6286519"/>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a:t>
            </a:r>
          </a:p>
        </p:txBody>
      </p:sp>
      <p:graphicFrame>
        <p:nvGraphicFramePr>
          <p:cNvPr id="3" name="2 Tabla"/>
          <p:cNvGraphicFramePr>
            <a:graphicFrameLocks noGrp="1"/>
          </p:cNvGraphicFramePr>
          <p:nvPr>
            <p:extLst>
              <p:ext uri="{D42A27DB-BD31-4B8C-83A1-F6EECF244321}">
                <p14:modId xmlns:p14="http://schemas.microsoft.com/office/powerpoint/2010/main" val="383753725"/>
              </p:ext>
            </p:extLst>
          </p:nvPr>
        </p:nvGraphicFramePr>
        <p:xfrm>
          <a:off x="179512" y="1052736"/>
          <a:ext cx="8856985" cy="2299176"/>
        </p:xfrm>
        <a:graphic>
          <a:graphicData uri="http://schemas.openxmlformats.org/drawingml/2006/table">
            <a:tbl>
              <a:tblPr/>
              <a:tblGrid>
                <a:gridCol w="2025210"/>
                <a:gridCol w="470928"/>
                <a:gridCol w="550522"/>
                <a:gridCol w="221093"/>
                <a:gridCol w="470928"/>
                <a:gridCol w="550522"/>
                <a:gridCol w="221093"/>
                <a:gridCol w="470928"/>
                <a:gridCol w="550522"/>
                <a:gridCol w="221093"/>
                <a:gridCol w="470928"/>
                <a:gridCol w="550522"/>
                <a:gridCol w="221093"/>
                <a:gridCol w="470928"/>
                <a:gridCol w="550522"/>
                <a:gridCol w="221093"/>
                <a:gridCol w="619060"/>
              </a:tblGrid>
              <a:tr h="197708">
                <a:tc>
                  <a:txBody>
                    <a:bodyPr/>
                    <a:lstStyle/>
                    <a:p>
                      <a:pPr algn="ctr" rtl="0" fontAlgn="ctr"/>
                      <a:r>
                        <a:rPr lang="es-MX" sz="800" b="1" i="0" u="none" strike="noStrike" dirty="0">
                          <a:solidFill>
                            <a:srgbClr val="000000"/>
                          </a:solidFill>
                          <a:effectLst/>
                          <a:latin typeface="Arial"/>
                        </a:rPr>
                        <a:t>Metas Compromiso institucionales de Eficiencia Terminal</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s-MX" sz="800" b="1" i="0" u="none" strike="noStrike">
                          <a:solidFill>
                            <a:srgbClr val="000000"/>
                          </a:solidFill>
                          <a:effectLst/>
                          <a:latin typeface="Arial"/>
                        </a:rPr>
                        <a:t>Valor actual</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2014*</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2015*</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2016*</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2017*</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800" b="1" i="0" u="none" strike="noStrike">
                          <a:solidFill>
                            <a:srgbClr val="000000"/>
                          </a:solidFill>
                          <a:effectLst/>
                          <a:latin typeface="Arial"/>
                        </a:rPr>
                        <a:t>Observaciones</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3568">
                <a:tc>
                  <a:txBody>
                    <a:bodyPr/>
                    <a:lstStyle/>
                    <a:p>
                      <a:pPr algn="l" rtl="0" fontAlgn="ctr"/>
                      <a:r>
                        <a:rPr lang="es-MX" sz="800" b="1" i="0" u="none" strike="noStrike">
                          <a:solidFill>
                            <a:srgbClr val="000000"/>
                          </a:solidFill>
                          <a:effectLst/>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M2</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es-MX" sz="800" b="1" i="0" u="none" strike="noStrike">
                          <a:solidFill>
                            <a:srgbClr val="000000"/>
                          </a:solidFill>
                          <a:effectLst/>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9037">
                <a:tc>
                  <a:txBody>
                    <a:bodyPr/>
                    <a:lstStyle/>
                    <a:p>
                      <a:pPr algn="l" rtl="0" fontAlgn="t"/>
                      <a:r>
                        <a:rPr lang="es-MX" sz="800" b="0" i="0" u="none" strike="noStrike">
                          <a:solidFill>
                            <a:srgbClr val="000000"/>
                          </a:solidFill>
                          <a:effectLst/>
                          <a:latin typeface="Arial"/>
                        </a:rPr>
                        <a:t>Tasa de egreso por cohorte para PE de TSU y PA</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l" rtl="0" fontAlgn="t"/>
                      <a:r>
                        <a:rPr lang="es-MX" sz="800" b="0" i="0" u="none" strike="noStrike">
                          <a:solidFill>
                            <a:srgbClr val="000000"/>
                          </a:solidFill>
                          <a:effectLst/>
                          <a:latin typeface="Arial"/>
                        </a:rPr>
                        <a:t>Tasa de titulación por cohorte para PE de TSU y PA</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37">
                <a:tc>
                  <a:txBody>
                    <a:bodyPr/>
                    <a:lstStyle/>
                    <a:p>
                      <a:pPr algn="l" rtl="0" fontAlgn="t"/>
                      <a:r>
                        <a:rPr lang="es-MX" sz="800" b="0" i="0" u="none" strike="noStrike">
                          <a:solidFill>
                            <a:srgbClr val="000000"/>
                          </a:solidFill>
                          <a:effectLst/>
                          <a:latin typeface="Arial"/>
                        </a:rPr>
                        <a:t>Tasa de egreso por cohorte para PE de licenciatura</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l" rtl="0" fontAlgn="t"/>
                      <a:r>
                        <a:rPr lang="es-MX" sz="800" b="0" i="0" u="none" strike="noStrike">
                          <a:solidFill>
                            <a:srgbClr val="000000"/>
                          </a:solidFill>
                          <a:effectLst/>
                          <a:latin typeface="Arial"/>
                        </a:rPr>
                        <a:t>Tasa de titulación por cohorte para PE de licenciatura</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l" rtl="0" fontAlgn="t"/>
                      <a:r>
                        <a:rPr lang="es-MX" sz="800" b="0" i="0" u="none" strike="noStrike">
                          <a:solidFill>
                            <a:srgbClr val="000000"/>
                          </a:solidFill>
                          <a:effectLst/>
                          <a:latin typeface="Arial"/>
                        </a:rPr>
                        <a:t>Tasa de graduación para PE de posgrado</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ctr" rtl="0" fontAlgn="ctr"/>
                      <a:r>
                        <a:rPr lang="es-MX" sz="800" b="1" i="0" u="none" strike="noStrike">
                          <a:solidFill>
                            <a:srgbClr val="000000"/>
                          </a:solidFill>
                          <a:effectLst/>
                          <a:latin typeface="Arial"/>
                        </a:rPr>
                        <a:t>Otras Metas Compromiso institucionales</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s-MX" sz="800" b="1" i="0" u="none" strike="noStrike">
                          <a:solidFill>
                            <a:srgbClr val="000000"/>
                          </a:solidFill>
                          <a:effectLst/>
                          <a:latin typeface="Arial"/>
                        </a:rPr>
                        <a:t>Valor actual</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2014*</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2015*</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2016*</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pPr algn="ctr" rtl="0" fontAlgn="ctr"/>
                      <a:r>
                        <a:rPr lang="es-MX" sz="800" b="1" i="0" u="none" strike="noStrike">
                          <a:solidFill>
                            <a:srgbClr val="000000"/>
                          </a:solidFill>
                          <a:effectLst/>
                          <a:latin typeface="Arial"/>
                        </a:rPr>
                        <a:t>2017*</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a:txBody>
                    <a:bodyPr/>
                    <a:lstStyle/>
                    <a:p>
                      <a:pPr algn="ctr" rtl="0" fontAlgn="ctr"/>
                      <a:r>
                        <a:rPr lang="es-MX" sz="800" b="1" i="0" u="none" strike="noStrike">
                          <a:solidFill>
                            <a:srgbClr val="000000"/>
                          </a:solidFill>
                          <a:effectLst/>
                          <a:latin typeface="Arial"/>
                        </a:rPr>
                        <a:t>Observaciones</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9037">
                <a:tc gridSpan="17">
                  <a:txBody>
                    <a:bodyPr/>
                    <a:lstStyle/>
                    <a:p>
                      <a:pPr algn="ctr" rtl="0" fontAlgn="ctr"/>
                      <a:r>
                        <a:rPr lang="es-MX" sz="800" b="1" i="0" u="none" strike="noStrike" dirty="0" smtClean="0">
                          <a:solidFill>
                            <a:srgbClr val="000000"/>
                          </a:solidFill>
                          <a:effectLst/>
                          <a:latin typeface="+mn-lt"/>
                        </a:rPr>
                        <a:t>Otras metas académicas definidas por la institución: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rtl="0" fontAlgn="ct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9037">
                <a:tc>
                  <a:txBody>
                    <a:bodyPr/>
                    <a:lstStyle/>
                    <a:p>
                      <a:pPr algn="ctr" rtl="0" fontAlgn="ctr"/>
                      <a:r>
                        <a:rPr lang="es-MX" sz="800" b="1" i="0" u="none" strike="noStrike">
                          <a:solidFill>
                            <a:srgbClr val="000000"/>
                          </a:solidFill>
                          <a:effectLst/>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err="1" smtClean="0">
                          <a:solidFill>
                            <a:srgbClr val="000000"/>
                          </a:solidFill>
                          <a:effectLst/>
                          <a:latin typeface="Arial"/>
                        </a:rPr>
                        <a:t>Num</a:t>
                      </a:r>
                      <a:r>
                        <a:rPr lang="es-MX" sz="800" b="1" i="0" u="none" strike="noStrike" dirty="0" smtClean="0">
                          <a:solidFill>
                            <a:srgbClr val="000000"/>
                          </a:solidFill>
                          <a:effectLst/>
                          <a:latin typeface="Arial"/>
                        </a:rPr>
                        <a:t>.</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smtClean="0">
                          <a:solidFill>
                            <a:srgbClr val="000000"/>
                          </a:solidFill>
                          <a:effectLst/>
                          <a:latin typeface="Arial"/>
                        </a:rPr>
                        <a:t>Den.</a:t>
                      </a:r>
                      <a:endParaRPr lang="es-MX" sz="800" b="1" i="0" u="none" strike="noStrike" dirty="0">
                        <a:solidFill>
                          <a:srgbClr val="000000"/>
                        </a:solidFill>
                        <a:effectLst/>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a:solidFill>
                            <a:srgbClr val="000000"/>
                          </a:solidFill>
                          <a:effectLst/>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800" b="1" i="0" u="none" strike="noStrike" dirty="0">
                          <a:solidFill>
                            <a:srgbClr val="000000"/>
                          </a:solidFill>
                          <a:effectLst/>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3568">
                <a:tc>
                  <a:txBody>
                    <a:bodyPr/>
                    <a:lstStyle/>
                    <a:p>
                      <a:pPr algn="l" rtl="0" fontAlgn="t"/>
                      <a:r>
                        <a:rPr lang="es-MX" sz="800" b="0" i="0" u="none" strike="noStrike" dirty="0">
                          <a:solidFill>
                            <a:srgbClr val="000000"/>
                          </a:solidFill>
                          <a:effectLst/>
                          <a:latin typeface="Arial"/>
                        </a:rPr>
                        <a:t>Meta A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6178" marR="6178" marT="6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68">
                <a:tc>
                  <a:txBody>
                    <a:bodyPr/>
                    <a:lstStyle/>
                    <a:p>
                      <a:pPr algn="l" rtl="0" fontAlgn="t"/>
                      <a:r>
                        <a:rPr lang="es-MX" sz="800" b="0" i="0" u="none" strike="noStrike">
                          <a:solidFill>
                            <a:srgbClr val="000000"/>
                          </a:solidFill>
                          <a:effectLst/>
                          <a:latin typeface="Arial"/>
                        </a:rPr>
                        <a:t>Meta B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dirty="0">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800" b="0" i="0" u="none" strike="noStrike">
                          <a:solidFill>
                            <a:srgbClr val="000000"/>
                          </a:solidFill>
                          <a:effectLst/>
                          <a:latin typeface="Arial"/>
                        </a:rPr>
                        <a:t>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 </a:t>
                      </a:r>
                    </a:p>
                  </a:txBody>
                  <a:tcPr marL="6178" marR="6178" marT="6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5143504" y="2132856"/>
            <a:ext cx="3465513" cy="327025"/>
          </a:xfrm>
          <a:prstGeom prst="rect">
            <a:avLst/>
          </a:prstGeom>
          <a:noFill/>
          <a:ln w="3175" algn="ctr">
            <a:noFill/>
            <a:miter lim="800000"/>
            <a:headEnd/>
            <a:tailEnd/>
          </a:ln>
        </p:spPr>
      </p:pic>
      <p:sp>
        <p:nvSpPr>
          <p:cNvPr id="10" name="9 Rectángulo">
            <a:hlinkClick r:id="rId4" action="ppaction://hlinksldjump"/>
          </p:cNvPr>
          <p:cNvSpPr/>
          <p:nvPr/>
        </p:nvSpPr>
        <p:spPr bwMode="auto">
          <a:xfrm flipH="1">
            <a:off x="-2" y="0"/>
            <a:ext cx="9144002"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57531" name="AutoShape 176">
            <a:hlinkClick r:id="" action="ppaction://hlinkshowjump?jump=previousslide"/>
          </p:cNvPr>
          <p:cNvSpPr>
            <a:spLocks noChangeArrowheads="1"/>
          </p:cNvSpPr>
          <p:nvPr/>
        </p:nvSpPr>
        <p:spPr bwMode="auto">
          <a:xfrm flipH="1">
            <a:off x="8748713" y="72047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2"/>
          <p:cNvSpPr>
            <a:spLocks noChangeArrowheads="1"/>
          </p:cNvSpPr>
          <p:nvPr/>
        </p:nvSpPr>
        <p:spPr bwMode="auto">
          <a:xfrm>
            <a:off x="0" y="576936"/>
            <a:ext cx="9128014" cy="6281088"/>
          </a:xfrm>
          <a:prstGeom prst="rect">
            <a:avLst/>
          </a:prstGeom>
          <a:solidFill>
            <a:schemeClr val="bg1"/>
          </a:solidFill>
          <a:ln w="3175" algn="ctr">
            <a:noFill/>
            <a:miter lim="800000"/>
            <a:headEnd/>
            <a:tailEnd/>
          </a:ln>
        </p:spPr>
        <p:txBody>
          <a:bodyPr wrap="none" tIns="90000" anchor="ctr"/>
          <a:lstStyle/>
          <a:p>
            <a:pPr algn="ctr"/>
            <a:endParaRPr lang="es-ES_tradnl" sz="1300" dirty="0"/>
          </a:p>
        </p:txBody>
      </p:sp>
      <p:sp>
        <p:nvSpPr>
          <p:cNvPr id="9" name="8 Rectángulo"/>
          <p:cNvSpPr/>
          <p:nvPr/>
        </p:nvSpPr>
        <p:spPr>
          <a:xfrm>
            <a:off x="-2164" y="557625"/>
            <a:ext cx="9146163" cy="6286520"/>
          </a:xfrm>
          <a:prstGeom prst="rect">
            <a:avLst/>
          </a:prstGeom>
          <a:solidFill>
            <a:schemeClr val="bg1"/>
          </a:solidFill>
        </p:spPr>
        <p:txBody>
          <a:bodyPr wrap="square">
            <a:noAutofit/>
          </a:bodyPr>
          <a:lstStyle/>
          <a:p>
            <a:pPr algn="just">
              <a:spcAft>
                <a:spcPts val="0"/>
              </a:spcAft>
              <a:defRPr/>
            </a:pPr>
            <a:endParaRPr lang="es-ES" sz="500" b="1" dirty="0" smtClean="0">
              <a:latin typeface="Calibri" pitchFamily="34" charset="0"/>
              <a:ea typeface="Calibri" pitchFamily="34" charset="0"/>
              <a:cs typeface="Times New Roman" pitchFamily="18" charset="0"/>
            </a:endParaRPr>
          </a:p>
          <a:p>
            <a:pPr algn="just">
              <a:spcAft>
                <a:spcPts val="0"/>
              </a:spcAft>
              <a:defRPr/>
            </a:pPr>
            <a:r>
              <a:rPr lang="es-ES" sz="1300" b="1" dirty="0" smtClean="0">
                <a:latin typeface="+mn-lt"/>
                <a:ea typeface="Calibri" pitchFamily="34" charset="0"/>
                <a:cs typeface="Times New Roman" pitchFamily="18" charset="0"/>
              </a:rPr>
              <a:t>Objetivos específicos (Propósito)</a:t>
            </a:r>
          </a:p>
          <a:p>
            <a:pPr algn="just">
              <a:spcAft>
                <a:spcPts val="0"/>
              </a:spcAft>
              <a:defRPr/>
            </a:pPr>
            <a:endParaRPr lang="es-ES" sz="800" b="1" dirty="0">
              <a:latin typeface="+mn-lt"/>
              <a:ea typeface="Calibri" pitchFamily="34" charset="0"/>
              <a:cs typeface="Times New Roman" pitchFamily="18" charset="0"/>
            </a:endParaRPr>
          </a:p>
          <a:p>
            <a:pPr algn="just">
              <a:spcAft>
                <a:spcPts val="0"/>
              </a:spcAft>
              <a:defRPr/>
            </a:pPr>
            <a:r>
              <a:rPr lang="es-MX" sz="1300" dirty="0" smtClean="0">
                <a:ea typeface="Calibri" pitchFamily="34" charset="0"/>
                <a:cs typeface="Times New Roman" pitchFamily="18" charset="0"/>
              </a:rPr>
              <a:t>l) </a:t>
            </a:r>
            <a:r>
              <a:rPr lang="es-MX" sz="1300" b="1" dirty="0">
                <a:ea typeface="Calibri" pitchFamily="34" charset="0"/>
                <a:cs typeface="Times New Roman" pitchFamily="18" charset="0"/>
              </a:rPr>
              <a:t>Considerar reformas de carácter estructural en la IES que incidan en un mejor funcionamiento y viabilidad institucional.</a:t>
            </a:r>
          </a:p>
          <a:p>
            <a:pPr algn="just">
              <a:spcAft>
                <a:spcPts val="0"/>
              </a:spcAft>
              <a:defRPr/>
            </a:pPr>
            <a:endParaRPr lang="es-ES" sz="800" b="1" dirty="0" smtClean="0">
              <a:latin typeface="+mn-lt"/>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m</a:t>
            </a:r>
            <a:r>
              <a:rPr lang="es-MX" sz="1300" dirty="0" smtClean="0">
                <a:ea typeface="Calibri" pitchFamily="34" charset="0"/>
                <a:cs typeface="Times New Roman" pitchFamily="18" charset="0"/>
              </a:rPr>
              <a:t>) </a:t>
            </a:r>
            <a:r>
              <a:rPr lang="es-MX" sz="1300" b="1" dirty="0">
                <a:ea typeface="Calibri" pitchFamily="34" charset="0"/>
                <a:cs typeface="Times New Roman" pitchFamily="18" charset="0"/>
              </a:rPr>
              <a:t>Fomentar una política transversal de equidad de género entre personal administrativo, profesores y estudiantes.</a:t>
            </a:r>
          </a:p>
          <a:p>
            <a:pPr algn="just">
              <a:spcAft>
                <a:spcPts val="0"/>
              </a:spcAft>
              <a:defRPr/>
            </a:pPr>
            <a:endParaRPr lang="es-MX" sz="500" dirty="0">
              <a:ea typeface="Calibri" pitchFamily="34" charset="0"/>
              <a:cs typeface="Times New Roman" pitchFamily="18" charset="0"/>
            </a:endParaRPr>
          </a:p>
          <a:p>
            <a:pPr algn="just">
              <a:spcAft>
                <a:spcPts val="0"/>
              </a:spcAft>
              <a:defRPr/>
            </a:pPr>
            <a:r>
              <a:rPr lang="es-MX" sz="1300" dirty="0">
                <a:ea typeface="Calibri" pitchFamily="34" charset="0"/>
                <a:cs typeface="Times New Roman" pitchFamily="18" charset="0"/>
              </a:rPr>
              <a:t>n</a:t>
            </a:r>
            <a:r>
              <a:rPr lang="es-MX" sz="1300" dirty="0" smtClean="0">
                <a:ea typeface="Calibri" pitchFamily="34" charset="0"/>
                <a:cs typeface="Times New Roman" pitchFamily="18" charset="0"/>
              </a:rPr>
              <a:t>) </a:t>
            </a:r>
            <a:r>
              <a:rPr lang="es-MX" sz="1300" b="1" dirty="0">
                <a:ea typeface="Calibri" pitchFamily="34" charset="0"/>
                <a:cs typeface="Times New Roman" pitchFamily="18" charset="0"/>
              </a:rPr>
              <a:t>Impulsar el fortalecimiento junto con el </a:t>
            </a:r>
            <a:r>
              <a:rPr lang="es-MX" sz="1300" b="1" dirty="0" err="1">
                <a:ea typeface="Calibri" pitchFamily="34" charset="0"/>
                <a:cs typeface="Times New Roman" pitchFamily="18" charset="0"/>
              </a:rPr>
              <a:t>CONACyT</a:t>
            </a:r>
            <a:r>
              <a:rPr lang="es-MX" sz="1300" b="1" dirty="0">
                <a:ea typeface="Calibri" pitchFamily="34" charset="0"/>
                <a:cs typeface="Times New Roman" pitchFamily="18" charset="0"/>
              </a:rPr>
              <a:t> y las demás IES fundadoras, el Consorcio Nacional de Recursos de Información Científica y Tecnológica que busque optimizar recursos para que las IES participantes sean beneficiadas para acceder a bases de datos y revistas electrónicas, con el propósito de fomentar la cultura digital y tener acceso al conocimiento de vanguardia.</a:t>
            </a:r>
          </a:p>
          <a:p>
            <a:pPr algn="just">
              <a:spcAft>
                <a:spcPts val="0"/>
              </a:spcAft>
              <a:defRPr/>
            </a:pPr>
            <a:endParaRPr lang="es-ES" sz="1300" b="1" dirty="0">
              <a:latin typeface="+mn-lt"/>
              <a:ea typeface="Calibri" pitchFamily="34" charset="0"/>
              <a:cs typeface="Times New Roman" pitchFamily="18" charset="0"/>
            </a:endParaRPr>
          </a:p>
          <a:p>
            <a:pPr algn="just">
              <a:spcAft>
                <a:spcPts val="0"/>
              </a:spcAft>
              <a:defRPr/>
            </a:pPr>
            <a:endParaRPr lang="es-MX" sz="800" dirty="0" smtClean="0">
              <a:ea typeface="Calibri" pitchFamily="34" charset="0"/>
              <a:cs typeface="Times New Roman" pitchFamily="18" charset="0"/>
            </a:endParaRPr>
          </a:p>
          <a:p>
            <a:pPr algn="just">
              <a:spcAft>
                <a:spcPts val="0"/>
              </a:spcAft>
              <a:defRPr/>
            </a:pPr>
            <a:endParaRPr lang="es-MX" sz="800" dirty="0" smtClean="0">
              <a:latin typeface="+mn-lt"/>
              <a:ea typeface="Calibri" pitchFamily="34" charset="0"/>
              <a:cs typeface="Times New Roman" pitchFamily="18" charset="0"/>
            </a:endParaRPr>
          </a:p>
        </p:txBody>
      </p:sp>
      <p:sp>
        <p:nvSpPr>
          <p:cNvPr id="11" name="AutoShape 176">
            <a:hlinkClick r:id="" action="ppaction://hlinkshowjump?jump=previousslide"/>
          </p:cNvPr>
          <p:cNvSpPr>
            <a:spLocks noChangeArrowheads="1"/>
          </p:cNvSpPr>
          <p:nvPr/>
        </p:nvSpPr>
        <p:spPr bwMode="auto">
          <a:xfrm flipH="1">
            <a:off x="8748713" y="6480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1916832"/>
            <a:ext cx="9144000" cy="494116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5300" name="Text Box 90"/>
          <p:cNvSpPr txBox="1">
            <a:spLocks noChangeArrowheads="1"/>
          </p:cNvSpPr>
          <p:nvPr/>
        </p:nvSpPr>
        <p:spPr bwMode="auto">
          <a:xfrm>
            <a:off x="0" y="1883880"/>
            <a:ext cx="9144000" cy="4941167"/>
          </a:xfrm>
          <a:prstGeom prst="rect">
            <a:avLst/>
          </a:prstGeom>
          <a:solidFill>
            <a:schemeClr val="bg1">
              <a:alpha val="10196"/>
            </a:schemeClr>
          </a:solidFill>
          <a:ln w="3175" algn="ctr">
            <a:noFill/>
            <a:miter lim="800000"/>
            <a:headEnd/>
            <a:tailEnd/>
          </a:ln>
        </p:spPr>
        <p:txBody>
          <a:bodyPr wrap="square" tIns="82800" bIns="82800">
            <a:noAutofit/>
          </a:bodyPr>
          <a:lstStyle/>
          <a:p>
            <a:pPr marL="0" lvl="1" algn="just">
              <a:spcBef>
                <a:spcPts val="0"/>
              </a:spcBef>
              <a:spcAft>
                <a:spcPts val="0"/>
              </a:spcAft>
              <a:tabLst>
                <a:tab pos="180975" algn="l"/>
                <a:tab pos="622300" algn="l"/>
              </a:tabLst>
            </a:pPr>
            <a:endParaRPr lang="es-MX" sz="500" b="1" dirty="0" smtClean="0"/>
          </a:p>
          <a:p>
            <a:pPr marL="0" lvl="1" algn="just">
              <a:spcBef>
                <a:spcPts val="0"/>
              </a:spcBef>
              <a:spcAft>
                <a:spcPts val="0"/>
              </a:spcAft>
              <a:tabLst>
                <a:tab pos="180975" algn="l"/>
                <a:tab pos="622300" algn="l"/>
              </a:tabLst>
            </a:pPr>
            <a:r>
              <a:rPr lang="es-MX" sz="1300" b="1" dirty="0" smtClean="0"/>
              <a:t>Actualización de la planeación de la gestión (ProGES)</a:t>
            </a:r>
          </a:p>
          <a:p>
            <a:pPr marL="0" lvl="1" algn="just">
              <a:spcBef>
                <a:spcPts val="0"/>
              </a:spcBef>
              <a:spcAft>
                <a:spcPts val="0"/>
              </a:spcAft>
              <a:tabLst>
                <a:tab pos="180975" algn="l"/>
                <a:tab pos="622300" algn="l"/>
              </a:tabLst>
            </a:pPr>
            <a:endParaRPr lang="es-MX" sz="800" strike="sngStrike" dirty="0"/>
          </a:p>
          <a:p>
            <a:pPr algn="just">
              <a:spcBef>
                <a:spcPts val="0"/>
              </a:spcBef>
              <a:spcAft>
                <a:spcPts val="0"/>
              </a:spcAft>
              <a:tabLst>
                <a:tab pos="180975" algn="l"/>
                <a:tab pos="622300" algn="l"/>
              </a:tabLst>
            </a:pPr>
            <a:r>
              <a:rPr lang="es-MX" sz="1300" dirty="0"/>
              <a:t>Se recomienda que una vez realizada la fase de autoevaluación y tomando en consideración la misión y visión de la </a:t>
            </a:r>
            <a:r>
              <a:rPr lang="es-MX" sz="1300" dirty="0" smtClean="0"/>
              <a:t>gestión institucional </a:t>
            </a:r>
            <a:r>
              <a:rPr lang="es-MX" sz="1300" dirty="0"/>
              <a:t>en el marco del PIFI, se diseñen, fortalezcan o actualicen, en su caso, políticas, objetivos, estrategias y acciones </a:t>
            </a:r>
            <a:r>
              <a:rPr lang="es-MX" sz="1300" u="sng" dirty="0"/>
              <a:t>debidamente articuladas</a:t>
            </a:r>
            <a:r>
              <a:rPr lang="es-MX" sz="1300" dirty="0"/>
              <a:t>* para: fortalecer los puntos de énfasis que se analizaron en la autoevaluación que permita la mejora continua e integral de la </a:t>
            </a:r>
            <a:r>
              <a:rPr lang="es-MX" sz="1300" dirty="0" smtClean="0"/>
              <a:t>gestión institucional, </a:t>
            </a:r>
            <a:r>
              <a:rPr lang="es-MX" sz="1300" dirty="0"/>
              <a:t>para lograr las Metas Compromiso </a:t>
            </a:r>
            <a:r>
              <a:rPr lang="es-MX" sz="1300" dirty="0" smtClean="0"/>
              <a:t>del </a:t>
            </a:r>
            <a:r>
              <a:rPr lang="es-MX" sz="1300" dirty="0" err="1" smtClean="0"/>
              <a:t>ProGES</a:t>
            </a:r>
            <a:r>
              <a:rPr lang="es-MX" sz="1300" dirty="0" smtClean="0"/>
              <a:t>.</a:t>
            </a:r>
            <a:endParaRPr lang="es-MX" sz="1300" dirty="0"/>
          </a:p>
          <a:p>
            <a:pPr algn="just">
              <a:spcBef>
                <a:spcPts val="0"/>
              </a:spcBef>
              <a:spcAft>
                <a:spcPts val="0"/>
              </a:spcAft>
              <a:tabLst>
                <a:tab pos="180975" algn="l"/>
                <a:tab pos="622300" algn="l"/>
              </a:tabLst>
            </a:pPr>
            <a:endParaRPr lang="es-MX" sz="800" b="1" dirty="0" smtClean="0"/>
          </a:p>
          <a:p>
            <a:pPr algn="just">
              <a:spcBef>
                <a:spcPts val="0"/>
              </a:spcBef>
              <a:spcAft>
                <a:spcPts val="0"/>
              </a:spcAft>
              <a:tabLst>
                <a:tab pos="180975" algn="l"/>
                <a:tab pos="622300" algn="l"/>
              </a:tabLst>
            </a:pPr>
            <a:r>
              <a:rPr lang="es-MX" sz="1300" b="1" dirty="0" smtClean="0"/>
              <a:t>Plantear políticas, objetivos, estrategias y acciones debidamente articuladas* que permitan mejorar la calidad de los servicios de la gestión para:</a:t>
            </a:r>
          </a:p>
          <a:p>
            <a:pPr algn="just">
              <a:spcBef>
                <a:spcPts val="0"/>
              </a:spcBef>
              <a:spcAft>
                <a:spcPts val="0"/>
              </a:spcAft>
              <a:tabLst>
                <a:tab pos="180975" algn="l"/>
                <a:tab pos="622300" algn="l"/>
              </a:tabLst>
            </a:pPr>
            <a:endParaRPr lang="es-MX" sz="800" b="1" dirty="0" smtClean="0"/>
          </a:p>
          <a:p>
            <a:pPr marL="457200" lvl="3" algn="just">
              <a:spcBef>
                <a:spcPts val="0"/>
              </a:spcBef>
              <a:spcAft>
                <a:spcPts val="0"/>
              </a:spcAft>
              <a:buFont typeface="Wingdings" pitchFamily="2" charset="2"/>
              <a:buChar char="Ø"/>
              <a:tabLst>
                <a:tab pos="180975" algn="l"/>
                <a:tab pos="622300" algn="l"/>
              </a:tabLst>
            </a:pPr>
            <a:r>
              <a:rPr lang="es-MX" sz="1300" dirty="0"/>
              <a:t>Fortalecer la evaluación de la gestión institucional</a:t>
            </a:r>
            <a:r>
              <a:rPr lang="es-MX" sz="1300" dirty="0" smtClean="0"/>
              <a:t>.</a:t>
            </a:r>
          </a:p>
          <a:p>
            <a:pPr marL="457200" lvl="3" algn="just">
              <a:spcBef>
                <a:spcPts val="0"/>
              </a:spcBef>
              <a:spcAft>
                <a:spcPts val="0"/>
              </a:spcAft>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Aprovechar la capacidad física, creación de nuevos espacios y en su caso, concluir las obras que presentan retraso en su construcción.</a:t>
            </a:r>
          </a:p>
          <a:p>
            <a:pPr marL="457200" lvl="3" algn="just">
              <a:spcBef>
                <a:spcPts val="0"/>
              </a:spcBef>
              <a:spcAft>
                <a:spcPts val="0"/>
              </a:spcAft>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Resolver los problemas estructurales.</a:t>
            </a:r>
          </a:p>
          <a:p>
            <a:pPr marL="457200" lvl="3" algn="just">
              <a:spcBef>
                <a:spcPts val="0"/>
              </a:spcBef>
              <a:spcAft>
                <a:spcPts val="0"/>
              </a:spcAft>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Aprovechar las plazas de PTC existentes y la creación de nuevas plazas.</a:t>
            </a:r>
          </a:p>
          <a:p>
            <a:pPr marL="457200" lvl="3" algn="just">
              <a:spcBef>
                <a:spcPts val="0"/>
              </a:spcBef>
              <a:spcAft>
                <a:spcPts val="0"/>
              </a:spcAft>
              <a:buFont typeface="Wingdings" pitchFamily="2" charset="2"/>
              <a:buChar char="Ø"/>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Fomentar la equidad de género universitaria.</a:t>
            </a:r>
          </a:p>
          <a:p>
            <a:pPr marL="457200" lvl="3" algn="just">
              <a:spcBef>
                <a:spcPts val="0"/>
              </a:spcBef>
              <a:spcAft>
                <a:spcPts val="0"/>
              </a:spcAft>
              <a:buFont typeface="Wingdings" pitchFamily="2" charset="2"/>
              <a:buChar char="Ø"/>
              <a:tabLst>
                <a:tab pos="180975" algn="l"/>
                <a:tab pos="622300" algn="l"/>
              </a:tabLst>
            </a:pPr>
            <a:endParaRPr lang="es-MX" sz="800" dirty="0" smtClean="0"/>
          </a:p>
          <a:p>
            <a:pPr marL="457200" lvl="3" algn="just">
              <a:spcBef>
                <a:spcPts val="0"/>
              </a:spcBef>
              <a:spcAft>
                <a:spcPts val="0"/>
              </a:spcAft>
              <a:buFont typeface="Wingdings" pitchFamily="2" charset="2"/>
              <a:buChar char="Ø"/>
              <a:tabLst>
                <a:tab pos="180975" algn="l"/>
                <a:tab pos="622300" algn="l"/>
              </a:tabLst>
            </a:pPr>
            <a:r>
              <a:rPr lang="es-MX" sz="1300" dirty="0" smtClean="0"/>
              <a:t>Atender las recomendaciones de los CIEES.</a:t>
            </a:r>
          </a:p>
          <a:p>
            <a:pPr marL="457200" lvl="3" algn="just">
              <a:spcBef>
                <a:spcPts val="0"/>
              </a:spcBef>
              <a:spcAft>
                <a:spcPts val="0"/>
              </a:spcAft>
              <a:buFont typeface="Wingdings" pitchFamily="2" charset="2"/>
              <a:buChar char="Ø"/>
              <a:tabLst>
                <a:tab pos="180975" algn="l"/>
                <a:tab pos="622300" algn="l"/>
              </a:tabLst>
            </a:pPr>
            <a:endParaRPr lang="es-MX" sz="1300" dirty="0" smtClean="0"/>
          </a:p>
          <a:p>
            <a:pPr algn="just">
              <a:spcBef>
                <a:spcPts val="0"/>
              </a:spcBef>
              <a:spcAft>
                <a:spcPts val="0"/>
              </a:spcAft>
              <a:buFont typeface="Wingdings" pitchFamily="2" charset="2"/>
              <a:buNone/>
            </a:pPr>
            <a:endParaRPr lang="es-MX" sz="800" dirty="0" smtClean="0"/>
          </a:p>
        </p:txBody>
      </p:sp>
      <p:sp>
        <p:nvSpPr>
          <p:cNvPr id="7" name="Rectangle 228">
            <a:hlinkClick r:id="rId3" action="ppaction://hlinksldjump"/>
          </p:cNvPr>
          <p:cNvSpPr>
            <a:spLocks noChangeArrowheads="1"/>
          </p:cNvSpPr>
          <p:nvPr/>
        </p:nvSpPr>
        <p:spPr bwMode="auto">
          <a:xfrm>
            <a:off x="0" y="6165261"/>
            <a:ext cx="9144000" cy="684803"/>
          </a:xfrm>
          <a:prstGeom prst="rect">
            <a:avLst/>
          </a:prstGeom>
          <a:noFill/>
          <a:ln w="9525" algn="ctr">
            <a:noFill/>
            <a:miter lim="800000"/>
            <a:headEnd/>
            <a:tailEnd/>
          </a:ln>
          <a:effectLst/>
        </p:spPr>
        <p:txBody>
          <a:bodyPr wrap="square" anchor="ctr">
            <a:spAutoFit/>
          </a:bodyPr>
          <a:lstStyle/>
          <a:p>
            <a:pPr algn="just">
              <a:spcBef>
                <a:spcPts val="0"/>
              </a:spcBef>
              <a:spcAft>
                <a:spcPts val="0"/>
              </a:spcAft>
              <a:buFont typeface="Wingdings" pitchFamily="2" charset="2"/>
              <a:buNone/>
            </a:pPr>
            <a:r>
              <a:rPr lang="es-MX" sz="1050" b="1" dirty="0" smtClean="0"/>
              <a:t>* </a:t>
            </a:r>
            <a:r>
              <a:rPr lang="es-MX" sz="1050" b="1" dirty="0"/>
              <a:t>La articulación se refiere a la relación lógica entre los resultados de la autoevaluación y la actualización de la planeación. </a:t>
            </a:r>
          </a:p>
          <a:p>
            <a:pPr marL="0" lvl="1" algn="just">
              <a:spcBef>
                <a:spcPts val="0"/>
              </a:spcBef>
              <a:spcAft>
                <a:spcPts val="0"/>
              </a:spcAft>
              <a:buFont typeface="Wingdings" pitchFamily="2" charset="2"/>
              <a:buNone/>
            </a:pPr>
            <a:endParaRPr lang="es-MX" sz="700" b="1" dirty="0"/>
          </a:p>
          <a:p>
            <a:pPr algn="just">
              <a:spcBef>
                <a:spcPts val="0"/>
              </a:spcBef>
              <a:spcAft>
                <a:spcPts val="0"/>
              </a:spcAft>
              <a:buFont typeface="Wingdings" pitchFamily="2" charset="2"/>
              <a:buNone/>
            </a:pPr>
            <a:r>
              <a:rPr lang="es-MX" sz="1050" b="1" dirty="0"/>
              <a:t>Es importante asegurar que las fortalezas y los problemas identificados en la autoevaluación estén articulados con la visión, las políticas, los objetivos, las estrategias, las </a:t>
            </a:r>
            <a:r>
              <a:rPr lang="es-MX" sz="1050" b="1" dirty="0" smtClean="0"/>
              <a:t>acciones, </a:t>
            </a:r>
            <a:r>
              <a:rPr lang="es-MX" sz="1050" b="1" dirty="0"/>
              <a:t>las </a:t>
            </a:r>
            <a:r>
              <a:rPr lang="es-MX" sz="1050" b="1" dirty="0" smtClean="0"/>
              <a:t>Metas Compromiso </a:t>
            </a:r>
            <a:r>
              <a:rPr lang="es-MX" sz="1050" b="1" dirty="0"/>
              <a:t>y los proyectos diseñados en la actualización de la planeación.</a:t>
            </a:r>
          </a:p>
        </p:txBody>
      </p:sp>
      <p:grpSp>
        <p:nvGrpSpPr>
          <p:cNvPr id="13" name="Group 359"/>
          <p:cNvGrpSpPr>
            <a:grpSpLocks/>
          </p:cNvGrpSpPr>
          <p:nvPr/>
        </p:nvGrpSpPr>
        <p:grpSpPr bwMode="auto">
          <a:xfrm>
            <a:off x="3523744" y="1637295"/>
            <a:ext cx="532165" cy="44450"/>
            <a:chOff x="1000" y="1028"/>
            <a:chExt cx="1273" cy="28"/>
          </a:xfrm>
        </p:grpSpPr>
        <p:pic>
          <p:nvPicPr>
            <p:cNvPr id="15" name="Picture 355" descr="jnchainslw"/>
            <p:cNvPicPr preferRelativeResize="0">
              <a:picLocks noChangeArrowheads="1" noCrop="1"/>
            </p:cNvPicPr>
            <p:nvPr/>
          </p:nvPicPr>
          <p:blipFill>
            <a:blip r:embed="rId4" cstate="print"/>
            <a:srcRect/>
            <a:stretch>
              <a:fillRect/>
            </a:stretch>
          </p:blipFill>
          <p:spPr bwMode="auto">
            <a:xfrm>
              <a:off x="1000" y="1028"/>
              <a:ext cx="354" cy="27"/>
            </a:xfrm>
            <a:prstGeom prst="rect">
              <a:avLst/>
            </a:prstGeom>
            <a:noFill/>
            <a:ln w="9525">
              <a:noFill/>
              <a:miter lim="800000"/>
              <a:headEnd/>
              <a:tailEnd/>
            </a:ln>
          </p:spPr>
        </p:pic>
        <p:pic>
          <p:nvPicPr>
            <p:cNvPr id="17" name="Picture 356" descr="jnchainslw"/>
            <p:cNvPicPr preferRelativeResize="0">
              <a:picLocks noChangeArrowheads="1" noCrop="1"/>
            </p:cNvPicPr>
            <p:nvPr/>
          </p:nvPicPr>
          <p:blipFill>
            <a:blip r:embed="rId4" cstate="print"/>
            <a:srcRect/>
            <a:stretch>
              <a:fillRect/>
            </a:stretch>
          </p:blipFill>
          <p:spPr bwMode="auto">
            <a:xfrm>
              <a:off x="1283" y="1028"/>
              <a:ext cx="354" cy="27"/>
            </a:xfrm>
            <a:prstGeom prst="rect">
              <a:avLst/>
            </a:prstGeom>
            <a:noFill/>
            <a:ln w="9525">
              <a:noFill/>
              <a:miter lim="800000"/>
              <a:headEnd/>
              <a:tailEnd/>
            </a:ln>
          </p:spPr>
        </p:pic>
        <p:pic>
          <p:nvPicPr>
            <p:cNvPr id="18" name="Picture 357" descr="jnchainslw"/>
            <p:cNvPicPr preferRelativeResize="0">
              <a:picLocks noChangeArrowheads="1" noCrop="1"/>
            </p:cNvPicPr>
            <p:nvPr/>
          </p:nvPicPr>
          <p:blipFill>
            <a:blip r:embed="rId4" cstate="print"/>
            <a:srcRect/>
            <a:stretch>
              <a:fillRect/>
            </a:stretch>
          </p:blipFill>
          <p:spPr bwMode="auto">
            <a:xfrm>
              <a:off x="1566" y="1029"/>
              <a:ext cx="354" cy="27"/>
            </a:xfrm>
            <a:prstGeom prst="rect">
              <a:avLst/>
            </a:prstGeom>
            <a:noFill/>
            <a:ln w="9525">
              <a:noFill/>
              <a:miter lim="800000"/>
              <a:headEnd/>
              <a:tailEnd/>
            </a:ln>
          </p:spPr>
        </p:pic>
        <p:pic>
          <p:nvPicPr>
            <p:cNvPr id="19" name="Picture 358" descr="jnchainslw"/>
            <p:cNvPicPr preferRelativeResize="0">
              <a:picLocks noChangeArrowheads="1" noCrop="1"/>
            </p:cNvPicPr>
            <p:nvPr/>
          </p:nvPicPr>
          <p:blipFill>
            <a:blip r:embed="rId4" cstate="print"/>
            <a:srcRect/>
            <a:stretch>
              <a:fillRect/>
            </a:stretch>
          </p:blipFill>
          <p:spPr bwMode="auto">
            <a:xfrm>
              <a:off x="1919" y="1029"/>
              <a:ext cx="354" cy="27"/>
            </a:xfrm>
            <a:prstGeom prst="rect">
              <a:avLst/>
            </a:prstGeom>
            <a:noFill/>
            <a:ln w="9525">
              <a:noFill/>
              <a:miter lim="800000"/>
              <a:headEnd/>
              <a:tailEnd/>
            </a:ln>
          </p:spPr>
        </p:pic>
      </p:grpSp>
      <p:sp>
        <p:nvSpPr>
          <p:cNvPr id="20"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1" name="10 Rectángulo">
            <a:hlinkClick r:id="rId5" action="ppaction://hlinksldjump"/>
          </p:cNvPr>
          <p:cNvSpPr>
            <a:spLocks/>
          </p:cNvSpPr>
          <p:nvPr/>
        </p:nvSpPr>
        <p:spPr bwMode="auto">
          <a:xfrm>
            <a:off x="5825697" y="2949436"/>
            <a:ext cx="1504967" cy="198001"/>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extLst>
      <p:ext uri="{BB962C8B-B14F-4D97-AF65-F5344CB8AC3E}">
        <p14:creationId xmlns:p14="http://schemas.microsoft.com/office/powerpoint/2010/main" val="1476795838"/>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 name="Rectangle 2"/>
          <p:cNvSpPr>
            <a:spLocks noChangeArrowheads="1"/>
          </p:cNvSpPr>
          <p:nvPr/>
        </p:nvSpPr>
        <p:spPr bwMode="auto">
          <a:xfrm>
            <a:off x="0" y="569607"/>
            <a:ext cx="9145857" cy="6288393"/>
          </a:xfrm>
          <a:prstGeom prst="rect">
            <a:avLst/>
          </a:prstGeom>
          <a:solidFill>
            <a:schemeClr val="bg1">
              <a:alpha val="10196"/>
            </a:schemeClr>
          </a:solidFill>
          <a:ln w="3175" algn="ctr">
            <a:solidFill>
              <a:srgbClr val="B2B2B2"/>
            </a:solidFill>
            <a:miter lim="800000"/>
            <a:headEnd/>
            <a:tailEnd/>
          </a:ln>
        </p:spPr>
        <p:txBody>
          <a:bodyPr wrap="square"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Síntesis de </a:t>
            </a:r>
            <a:r>
              <a:rPr lang="es-MX" sz="1300" b="1" dirty="0"/>
              <a:t>la </a:t>
            </a:r>
            <a:r>
              <a:rPr lang="es-MX" sz="1300" b="1" dirty="0" smtClean="0"/>
              <a:t>planeación de la gestión institucional (para el documento </a:t>
            </a:r>
            <a:r>
              <a:rPr lang="es-MX" sz="1300" b="1" dirty="0" err="1" smtClean="0"/>
              <a:t>ProGES</a:t>
            </a:r>
            <a:r>
              <a:rPr lang="es-MX" sz="1300" b="1" dirty="0" smtClean="0"/>
              <a:t>)</a:t>
            </a:r>
            <a:endParaRPr lang="es-MX" sz="1300" b="1" dirty="0"/>
          </a:p>
        </p:txBody>
      </p:sp>
      <p:sp>
        <p:nvSpPr>
          <p:cNvPr id="61515" name="Text Box 96"/>
          <p:cNvSpPr txBox="1">
            <a:spLocks noChangeArrowheads="1"/>
          </p:cNvSpPr>
          <p:nvPr/>
        </p:nvSpPr>
        <p:spPr bwMode="auto">
          <a:xfrm>
            <a:off x="1857" y="3713803"/>
            <a:ext cx="9144000" cy="461665"/>
          </a:xfrm>
          <a:prstGeom prst="rect">
            <a:avLst/>
          </a:prstGeom>
          <a:noFill/>
          <a:ln w="3175" algn="ctr">
            <a:noFill/>
            <a:miter lim="800000"/>
            <a:headEnd/>
            <a:tailEnd/>
          </a:ln>
        </p:spPr>
        <p:txBody>
          <a:bodyPr>
            <a:spAutoFit/>
          </a:bodyPr>
          <a:lstStyle/>
          <a:p>
            <a:pPr>
              <a:spcBef>
                <a:spcPct val="50000"/>
              </a:spcBef>
              <a:tabLst>
                <a:tab pos="180975" algn="l"/>
                <a:tab pos="447675" algn="l"/>
              </a:tabLst>
            </a:pPr>
            <a:r>
              <a:rPr lang="es-MX" b="1" dirty="0"/>
              <a:t>Para cada uno de los conceptos</a:t>
            </a:r>
            <a:r>
              <a:rPr lang="es-MX" dirty="0"/>
              <a:t>, se sugiere enfocarse en las políticas, </a:t>
            </a:r>
            <a:r>
              <a:rPr lang="es-MX" dirty="0" smtClean="0"/>
              <a:t>objetivos, estrategias y acciones más </a:t>
            </a:r>
            <a:r>
              <a:rPr lang="es-MX" dirty="0"/>
              <a:t>significativas, es decir, aquellas que tengan un impacto relevante en los resultados esperados.</a:t>
            </a:r>
            <a:endParaRPr lang="es-ES" dirty="0"/>
          </a:p>
        </p:txBody>
      </p:sp>
      <p:graphicFrame>
        <p:nvGraphicFramePr>
          <p:cNvPr id="17" name="Group 148"/>
          <p:cNvGraphicFramePr>
            <a:graphicFrameLocks noGrp="1"/>
          </p:cNvGraphicFramePr>
          <p:nvPr>
            <p:extLst>
              <p:ext uri="{D42A27DB-BD31-4B8C-83A1-F6EECF244321}">
                <p14:modId xmlns:p14="http://schemas.microsoft.com/office/powerpoint/2010/main" val="2502452327"/>
              </p:ext>
            </p:extLst>
          </p:nvPr>
        </p:nvGraphicFramePr>
        <p:xfrm>
          <a:off x="114741" y="1071546"/>
          <a:ext cx="8860399" cy="2355462"/>
        </p:xfrm>
        <a:graphic>
          <a:graphicData uri="http://schemas.openxmlformats.org/drawingml/2006/table">
            <a:tbl>
              <a:tblPr/>
              <a:tblGrid>
                <a:gridCol w="3408363"/>
                <a:gridCol w="1192912"/>
                <a:gridCol w="1800200"/>
                <a:gridCol w="1296144"/>
                <a:gridCol w="1162780"/>
              </a:tblGrid>
              <a:tr h="255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Concepto</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Políticas</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Objetivos estratégicos</a:t>
                      </a:r>
                      <a:endParaRPr kumimoji="0" lang="es-ES" sz="1200" b="1"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Estrategias </a:t>
                      </a:r>
                      <a:endParaRPr kumimoji="0" lang="es-ES" sz="1200" b="1" i="0" u="none" strike="noStrike" cap="none" normalizeH="0" baseline="0" dirty="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Acciones</a:t>
                      </a: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C98B6">
                        <a:alpha val="50195"/>
                      </a:srgbClr>
                    </a:solidFill>
                  </a:tcPr>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rPr>
                        <a:t>Fortalecer la evaluación de la gestión institucional. </a:t>
                      </a:r>
                      <a:endParaRPr kumimoji="0" lang="es-ES" sz="1200" b="0" i="0" u="none" strike="noStrike" cap="none" normalizeH="0" baseline="0" dirty="0" smtClean="0">
                        <a:ln>
                          <a:noFill/>
                        </a:ln>
                        <a:solidFill>
                          <a:schemeClr val="tx1"/>
                        </a:solidFill>
                        <a:effectLst/>
                        <a:latin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cs typeface="Arial" charset="0"/>
                        </a:rPr>
                        <a:t>P1, P2,...Pn</a:t>
                      </a:r>
                      <a:endParaRPr kumimoji="0" lang="es-ES" sz="12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cs typeface="Arial" charset="0"/>
                        </a:rPr>
                        <a:t>Aprovechar la capacidad física, creación de nuevos espacios y en su caso, concluir las obras que presentan retraso en su construcción.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cs typeface="Arial" charset="0"/>
                        </a:rPr>
                        <a:t>P1, P2,...</a:t>
                      </a:r>
                      <a:r>
                        <a:rPr kumimoji="0" lang="es-MX" sz="1200" b="0" i="0" u="none" strike="noStrike" cap="none" normalizeH="0" baseline="0" dirty="0" err="1" smtClean="0">
                          <a:ln>
                            <a:noFill/>
                          </a:ln>
                          <a:solidFill>
                            <a:schemeClr val="tx1"/>
                          </a:solidFill>
                          <a:effectLst/>
                          <a:latin typeface="Arial" charset="0"/>
                          <a:cs typeface="Arial" charset="0"/>
                        </a:rPr>
                        <a:t>Pn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O1, O2,...</a:t>
                      </a:r>
                      <a:r>
                        <a:rPr kumimoji="0" lang="es-ES" sz="1200" b="0" i="0" u="none" strike="noStrike" cap="none" normalizeH="0" baseline="0" dirty="0" err="1" smtClean="0">
                          <a:ln>
                            <a:noFill/>
                          </a:ln>
                          <a:solidFill>
                            <a:schemeClr val="tx1"/>
                          </a:solidFill>
                          <a:effectLst/>
                          <a:latin typeface="Arial" charset="0"/>
                          <a:cs typeface="Arial" charset="0"/>
                        </a:rPr>
                        <a:t>On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200" b="0" i="0" u="none" strike="noStrike" dirty="0" smtClean="0">
                          <a:solidFill>
                            <a:schemeClr val="tx1"/>
                          </a:solidFill>
                          <a:latin typeface="+mn-lt"/>
                        </a:rPr>
                        <a:t> Resolver los problemas estructurales.</a:t>
                      </a:r>
                      <a:endParaRPr lang="es-MX" sz="1200" b="0" i="0" u="none" strike="noStrike" dirty="0">
                        <a:solidFill>
                          <a:schemeClr val="tx1"/>
                        </a:solidFill>
                        <a:latin typeface="Arial"/>
                      </a:endParaRP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cs typeface="Arial" charset="0"/>
                        </a:rPr>
                        <a:t>P1, P2,...Pn</a:t>
                      </a:r>
                      <a:endParaRPr kumimoji="0" lang="es-ES" sz="12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200" b="0" i="0" u="none" strike="noStrike" dirty="0" smtClean="0">
                          <a:solidFill>
                            <a:schemeClr val="tx1"/>
                          </a:solidFill>
                          <a:latin typeface="+mn-lt"/>
                        </a:rPr>
                        <a:t> Aprovechar las plazas de PTC existentes y la creación de nuevas plazas.</a:t>
                      </a:r>
                      <a:endParaRPr lang="es-MX" sz="1200" b="0" i="0" u="none" strike="noStrike" dirty="0">
                        <a:solidFill>
                          <a:schemeClr val="tx1"/>
                        </a:solidFill>
                        <a:latin typeface="Arial"/>
                      </a:endParaRP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charset="0"/>
                          <a:cs typeface="Arial" charset="0"/>
                        </a:rPr>
                        <a:t>P1, P2,...Pn</a:t>
                      </a:r>
                      <a:endParaRPr kumimoji="0" lang="es-ES" sz="1200" b="0" i="0" u="none" strike="noStrike" cap="none" normalizeH="0" baseline="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O1, O2,...On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200" b="0" i="0" u="none" strike="noStrike" dirty="0" smtClean="0">
                          <a:solidFill>
                            <a:schemeClr val="tx1"/>
                          </a:solidFill>
                          <a:latin typeface="Arial"/>
                        </a:rPr>
                        <a:t>Fomentar</a:t>
                      </a:r>
                      <a:r>
                        <a:rPr lang="es-MX" sz="1200" b="0" i="0" u="none" strike="noStrike" baseline="0" dirty="0" smtClean="0">
                          <a:solidFill>
                            <a:schemeClr val="tx1"/>
                          </a:solidFill>
                          <a:latin typeface="Arial"/>
                        </a:rPr>
                        <a:t> la equidad de género universitaria.</a:t>
                      </a:r>
                      <a:endParaRPr lang="es-MX" sz="1200" b="0" i="0" u="none" strike="noStrike" dirty="0">
                        <a:solidFill>
                          <a:schemeClr val="tx1"/>
                        </a:solidFill>
                        <a:latin typeface="Arial"/>
                      </a:endParaRP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cs typeface="Arial" charset="0"/>
                        </a:rPr>
                        <a:t>P1, P2,...</a:t>
                      </a:r>
                      <a:r>
                        <a:rPr kumimoji="0" lang="es-MX" sz="1200" b="0" i="0" u="none" strike="noStrike" cap="none" normalizeH="0" baseline="0" dirty="0" err="1" smtClean="0">
                          <a:ln>
                            <a:noFill/>
                          </a:ln>
                          <a:solidFill>
                            <a:schemeClr val="tx1"/>
                          </a:solidFill>
                          <a:effectLst/>
                          <a:latin typeface="Arial" charset="0"/>
                          <a:cs typeface="Arial" charset="0"/>
                        </a:rPr>
                        <a:t>Pn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O1, O2,...</a:t>
                      </a:r>
                      <a:r>
                        <a:rPr kumimoji="0" lang="es-ES" sz="1200" b="0" i="0" u="none" strike="noStrike" cap="none" normalizeH="0" baseline="0" dirty="0" err="1" smtClean="0">
                          <a:ln>
                            <a:noFill/>
                          </a:ln>
                          <a:solidFill>
                            <a:schemeClr val="tx1"/>
                          </a:solidFill>
                          <a:effectLst/>
                          <a:latin typeface="Arial" charset="0"/>
                          <a:cs typeface="Arial" charset="0"/>
                        </a:rPr>
                        <a:t>On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algn="l" fontAlgn="b"/>
                      <a:r>
                        <a:rPr lang="es-MX" sz="1200" b="0" i="0" u="none" strike="noStrike" dirty="0" smtClean="0">
                          <a:solidFill>
                            <a:schemeClr val="tx1"/>
                          </a:solidFill>
                          <a:latin typeface="+mn-lt"/>
                        </a:rPr>
                        <a:t>Atender las recomendaciones de los CIEES.</a:t>
                      </a:r>
                      <a:endParaRPr lang="es-MX" sz="1200" b="0" i="0" u="none" strike="noStrike" dirty="0">
                        <a:solidFill>
                          <a:schemeClr val="tx1"/>
                        </a:solidFill>
                        <a:latin typeface="Arial"/>
                      </a:endParaRP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charset="0"/>
                          <a:cs typeface="Arial" charset="0"/>
                        </a:rPr>
                        <a:t>P1, P2,...</a:t>
                      </a:r>
                      <a:r>
                        <a:rPr kumimoji="0" lang="es-MX" sz="1200" b="0" i="0" u="none" strike="noStrike" cap="none" normalizeH="0" baseline="0" dirty="0" err="1" smtClean="0">
                          <a:ln>
                            <a:noFill/>
                          </a:ln>
                          <a:solidFill>
                            <a:schemeClr val="tx1"/>
                          </a:solidFill>
                          <a:effectLst/>
                          <a:latin typeface="Arial" charset="0"/>
                          <a:cs typeface="Arial" charset="0"/>
                        </a:rPr>
                        <a:t>Pn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O1, O2,...</a:t>
                      </a:r>
                      <a:r>
                        <a:rPr kumimoji="0" lang="es-ES" sz="1200" b="0" i="0" u="none" strike="noStrike" cap="none" normalizeH="0" baseline="0" dirty="0" err="1" smtClean="0">
                          <a:ln>
                            <a:noFill/>
                          </a:ln>
                          <a:solidFill>
                            <a:schemeClr val="tx1"/>
                          </a:solidFill>
                          <a:effectLst/>
                          <a:latin typeface="Arial" charset="0"/>
                          <a:cs typeface="Arial" charset="0"/>
                        </a:rPr>
                        <a:t>On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E1, E2,..En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cap="none" normalizeH="0" baseline="0" dirty="0" smtClean="0">
                          <a:ln>
                            <a:noFill/>
                          </a:ln>
                          <a:solidFill>
                            <a:schemeClr val="tx1"/>
                          </a:solidFill>
                          <a:effectLst/>
                          <a:latin typeface="Arial" charset="0"/>
                          <a:cs typeface="Arial" charset="0"/>
                        </a:rPr>
                        <a:t>A1, A2, … </a:t>
                      </a:r>
                      <a:r>
                        <a:rPr kumimoji="0" lang="es-ES" sz="1200" b="0" i="0" u="none" strike="noStrike" cap="none" normalizeH="0" baseline="0" dirty="0" err="1" smtClean="0">
                          <a:ln>
                            <a:noFill/>
                          </a:ln>
                          <a:solidFill>
                            <a:schemeClr val="tx1"/>
                          </a:solidFill>
                          <a:effectLst/>
                          <a:latin typeface="Arial" charset="0"/>
                          <a:cs typeface="Arial" charset="0"/>
                        </a:rPr>
                        <a:t>An</a:t>
                      </a:r>
                      <a:endParaRPr kumimoji="0" lang="es-ES" sz="1200" b="0" i="0" u="none" strike="noStrike" cap="none" normalizeH="0" baseline="0" dirty="0" smtClean="0">
                        <a:ln>
                          <a:noFill/>
                        </a:ln>
                        <a:solidFill>
                          <a:schemeClr val="tx1"/>
                        </a:solidFill>
                        <a:effectLst/>
                        <a:latin typeface="Arial" charset="0"/>
                        <a:cs typeface="Arial"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AutoShape 1811">
            <a:hlinkClick r:id="" action="ppaction://hlinkshowjump?jump=nextslide"/>
          </p:cNvPr>
          <p:cNvSpPr>
            <a:spLocks noChangeArrowheads="1"/>
          </p:cNvSpPr>
          <p:nvPr/>
        </p:nvSpPr>
        <p:spPr bwMode="auto">
          <a:xfrm>
            <a:off x="8959850" y="63203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3" name="Rectangle 2"/>
          <p:cNvSpPr>
            <a:spLocks noChangeArrowheads="1"/>
          </p:cNvSpPr>
          <p:nvPr/>
        </p:nvSpPr>
        <p:spPr bwMode="auto">
          <a:xfrm>
            <a:off x="0" y="578158"/>
            <a:ext cx="9144000" cy="6279842"/>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 de la gestión (para el documento ProGES)</a:t>
            </a:r>
          </a:p>
          <a:p>
            <a:pPr algn="just">
              <a:tabLst>
                <a:tab pos="180975" algn="l"/>
                <a:tab pos="447675" algn="l"/>
              </a:tabLst>
            </a:pPr>
            <a:endParaRPr lang="es-MX" sz="800" b="1" dirty="0"/>
          </a:p>
          <a:p>
            <a:pPr algn="just">
              <a:tabLst>
                <a:tab pos="180975" algn="l"/>
                <a:tab pos="447675" algn="l"/>
              </a:tabLst>
            </a:pPr>
            <a:r>
              <a:rPr lang="es-MX" sz="1300" dirty="0"/>
              <a:t>En esta </a:t>
            </a:r>
            <a:r>
              <a:rPr lang="es-MX" sz="1300" dirty="0" smtClean="0"/>
              <a:t>fase </a:t>
            </a:r>
            <a:r>
              <a:rPr lang="es-MX" sz="1300" dirty="0"/>
              <a:t>de actualización del </a:t>
            </a:r>
            <a:r>
              <a:rPr lang="es-MX" sz="1300" dirty="0" err="1" smtClean="0"/>
              <a:t>ProGES</a:t>
            </a:r>
            <a:r>
              <a:rPr lang="es-MX" sz="1300" dirty="0" smtClean="0"/>
              <a:t> 2014-2015 </a:t>
            </a:r>
            <a:r>
              <a:rPr lang="es-MX" sz="1300" dirty="0"/>
              <a:t>se deberá revisar </a:t>
            </a:r>
            <a:r>
              <a:rPr lang="es-MX" sz="1300" dirty="0" smtClean="0"/>
              <a:t>y, </a:t>
            </a:r>
            <a:r>
              <a:rPr lang="es-MX" sz="1300" dirty="0"/>
              <a:t>en su caso, precisar y/o actualizar </a:t>
            </a:r>
            <a:r>
              <a:rPr lang="es-MX" sz="1300" dirty="0" smtClean="0"/>
              <a:t>el alcance de las </a:t>
            </a:r>
            <a:r>
              <a:rPr lang="es-MX" sz="1300" dirty="0"/>
              <a:t>M</a:t>
            </a:r>
            <a:r>
              <a:rPr lang="es-MX" sz="1300" dirty="0" smtClean="0"/>
              <a:t>etas Compromiso. </a:t>
            </a:r>
            <a:r>
              <a:rPr lang="es-MX" sz="1300" dirty="0"/>
              <a:t>A estas metas que establezca la institución para el periodo </a:t>
            </a:r>
            <a:r>
              <a:rPr lang="es-MX" sz="1300" dirty="0" smtClean="0"/>
              <a:t>2014, 2015, 2016 y 2017, </a:t>
            </a:r>
            <a:r>
              <a:rPr lang="es-MX" sz="1300" dirty="0"/>
              <a:t>se les dará seguimiento en su </a:t>
            </a:r>
            <a:r>
              <a:rPr lang="es-MX" sz="1300" dirty="0" smtClean="0"/>
              <a:t>cumplimiento a través de los informes trimestrales de seguimiento académicos. </a:t>
            </a:r>
          </a:p>
          <a:p>
            <a:pPr algn="just">
              <a:tabLst>
                <a:tab pos="180975" algn="l"/>
                <a:tab pos="447675" algn="l"/>
              </a:tabLst>
            </a:pPr>
            <a:endParaRPr lang="es-MX" sz="800" b="1" dirty="0" smtClean="0"/>
          </a:p>
          <a:p>
            <a:pPr algn="just">
              <a:tabLst>
                <a:tab pos="180975" algn="l"/>
                <a:tab pos="447675" algn="l"/>
              </a:tabLst>
            </a:pPr>
            <a:r>
              <a:rPr lang="es-MX" sz="1300" dirty="0" smtClean="0"/>
              <a:t>Para llenado del siguiente formato se deberá utilizar el módulo de captura en línea de Metas </a:t>
            </a:r>
            <a:r>
              <a:rPr lang="es-MX" sz="1300" dirty="0"/>
              <a:t>C</a:t>
            </a:r>
            <a:r>
              <a:rPr lang="es-MX" sz="1300" dirty="0" smtClean="0"/>
              <a:t>ompromiso.</a:t>
            </a:r>
          </a:p>
          <a:p>
            <a:pPr algn="just">
              <a:tabLst>
                <a:tab pos="180975" algn="l"/>
                <a:tab pos="447675" algn="l"/>
              </a:tabLst>
            </a:pPr>
            <a:endParaRPr lang="es-MX" sz="800" dirty="0" smtClean="0"/>
          </a:p>
          <a:p>
            <a:pPr algn="ctr">
              <a:tabLst>
                <a:tab pos="180975" algn="l"/>
                <a:tab pos="447675" algn="l"/>
              </a:tabLst>
            </a:pPr>
            <a:r>
              <a:rPr lang="es-MX" sz="1300" b="1" dirty="0" smtClean="0"/>
              <a:t>Metas Compromiso de la gestión para el periodo 2014-2017 en la siguiente tabla, para posteriormente capturarlos en el sistema e-PIFI 3.0.</a:t>
            </a:r>
            <a:endParaRPr lang="es-MX" sz="1300" dirty="0" smtClean="0"/>
          </a:p>
          <a:p>
            <a:pPr algn="just">
              <a:tabLst>
                <a:tab pos="180975" algn="l"/>
                <a:tab pos="447675" algn="l"/>
              </a:tabLst>
            </a:pPr>
            <a:endParaRPr lang="es-MX" sz="1300" dirty="0"/>
          </a:p>
        </p:txBody>
      </p:sp>
      <p:graphicFrame>
        <p:nvGraphicFramePr>
          <p:cNvPr id="2" name="1 Tabla"/>
          <p:cNvGraphicFramePr>
            <a:graphicFrameLocks noGrp="1"/>
          </p:cNvGraphicFramePr>
          <p:nvPr>
            <p:extLst>
              <p:ext uri="{D42A27DB-BD31-4B8C-83A1-F6EECF244321}">
                <p14:modId xmlns:p14="http://schemas.microsoft.com/office/powerpoint/2010/main" val="233380045"/>
              </p:ext>
            </p:extLst>
          </p:nvPr>
        </p:nvGraphicFramePr>
        <p:xfrm>
          <a:off x="107504" y="2564904"/>
          <a:ext cx="8856983" cy="2873319"/>
        </p:xfrm>
        <a:graphic>
          <a:graphicData uri="http://schemas.openxmlformats.org/drawingml/2006/table">
            <a:tbl>
              <a:tblPr/>
              <a:tblGrid>
                <a:gridCol w="2433236"/>
                <a:gridCol w="583977"/>
                <a:gridCol w="583977"/>
                <a:gridCol w="583977"/>
                <a:gridCol w="583977"/>
                <a:gridCol w="583977"/>
                <a:gridCol w="583977"/>
                <a:gridCol w="583977"/>
                <a:gridCol w="583977"/>
                <a:gridCol w="583977"/>
                <a:gridCol w="583977"/>
                <a:gridCol w="583977"/>
              </a:tblGrid>
              <a:tr h="259882">
                <a:tc rowSpan="2">
                  <a:txBody>
                    <a:bodyPr/>
                    <a:lstStyle/>
                    <a:p>
                      <a:pPr algn="ctr" rtl="0" fontAlgn="ctr"/>
                      <a:r>
                        <a:rPr lang="es-MX" sz="900" b="1" i="0" u="none" strike="noStrike" dirty="0">
                          <a:solidFill>
                            <a:srgbClr val="000000"/>
                          </a:solidFill>
                          <a:effectLst/>
                          <a:latin typeface="Arial"/>
                        </a:rPr>
                        <a:t>Metas Compromiso institucionales de la gestión</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s-MX" sz="900" b="1" i="0" u="none" strike="noStrike">
                          <a:solidFill>
                            <a:srgbClr val="000000"/>
                          </a:solidFill>
                          <a:effectLst/>
                          <a:latin typeface="Arial"/>
                        </a:rPr>
                        <a:t>Valor actual</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2014*</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2015*</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2016*</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2017*</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ctr" rtl="0" fontAlgn="ctr"/>
                      <a:r>
                        <a:rPr lang="es-MX" sz="900" b="1" i="0" u="none" strike="noStrike">
                          <a:solidFill>
                            <a:srgbClr val="000000"/>
                          </a:solidFill>
                          <a:effectLst/>
                          <a:latin typeface="Arial"/>
                        </a:rPr>
                        <a:t>Observaciones</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62426">
                <a:tc vMerge="1">
                  <a:txBody>
                    <a:bodyPr/>
                    <a:lstStyle/>
                    <a:p>
                      <a:endParaRPr lang="es-MX"/>
                    </a:p>
                  </a:txBody>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Número</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62426">
                <a:tc gridSpan="12">
                  <a:txBody>
                    <a:bodyPr/>
                    <a:lstStyle/>
                    <a:p>
                      <a:pPr algn="ctr" rtl="0" fontAlgn="ctr"/>
                      <a:r>
                        <a:rPr lang="es-MX" sz="900" b="1" i="0" u="none" strike="noStrike">
                          <a:solidFill>
                            <a:srgbClr val="000000"/>
                          </a:solidFill>
                          <a:effectLst/>
                          <a:latin typeface="Arial"/>
                        </a:rPr>
                        <a:t>Procesos estratégicos de gestión que serán certificados por la norma ISO 9000:2000.</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6471">
                <a:tc>
                  <a:txBody>
                    <a:bodyPr/>
                    <a:lstStyle/>
                    <a:p>
                      <a:pPr algn="l" rtl="0" fontAlgn="ctr"/>
                      <a:r>
                        <a:rPr lang="es-MX" sz="900" b="0" i="0" u="none" strike="noStrike">
                          <a:solidFill>
                            <a:srgbClr val="000000"/>
                          </a:solidFill>
                          <a:effectLst/>
                          <a:latin typeface="Arial"/>
                        </a:rPr>
                        <a:t>Numero de procesos</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a:txBody>
                    <a:bodyPr/>
                    <a:lstStyle/>
                    <a:p>
                      <a:pPr algn="l" rtl="0" fontAlgn="t"/>
                      <a:r>
                        <a:rPr lang="es-MX" sz="900" b="0" i="0" u="none" strike="noStrike">
                          <a:solidFill>
                            <a:srgbClr val="000000"/>
                          </a:solidFill>
                          <a:effectLst/>
                          <a:latin typeface="Arial"/>
                        </a:rPr>
                        <a:t>Número y % de los procesos certificados</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a:txBody>
                    <a:bodyPr/>
                    <a:lstStyle/>
                    <a:p>
                      <a:pPr algn="l" rtl="0" fontAlgn="t"/>
                      <a:r>
                        <a:rPr lang="es-MX" sz="900" b="0" i="0" u="none" strike="noStrike">
                          <a:solidFill>
                            <a:srgbClr val="000000"/>
                          </a:solidFill>
                          <a:effectLst/>
                          <a:latin typeface="Arial"/>
                        </a:rPr>
                        <a:t>Número y % de procesos re-certificados</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gridSpan="12">
                  <a:txBody>
                    <a:bodyPr/>
                    <a:lstStyle/>
                    <a:p>
                      <a:pPr algn="ctr" rtl="0" fontAlgn="ctr"/>
                      <a:r>
                        <a:rPr lang="es-MX" sz="900" b="1" i="0" u="none" strike="noStrike">
                          <a:solidFill>
                            <a:srgbClr val="000000"/>
                          </a:solidFill>
                          <a:effectLst/>
                          <a:latin typeface="Arial"/>
                        </a:rPr>
                        <a:t>Diseño, integración y explotación del SIIA:</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58962">
                <a:tc>
                  <a:txBody>
                    <a:bodyPr/>
                    <a:lstStyle/>
                    <a:p>
                      <a:pPr algn="l" rtl="0" fontAlgn="t"/>
                      <a:r>
                        <a:rPr lang="es-MX" sz="900" b="0" i="0" u="none" strike="noStrike">
                          <a:solidFill>
                            <a:srgbClr val="000000"/>
                          </a:solidFill>
                          <a:effectLst/>
                          <a:latin typeface="Arial"/>
                        </a:rPr>
                        <a:t>Número y nombre de los módulos que estarán operando (administración escolar, recursos humanos y finanzas)</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015">
                <a:tc>
                  <a:txBody>
                    <a:bodyPr/>
                    <a:lstStyle/>
                    <a:p>
                      <a:pPr algn="l" rtl="0" fontAlgn="t"/>
                      <a:r>
                        <a:rPr lang="es-MX" sz="900" b="0" i="0" u="none" strike="noStrike">
                          <a:solidFill>
                            <a:srgbClr val="000000"/>
                          </a:solidFill>
                          <a:effectLst/>
                          <a:latin typeface="Arial"/>
                        </a:rPr>
                        <a:t>Módulos del SIIA que operarán relacionados entre sí</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gridSpan="12">
                  <a:txBody>
                    <a:bodyPr/>
                    <a:lstStyle/>
                    <a:p>
                      <a:pPr algn="ctr" rtl="0" fontAlgn="ctr"/>
                      <a:r>
                        <a:rPr lang="es-MX" sz="900" b="1" i="0" u="none" strike="noStrike">
                          <a:solidFill>
                            <a:srgbClr val="000000"/>
                          </a:solidFill>
                          <a:effectLst/>
                          <a:latin typeface="Arial"/>
                        </a:rPr>
                        <a:t>Índice de sostenibilidad económica</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9882">
                <a:tc>
                  <a:txBody>
                    <a:bodyPr/>
                    <a:lstStyle/>
                    <a:p>
                      <a:pPr algn="l" rtl="0" fontAlgn="ctr"/>
                      <a:r>
                        <a:rPr lang="es-MX" sz="900" b="0" i="0" u="none" strike="noStrike">
                          <a:solidFill>
                            <a:srgbClr val="000000"/>
                          </a:solidFill>
                          <a:effectLst/>
                          <a:latin typeface="Arial"/>
                        </a:rPr>
                        <a:t>Monto y % de recursos autogenerados en relación al monto del presupuesto total</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900" b="1" i="0" u="none" strike="noStrike">
                          <a:solidFill>
                            <a:srgbClr val="000000"/>
                          </a:solidFill>
                          <a:effectLst/>
                          <a:latin typeface="Arial"/>
                        </a:rPr>
                        <a:t> </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426">
                <a:tc gridSpan="12">
                  <a:txBody>
                    <a:bodyPr/>
                    <a:lstStyle/>
                    <a:p>
                      <a:pPr algn="ctr" rtl="0" fontAlgn="ctr"/>
                      <a:r>
                        <a:rPr lang="es-MX" sz="900" b="1" i="0" u="none" strike="noStrike">
                          <a:solidFill>
                            <a:srgbClr val="000000"/>
                          </a:solidFill>
                          <a:effectLst/>
                          <a:latin typeface="Arial"/>
                        </a:rPr>
                        <a:t>Otras metas de gestión definidas por la institución:</a:t>
                      </a:r>
                    </a:p>
                  </a:txBody>
                  <a:tcPr marL="8121" marR="8121" marT="8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6471">
                <a:tc>
                  <a:txBody>
                    <a:bodyPr/>
                    <a:lstStyle/>
                    <a:p>
                      <a:pPr algn="l" rtl="0" fontAlgn="t"/>
                      <a:r>
                        <a:rPr lang="es-MX" sz="900" b="0" i="0" u="none" strike="noStrike">
                          <a:solidFill>
                            <a:srgbClr val="000000"/>
                          </a:solidFill>
                          <a:effectLst/>
                          <a:latin typeface="Arial"/>
                        </a:rPr>
                        <a:t>Meta A</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471">
                <a:tc>
                  <a:txBody>
                    <a:bodyPr/>
                    <a:lstStyle/>
                    <a:p>
                      <a:pPr algn="l" rtl="0" fontAlgn="t"/>
                      <a:r>
                        <a:rPr lang="es-MX" sz="900" b="0" i="0" u="none" strike="noStrike">
                          <a:solidFill>
                            <a:srgbClr val="000000"/>
                          </a:solidFill>
                          <a:effectLst/>
                          <a:latin typeface="Arial"/>
                        </a:rPr>
                        <a:t>Meta B</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MX" sz="900" b="0" i="0" u="none" strike="noStrike">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MX" sz="900" b="0" i="0" u="none" strike="noStrike" dirty="0">
                          <a:solidFill>
                            <a:srgbClr val="000000"/>
                          </a:solidFill>
                          <a:effectLst/>
                          <a:latin typeface="Arial"/>
                        </a:rPr>
                        <a:t> </a:t>
                      </a:r>
                    </a:p>
                  </a:txBody>
                  <a:tcPr marL="8121" marR="8121" marT="81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211960" y="3933056"/>
            <a:ext cx="3465513" cy="327025"/>
          </a:xfrm>
          <a:prstGeom prst="rect">
            <a:avLst/>
          </a:prstGeom>
          <a:noFill/>
          <a:ln w="3175" algn="ctr">
            <a:noFill/>
            <a:miter lim="800000"/>
            <a:headEnd/>
            <a:tailEnd/>
          </a:ln>
        </p:spPr>
      </p:pic>
      <p:sp>
        <p:nvSpPr>
          <p:cNvPr id="12" name="11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9"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0" name="AutoShape 208">
            <a:hlinkClick r:id="" action="ppaction://hlinkshowjump?jump=nextslide"/>
          </p:cNvPr>
          <p:cNvSpPr>
            <a:spLocks noChangeArrowheads="1"/>
          </p:cNvSpPr>
          <p:nvPr/>
        </p:nvSpPr>
        <p:spPr bwMode="auto">
          <a:xfrm>
            <a:off x="8959850" y="63650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3" name="Rectangle 2"/>
          <p:cNvSpPr>
            <a:spLocks noChangeArrowheads="1"/>
          </p:cNvSpPr>
          <p:nvPr/>
        </p:nvSpPr>
        <p:spPr bwMode="auto">
          <a:xfrm>
            <a:off x="0" y="578158"/>
            <a:ext cx="9144000" cy="6279842"/>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 de la gestión (para el documento ProGES)</a:t>
            </a:r>
          </a:p>
          <a:p>
            <a:pPr algn="just">
              <a:tabLst>
                <a:tab pos="180975" algn="l"/>
                <a:tab pos="447675" algn="l"/>
              </a:tabLst>
            </a:pPr>
            <a:endParaRPr lang="es-MX" sz="800" b="1" dirty="0"/>
          </a:p>
          <a:p>
            <a:pPr algn="just">
              <a:tabLst>
                <a:tab pos="180975" algn="l"/>
                <a:tab pos="447675" algn="l"/>
              </a:tabLst>
            </a:pPr>
            <a:endParaRPr lang="es-MX" sz="1300" dirty="0"/>
          </a:p>
        </p:txBody>
      </p:sp>
      <p:graphicFrame>
        <p:nvGraphicFramePr>
          <p:cNvPr id="3" name="2 Tabla"/>
          <p:cNvGraphicFramePr>
            <a:graphicFrameLocks noGrp="1"/>
          </p:cNvGraphicFramePr>
          <p:nvPr>
            <p:extLst>
              <p:ext uri="{D42A27DB-BD31-4B8C-83A1-F6EECF244321}">
                <p14:modId xmlns:p14="http://schemas.microsoft.com/office/powerpoint/2010/main" val="4203666168"/>
              </p:ext>
            </p:extLst>
          </p:nvPr>
        </p:nvGraphicFramePr>
        <p:xfrm>
          <a:off x="179512" y="1069990"/>
          <a:ext cx="8856982" cy="4185068"/>
        </p:xfrm>
        <a:graphic>
          <a:graphicData uri="http://schemas.openxmlformats.org/drawingml/2006/table">
            <a:tbl>
              <a:tblPr/>
              <a:tblGrid>
                <a:gridCol w="3062513"/>
                <a:gridCol w="491583"/>
                <a:gridCol w="500059"/>
                <a:gridCol w="491583"/>
                <a:gridCol w="500059"/>
                <a:gridCol w="491583"/>
                <a:gridCol w="500059"/>
                <a:gridCol w="491583"/>
                <a:gridCol w="500059"/>
                <a:gridCol w="491583"/>
                <a:gridCol w="500059"/>
                <a:gridCol w="836259"/>
              </a:tblGrid>
              <a:tr h="63878">
                <a:tc rowSpan="2">
                  <a:txBody>
                    <a:bodyPr/>
                    <a:lstStyle/>
                    <a:p>
                      <a:pPr algn="ctr" fontAlgn="ctr"/>
                      <a:r>
                        <a:rPr lang="es-MX" sz="900" b="1" i="0" u="none" strike="noStrike" dirty="0">
                          <a:solidFill>
                            <a:srgbClr val="000000"/>
                          </a:solidFill>
                          <a:effectLst/>
                          <a:latin typeface="Calibri"/>
                        </a:rPr>
                        <a:t>Metas Compromiso de Equidad de Género</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rowSpan="2">
                  <a:txBody>
                    <a:bodyPr/>
                    <a:lstStyle/>
                    <a:p>
                      <a:pPr algn="ctr" fontAlgn="ctr"/>
                      <a:r>
                        <a:rPr lang="es-MX" sz="900" b="1" i="0" u="none" strike="noStrike">
                          <a:solidFill>
                            <a:srgbClr val="000000"/>
                          </a:solidFill>
                          <a:effectLst/>
                          <a:latin typeface="Calibri"/>
                        </a:rPr>
                        <a:t>Observaciones</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vMerge="1">
                  <a:txBody>
                    <a:bodyPr/>
                    <a:lstStyle/>
                    <a:p>
                      <a:endParaRPr lang="es-MX"/>
                    </a:p>
                  </a:txBody>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Hombre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MX"/>
                    </a:p>
                  </a:txBody>
                  <a:tcPr/>
                </a:tc>
              </a:tr>
              <a:tr h="63878">
                <a:tc>
                  <a:txBody>
                    <a:bodyPr/>
                    <a:lstStyle/>
                    <a:p>
                      <a:pPr algn="l" fontAlgn="b"/>
                      <a:r>
                        <a:rPr lang="es-MX" sz="900" b="0" i="0" u="none" strike="noStrike">
                          <a:solidFill>
                            <a:srgbClr val="000000"/>
                          </a:solidFill>
                          <a:effectLst/>
                          <a:latin typeface="Calibri"/>
                        </a:rPr>
                        <a:t>Total de la planta académica (PTC, PTP, PA)</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23071">
                <a:tc>
                  <a:txBody>
                    <a:bodyPr/>
                    <a:lstStyle/>
                    <a:p>
                      <a:pPr algn="l" fontAlgn="b"/>
                      <a:r>
                        <a:rPr lang="es-MX" sz="900" b="0" i="0" u="none" strike="noStrike">
                          <a:solidFill>
                            <a:srgbClr val="000000"/>
                          </a:solidFill>
                          <a:effectLst/>
                          <a:latin typeface="Calibri"/>
                        </a:rPr>
                        <a:t>Total de administrativos (directivos, mandos medios, operativos y personal de apoyo)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l" fontAlgn="b"/>
                      <a:r>
                        <a:rPr lang="es-MX" sz="900" b="0" i="0" u="none" strike="noStrike">
                          <a:solidFill>
                            <a:srgbClr val="000000"/>
                          </a:solidFill>
                          <a:effectLst/>
                          <a:latin typeface="Calibri"/>
                        </a:rPr>
                        <a:t>Total de matrícula (evaluable y no evaluable)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b"/>
                      <a:r>
                        <a:rPr lang="es-MX" sz="900" b="1" i="0" u="none" strike="noStrike" dirty="0">
                          <a:solidFill>
                            <a:srgbClr val="000000"/>
                          </a:solidFill>
                          <a:effectLst/>
                          <a:latin typeface="Calibri"/>
                        </a:rPr>
                        <a:t>Metas Compromiso de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Número y % de profesores capacitados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profesoras capacitadas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administrativos capacitados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administrativas capacitadas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alumnos capacitados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y % de alumnas capacitadas en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ctr"/>
                      <a:r>
                        <a:rPr lang="es-MX" sz="900" b="1" i="0" u="none" strike="noStrike">
                          <a:solidFill>
                            <a:srgbClr val="000000"/>
                          </a:solidFill>
                          <a:effectLst/>
                          <a:latin typeface="Calibri"/>
                        </a:rPr>
                        <a:t>Metas Compromiso de Equidad de Género</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Total de estudios o diagnósticos sobre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b"/>
                      <a:r>
                        <a:rPr lang="es-MX" sz="900" b="1"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Estudios de género realizados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Total de producción académica relacionada con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b"/>
                      <a:r>
                        <a:rPr lang="es-MX" sz="900" b="1"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Artículos publicados en revistas nacionales arbitradas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36">
                <a:tc>
                  <a:txBody>
                    <a:bodyPr/>
                    <a:lstStyle/>
                    <a:p>
                      <a:pPr algn="l" fontAlgn="b"/>
                      <a:r>
                        <a:rPr lang="es-MX" sz="900" b="0" i="0" u="none" strike="noStrike">
                          <a:solidFill>
                            <a:srgbClr val="000000"/>
                          </a:solidFill>
                          <a:effectLst/>
                          <a:latin typeface="Calibri"/>
                        </a:rPr>
                        <a:t>Libros con arbitraje publicados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36">
                <a:tc>
                  <a:txBody>
                    <a:bodyPr/>
                    <a:lstStyle/>
                    <a:p>
                      <a:pPr algn="l" fontAlgn="b"/>
                      <a:r>
                        <a:rPr lang="es-MX" sz="900" b="0" i="0" u="none" strike="noStrike">
                          <a:solidFill>
                            <a:srgbClr val="000000"/>
                          </a:solidFill>
                          <a:effectLst/>
                          <a:latin typeface="Calibri"/>
                        </a:rPr>
                        <a:t>Revistas con arbitraje publicados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211960" y="3933056"/>
            <a:ext cx="3465513" cy="327025"/>
          </a:xfrm>
          <a:prstGeom prst="rect">
            <a:avLst/>
          </a:prstGeom>
          <a:noFill/>
          <a:ln w="3175" algn="ctr">
            <a:noFill/>
            <a:miter lim="800000"/>
            <a:headEnd/>
            <a:tailEnd/>
          </a:ln>
        </p:spPr>
      </p:pic>
      <p:sp>
        <p:nvSpPr>
          <p:cNvPr id="12"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5" name="AutoShape 208">
            <a:hlinkClick r:id="" action="ppaction://hlinkshowjump?jump=nextslide"/>
          </p:cNvPr>
          <p:cNvSpPr>
            <a:spLocks noChangeArrowheads="1"/>
          </p:cNvSpPr>
          <p:nvPr/>
        </p:nvSpPr>
        <p:spPr bwMode="auto">
          <a:xfrm>
            <a:off x="8959850" y="63650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1159017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57346" name="Rectangle 172"/>
          <p:cNvSpPr>
            <a:spLocks noChangeArrowheads="1"/>
          </p:cNvSpPr>
          <p:nvPr/>
        </p:nvSpPr>
        <p:spPr bwMode="auto">
          <a:xfrm>
            <a:off x="0" y="3068638"/>
            <a:ext cx="9144000" cy="3789362"/>
          </a:xfrm>
          <a:prstGeom prst="rect">
            <a:avLst/>
          </a:prstGeom>
          <a:solidFill>
            <a:schemeClr val="bg1"/>
          </a:solidFill>
          <a:ln w="3175" algn="ctr">
            <a:noFill/>
            <a:miter lim="800000"/>
            <a:headEnd/>
            <a:tailEnd/>
          </a:ln>
        </p:spPr>
        <p:txBody>
          <a:bodyPr wrap="none" anchor="ctr"/>
          <a:lstStyle/>
          <a:p>
            <a:pPr algn="ctr"/>
            <a:endParaRPr lang="es-ES_tradnl" sz="1400"/>
          </a:p>
        </p:txBody>
      </p:sp>
      <p:sp>
        <p:nvSpPr>
          <p:cNvPr id="13" name="Rectangle 2"/>
          <p:cNvSpPr>
            <a:spLocks noChangeArrowheads="1"/>
          </p:cNvSpPr>
          <p:nvPr/>
        </p:nvSpPr>
        <p:spPr bwMode="auto">
          <a:xfrm>
            <a:off x="0" y="578158"/>
            <a:ext cx="9144000" cy="6279842"/>
          </a:xfrm>
          <a:prstGeom prst="rect">
            <a:avLst/>
          </a:prstGeom>
          <a:solidFill>
            <a:schemeClr val="bg1">
              <a:alpha val="10196"/>
            </a:schemeClr>
          </a:solidFill>
          <a:ln w="3175" algn="ctr">
            <a:solidFill>
              <a:srgbClr val="B2B2B2"/>
            </a:solidFill>
            <a:miter lim="800000"/>
            <a:headEnd/>
            <a:tailEnd/>
          </a:ln>
        </p:spPr>
        <p:txBody>
          <a:bodyPr anchor="t" anchorCtr="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Actualización </a:t>
            </a:r>
            <a:r>
              <a:rPr lang="es-MX" sz="1300" b="1" dirty="0"/>
              <a:t>de la </a:t>
            </a:r>
            <a:r>
              <a:rPr lang="es-MX" sz="1300" b="1" dirty="0" smtClean="0"/>
              <a:t>planeación de la gestión (para el documento ProGES)</a:t>
            </a:r>
          </a:p>
          <a:p>
            <a:pPr algn="just">
              <a:tabLst>
                <a:tab pos="180975" algn="l"/>
                <a:tab pos="447675" algn="l"/>
              </a:tabLst>
            </a:pPr>
            <a:endParaRPr lang="es-MX" sz="800" b="1" dirty="0"/>
          </a:p>
          <a:p>
            <a:pPr algn="just">
              <a:tabLst>
                <a:tab pos="180975" algn="l"/>
                <a:tab pos="447675" algn="l"/>
              </a:tabLst>
            </a:pPr>
            <a:endParaRPr lang="es-MX" sz="1300" dirty="0"/>
          </a:p>
        </p:txBody>
      </p:sp>
      <p:graphicFrame>
        <p:nvGraphicFramePr>
          <p:cNvPr id="3" name="2 Tabla"/>
          <p:cNvGraphicFramePr>
            <a:graphicFrameLocks noGrp="1"/>
          </p:cNvGraphicFramePr>
          <p:nvPr>
            <p:extLst>
              <p:ext uri="{D42A27DB-BD31-4B8C-83A1-F6EECF244321}">
                <p14:modId xmlns:p14="http://schemas.microsoft.com/office/powerpoint/2010/main" val="3435757855"/>
              </p:ext>
            </p:extLst>
          </p:nvPr>
        </p:nvGraphicFramePr>
        <p:xfrm>
          <a:off x="179512" y="1069990"/>
          <a:ext cx="8856982" cy="5572638"/>
        </p:xfrm>
        <a:graphic>
          <a:graphicData uri="http://schemas.openxmlformats.org/drawingml/2006/table">
            <a:tbl>
              <a:tblPr/>
              <a:tblGrid>
                <a:gridCol w="3062513"/>
                <a:gridCol w="491583"/>
                <a:gridCol w="500059"/>
                <a:gridCol w="491583"/>
                <a:gridCol w="500059"/>
                <a:gridCol w="491583"/>
                <a:gridCol w="500059"/>
                <a:gridCol w="491583"/>
                <a:gridCol w="500059"/>
                <a:gridCol w="491583"/>
                <a:gridCol w="500059"/>
                <a:gridCol w="836259"/>
              </a:tblGrid>
              <a:tr h="63878">
                <a:tc>
                  <a:txBody>
                    <a:bodyPr/>
                    <a:lstStyle/>
                    <a:p>
                      <a:pPr algn="ctr" fontAlgn="ctr"/>
                      <a:r>
                        <a:rPr lang="es-MX" sz="900" b="1" i="0" u="none" strike="noStrike" dirty="0">
                          <a:solidFill>
                            <a:srgbClr val="000000"/>
                          </a:solidFill>
                          <a:effectLst/>
                          <a:latin typeface="Calibri"/>
                        </a:rPr>
                        <a:t>Metas Compromiso de Equidad de Género</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Total de materiales diseñados e impresos relacionados con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ctr"/>
                      <a:r>
                        <a:rPr lang="es-MX" sz="900" b="1" i="0" u="none" strike="noStrike">
                          <a:solidFill>
                            <a:srgbClr val="000000"/>
                          </a:solidFill>
                          <a:effectLst/>
                          <a:latin typeface="Calibri"/>
                        </a:rPr>
                        <a:t>Metas Compromiso de Equidad de Género</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Número de folletos publicados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trípticos publicados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carteles publicados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posters publicados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634">
                <a:tc>
                  <a:txBody>
                    <a:bodyPr/>
                    <a:lstStyle/>
                    <a:p>
                      <a:pPr algn="l" fontAlgn="b"/>
                      <a:r>
                        <a:rPr lang="es-MX" sz="900" b="0" i="0" u="none" strike="noStrike">
                          <a:solidFill>
                            <a:srgbClr val="000000"/>
                          </a:solidFill>
                          <a:effectLst/>
                          <a:latin typeface="Calibri"/>
                        </a:rPr>
                        <a:t>Número de materiales audiovisuales diseñados para promover la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Total de Programas Educativos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3878">
                <a:tc>
                  <a:txBody>
                    <a:bodyPr/>
                    <a:lstStyle/>
                    <a:p>
                      <a:pPr algn="ctr" fontAlgn="ctr"/>
                      <a:r>
                        <a:rPr lang="es-MX" sz="900" b="1" i="0" u="none" strike="noStrike">
                          <a:solidFill>
                            <a:srgbClr val="000000"/>
                          </a:solidFill>
                          <a:effectLst/>
                          <a:latin typeface="Calibri"/>
                        </a:rPr>
                        <a:t> </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1634">
                <a:tc>
                  <a:txBody>
                    <a:bodyPr/>
                    <a:lstStyle/>
                    <a:p>
                      <a:pPr algn="l" fontAlgn="b"/>
                      <a:r>
                        <a:rPr lang="es-MX" sz="900" b="0" i="0" u="none" strike="noStrike">
                          <a:solidFill>
                            <a:srgbClr val="000000"/>
                          </a:solidFill>
                          <a:effectLst/>
                          <a:latin typeface="Calibri"/>
                        </a:rPr>
                        <a:t>Programas Educativos que se actualizaron incorporando elementos relacionados con la igualdad género</a:t>
                      </a:r>
                      <a:br>
                        <a:rPr lang="es-MX" sz="900" b="0" i="0" u="none" strike="noStrike">
                          <a:solidFill>
                            <a:srgbClr val="000000"/>
                          </a:solidFill>
                          <a:effectLst/>
                          <a:latin typeface="Calibri"/>
                        </a:rPr>
                      </a:br>
                      <a:r>
                        <a:rPr lang="es-MX" sz="900" b="0" i="0" u="none" strike="noStrike">
                          <a:solidFill>
                            <a:srgbClr val="000000"/>
                          </a:solidFill>
                          <a:effectLst/>
                          <a:latin typeface="Calibri"/>
                        </a:rPr>
                        <a:t>(Especificar el nombre y nivel de los PE)</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Equidad de Género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Total de bibliografía con la que cuenta la institución</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ctr"/>
                      <a:r>
                        <a:rPr lang="es-MX" sz="900" b="1" i="0" u="none" strike="noStrike">
                          <a:solidFill>
                            <a:srgbClr val="000000"/>
                          </a:solidFill>
                          <a:effectLst/>
                          <a:latin typeface="Calibri"/>
                        </a:rPr>
                        <a:t> </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Número de libros comprados sobre igualdad de género y violencia contra las mujeres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Estancias Infantiles y Guarderías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7756">
                <a:tc>
                  <a:txBody>
                    <a:bodyPr/>
                    <a:lstStyle/>
                    <a:p>
                      <a:pPr algn="l" fontAlgn="b"/>
                      <a:r>
                        <a:rPr lang="es-MX" sz="900" b="0" i="0" u="none" strike="noStrike">
                          <a:solidFill>
                            <a:srgbClr val="000000"/>
                          </a:solidFill>
                          <a:effectLst/>
                          <a:latin typeface="Calibri"/>
                        </a:rPr>
                        <a:t>Número de estudiantes hombres beneficiarios, con hijas(os) menores de edad.</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estudiantes mujeres beneficiarias, con hijas(os) menores de edad.</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estudiantes hombre beneficiarios que concluyen sus estudios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56">
                <a:tc>
                  <a:txBody>
                    <a:bodyPr/>
                    <a:lstStyle/>
                    <a:p>
                      <a:pPr algn="l" fontAlgn="b"/>
                      <a:r>
                        <a:rPr lang="es-MX" sz="900" b="0" i="0" u="none" strike="noStrike">
                          <a:solidFill>
                            <a:srgbClr val="000000"/>
                          </a:solidFill>
                          <a:effectLst/>
                          <a:latin typeface="Calibri"/>
                        </a:rPr>
                        <a:t>Número de estudiantes muejeres beneficiarias que concluyen sus estudios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rowSpan="2">
                  <a:txBody>
                    <a:bodyPr/>
                    <a:lstStyle/>
                    <a:p>
                      <a:pPr algn="ctr" fontAlgn="ctr"/>
                      <a:r>
                        <a:rPr lang="es-MX" sz="900" b="1" i="0" u="none" strike="noStrike">
                          <a:solidFill>
                            <a:srgbClr val="000000"/>
                          </a:solidFill>
                          <a:effectLst/>
                          <a:latin typeface="Calibri"/>
                        </a:rPr>
                        <a:t>Metas Compromiso de Estancias Infantiles y Guarderías</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s-MX" sz="900" b="1" i="0" u="none" strike="noStrike">
                          <a:solidFill>
                            <a:srgbClr val="000000"/>
                          </a:solidFill>
                          <a:effectLst/>
                          <a:latin typeface="Calibri"/>
                        </a:rPr>
                        <a:t>Valor actual</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2014</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2015</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2016</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gridSpan="2">
                  <a:txBody>
                    <a:bodyPr/>
                    <a:lstStyle/>
                    <a:p>
                      <a:pPr algn="ctr" fontAlgn="b"/>
                      <a:r>
                        <a:rPr lang="es-MX" sz="900" b="1" i="0" u="none" strike="noStrike">
                          <a:solidFill>
                            <a:srgbClr val="000000"/>
                          </a:solidFill>
                          <a:effectLst/>
                          <a:latin typeface="Calibri"/>
                        </a:rPr>
                        <a:t>2017</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rowSpan="2">
                  <a:txBody>
                    <a:bodyPr/>
                    <a:lstStyle/>
                    <a:p>
                      <a:pPr algn="ctr" fontAlgn="ctr"/>
                      <a:r>
                        <a:rPr lang="es-MX" sz="900" b="1" i="0" u="none" strike="noStrike">
                          <a:solidFill>
                            <a:srgbClr val="000000"/>
                          </a:solidFill>
                          <a:effectLst/>
                          <a:latin typeface="Calibri"/>
                        </a:rPr>
                        <a:t>Observaciones</a:t>
                      </a:r>
                    </a:p>
                  </a:txBody>
                  <a:tcPr marL="3194" marR="3194" marT="3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vMerge="1">
                  <a:txBody>
                    <a:bodyPr/>
                    <a:lstStyle/>
                    <a:p>
                      <a:endParaRPr lang="es-MX"/>
                    </a:p>
                  </a:txBody>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Niñas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MX"/>
                    </a:p>
                  </a:txBody>
                  <a:tcPr/>
                </a:tc>
              </a:tr>
              <a:tr h="63878">
                <a:tc>
                  <a:txBody>
                    <a:bodyPr/>
                    <a:lstStyle/>
                    <a:p>
                      <a:pPr algn="l" fontAlgn="b"/>
                      <a:r>
                        <a:rPr lang="es-MX" sz="900" b="0" i="0" u="none" strike="noStrike">
                          <a:solidFill>
                            <a:srgbClr val="000000"/>
                          </a:solidFill>
                          <a:effectLst/>
                          <a:latin typeface="Calibri"/>
                        </a:rPr>
                        <a:t>Número de infantes que solicitan su ingresto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ctr" fontAlgn="b"/>
                      <a:r>
                        <a:rPr lang="es-MX" sz="900" b="1" i="0" u="none" strike="noStrike">
                          <a:solidFill>
                            <a:srgbClr val="000000"/>
                          </a:solidFill>
                          <a:effectLst/>
                          <a:latin typeface="Calibri"/>
                        </a:rPr>
                        <a:t>Metas Compromiso de Estancias Infantiles y Guarderías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Número</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900" b="1" i="0" u="none" strike="noStrike">
                          <a:solidFill>
                            <a:srgbClr val="000000"/>
                          </a:solidFill>
                          <a:effectLst/>
                          <a:latin typeface="Calibri"/>
                        </a:rPr>
                        <a:t>%</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900" b="1" i="0" u="none" strike="noStrike">
                          <a:solidFill>
                            <a:srgbClr val="000000"/>
                          </a:solidFill>
                          <a:effectLst/>
                          <a:latin typeface="Calibri"/>
                        </a:rPr>
                        <a:t>Observaciones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3878">
                <a:tc>
                  <a:txBody>
                    <a:bodyPr/>
                    <a:lstStyle/>
                    <a:p>
                      <a:pPr algn="l" fontAlgn="b"/>
                      <a:r>
                        <a:rPr lang="es-MX" sz="900" b="0" i="0" u="none" strike="noStrike">
                          <a:solidFill>
                            <a:srgbClr val="000000"/>
                          </a:solidFill>
                          <a:effectLst/>
                          <a:latin typeface="Calibri"/>
                        </a:rPr>
                        <a:t>Número de niños atendidos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78">
                <a:tc>
                  <a:txBody>
                    <a:bodyPr/>
                    <a:lstStyle/>
                    <a:p>
                      <a:pPr algn="l" fontAlgn="b"/>
                      <a:r>
                        <a:rPr lang="es-MX" sz="900" b="0" i="0" u="none" strike="noStrike" dirty="0">
                          <a:solidFill>
                            <a:srgbClr val="000000"/>
                          </a:solidFill>
                          <a:effectLst/>
                          <a:latin typeface="Calibri"/>
                        </a:rPr>
                        <a:t>Número de niñas atendidas</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 </a:t>
                      </a:r>
                    </a:p>
                  </a:txBody>
                  <a:tcPr marL="3194" marR="3194" marT="3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33" name="Picture 235"/>
          <p:cNvPicPr>
            <a:picLocks noChangeAspect="1" noChangeArrowheads="1"/>
          </p:cNvPicPr>
          <p:nvPr/>
        </p:nvPicPr>
        <p:blipFill>
          <a:blip r:embed="rId3" cstate="print"/>
          <a:srcRect/>
          <a:stretch>
            <a:fillRect/>
          </a:stretch>
        </p:blipFill>
        <p:spPr bwMode="auto">
          <a:xfrm>
            <a:off x="4211960" y="3933056"/>
            <a:ext cx="3465513" cy="327025"/>
          </a:xfrm>
          <a:prstGeom prst="rect">
            <a:avLst/>
          </a:prstGeom>
          <a:noFill/>
          <a:ln w="3175" algn="ctr">
            <a:noFill/>
            <a:miter lim="800000"/>
            <a:headEnd/>
            <a:tailEnd/>
          </a:ln>
        </p:spPr>
      </p:pic>
      <p:sp>
        <p:nvSpPr>
          <p:cNvPr id="14" name="13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9" name="AutoShape 176">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27415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2000" fill="hold"/>
                                        <p:tgtEl>
                                          <p:spTgt spid="1033"/>
                                        </p:tgtEl>
                                        <p:attrNameLst>
                                          <p:attrName>ppt_w</p:attrName>
                                        </p:attrNameLst>
                                      </p:cBhvr>
                                      <p:tavLst>
                                        <p:tav tm="0">
                                          <p:val>
                                            <p:strVal val="#ppt_w*0.70"/>
                                          </p:val>
                                        </p:tav>
                                        <p:tav tm="100000">
                                          <p:val>
                                            <p:strVal val="#ppt_w"/>
                                          </p:val>
                                        </p:tav>
                                      </p:tavLst>
                                    </p:anim>
                                    <p:anim calcmode="lin" valueType="num">
                                      <p:cBhvr>
                                        <p:cTn id="8" dur="2000" fill="hold"/>
                                        <p:tgtEl>
                                          <p:spTgt spid="1033"/>
                                        </p:tgtEl>
                                        <p:attrNameLst>
                                          <p:attrName>ppt_h</p:attrName>
                                        </p:attrNameLst>
                                      </p:cBhvr>
                                      <p:tavLst>
                                        <p:tav tm="0">
                                          <p:val>
                                            <p:strVal val="#ppt_h"/>
                                          </p:val>
                                        </p:tav>
                                        <p:tav tm="100000">
                                          <p:val>
                                            <p:strVal val="#ppt_h"/>
                                          </p:val>
                                        </p:tav>
                                      </p:tavLst>
                                    </p:anim>
                                    <p:animEffect transition="in" filter="fade">
                                      <p:cBhvr>
                                        <p:cTn id="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46"/>
          <p:cNvSpPr>
            <a:spLocks noChangeArrowheads="1"/>
          </p:cNvSpPr>
          <p:nvPr/>
        </p:nvSpPr>
        <p:spPr bwMode="auto">
          <a:xfrm>
            <a:off x="0" y="2800350"/>
            <a:ext cx="9144000" cy="405765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2468" name="Rectangle 145"/>
          <p:cNvSpPr>
            <a:spLocks noChangeArrowheads="1"/>
          </p:cNvSpPr>
          <p:nvPr/>
        </p:nvSpPr>
        <p:spPr bwMode="auto">
          <a:xfrm>
            <a:off x="0" y="1900238"/>
            <a:ext cx="9144000" cy="4957762"/>
          </a:xfrm>
          <a:prstGeom prst="rect">
            <a:avLst/>
          </a:prstGeom>
          <a:solidFill>
            <a:schemeClr val="bg1">
              <a:alpha val="10196"/>
            </a:schemeClr>
          </a:solidFill>
          <a:ln w="9525" algn="ctr">
            <a:noFill/>
            <a:miter lim="800000"/>
            <a:headEnd/>
            <a:tailEnd/>
          </a:ln>
        </p:spPr>
        <p:txBody>
          <a:bodyPr lIns="108000" tIns="72000" rIns="144000" bIns="72000">
            <a:noAutofit/>
          </a:bodyPr>
          <a:lstStyle/>
          <a:p>
            <a:pPr algn="just"/>
            <a:endParaRPr lang="es-MX" sz="500" b="1" dirty="0" smtClean="0">
              <a:solidFill>
                <a:srgbClr val="000000"/>
              </a:solidFill>
            </a:endParaRPr>
          </a:p>
          <a:p>
            <a:pPr algn="just">
              <a:spcBef>
                <a:spcPts val="0"/>
              </a:spcBef>
              <a:spcAft>
                <a:spcPts val="0"/>
              </a:spcAft>
            </a:pPr>
            <a:r>
              <a:rPr lang="es-MX" sz="1300" b="1" dirty="0" smtClean="0">
                <a:solidFill>
                  <a:srgbClr val="000000"/>
                </a:solidFill>
              </a:rPr>
              <a:t>Documento del Programa Integral de Fortalecimiento Institucional (PIFI 2014-2015)</a:t>
            </a:r>
          </a:p>
          <a:p>
            <a:pPr algn="just">
              <a:spcBef>
                <a:spcPts val="0"/>
              </a:spcBef>
              <a:spcAft>
                <a:spcPts val="0"/>
              </a:spcAft>
            </a:pPr>
            <a:endParaRPr lang="es-MX" sz="800" b="1" dirty="0" smtClean="0">
              <a:solidFill>
                <a:srgbClr val="000000"/>
              </a:solidFill>
            </a:endParaRPr>
          </a:p>
          <a:p>
            <a:pPr algn="just">
              <a:spcBef>
                <a:spcPts val="0"/>
              </a:spcBef>
              <a:spcAft>
                <a:spcPts val="0"/>
              </a:spcAft>
            </a:pPr>
            <a:r>
              <a:rPr lang="es-MX" sz="1300" dirty="0" smtClean="0">
                <a:solidFill>
                  <a:srgbClr val="000000"/>
                </a:solidFill>
              </a:rPr>
              <a:t>Documento en el que se consigna el resultado final del proceso de </a:t>
            </a:r>
            <a:r>
              <a:rPr lang="es-ES" sz="1300" dirty="0" smtClean="0">
                <a:solidFill>
                  <a:srgbClr val="000000"/>
                </a:solidFill>
              </a:rPr>
              <a:t>actualización de la planeación y la programación de la institución para 2014-2015. Contenido máximo de 75 cuartillas.</a:t>
            </a:r>
            <a:endParaRPr lang="es-ES" sz="1300" dirty="0" smtClean="0"/>
          </a:p>
          <a:p>
            <a:pPr marL="457200" algn="just">
              <a:spcBef>
                <a:spcPts val="0"/>
              </a:spcBef>
              <a:spcAft>
                <a:spcPts val="0"/>
              </a:spcAft>
            </a:pPr>
            <a:endParaRPr lang="es-MX" sz="800" b="1" dirty="0" smtClean="0"/>
          </a:p>
          <a:p>
            <a:pPr marL="457200" algn="ctr">
              <a:spcBef>
                <a:spcPts val="0"/>
              </a:spcBef>
              <a:spcAft>
                <a:spcPts val="0"/>
              </a:spcAft>
            </a:pPr>
            <a:r>
              <a:rPr lang="es-MX" sz="1300" b="1" dirty="0" smtClean="0"/>
              <a:t>Contenido </a:t>
            </a:r>
            <a:r>
              <a:rPr lang="es-MX" sz="1300" b="1" dirty="0"/>
              <a:t>del PIFI </a:t>
            </a:r>
            <a:r>
              <a:rPr lang="es-MX" sz="1300" b="1" dirty="0" smtClean="0"/>
              <a:t>2014-2015</a:t>
            </a:r>
          </a:p>
          <a:p>
            <a:pPr marL="457200" algn="just">
              <a:spcBef>
                <a:spcPts val="0"/>
              </a:spcBef>
              <a:spcAft>
                <a:spcPts val="0"/>
              </a:spcAft>
            </a:pPr>
            <a:endParaRPr lang="es-MX" sz="800" b="1" dirty="0"/>
          </a:p>
          <a:p>
            <a:pPr marL="457200" algn="just">
              <a:spcBef>
                <a:spcPts val="0"/>
              </a:spcBef>
              <a:spcAft>
                <a:spcPts val="0"/>
              </a:spcAft>
              <a:buFontTx/>
              <a:buAutoNum type="romanUcPeriod"/>
            </a:pPr>
            <a:r>
              <a:rPr lang="es-MX" sz="1300" b="1" dirty="0">
                <a:hlinkClick r:id="rId3" action="ppaction://hlinksldjump"/>
              </a:rPr>
              <a:t>Descripción del proceso llevado a cabo para la actualización del PIFI </a:t>
            </a:r>
            <a:r>
              <a:rPr lang="es-MX" sz="1300" b="1" dirty="0" smtClean="0">
                <a:hlinkClick r:id="rId3" action="ppaction://hlinksldjump"/>
              </a:rPr>
              <a:t>2014-2015</a:t>
            </a:r>
            <a:r>
              <a:rPr lang="es-MX" sz="1300" dirty="0" smtClean="0">
                <a:hlinkClick r:id="rId3" action="ppaction://hlinksldjump"/>
              </a:rPr>
              <a:t>.</a:t>
            </a:r>
            <a:r>
              <a:rPr lang="es-MX" sz="1300" dirty="0" smtClean="0"/>
              <a:t> (Máximo</a:t>
            </a:r>
            <a:r>
              <a:rPr lang="es-MX" sz="1300" dirty="0"/>
              <a:t>: 2 cuartillas</a:t>
            </a:r>
            <a:r>
              <a:rPr lang="es-MX" sz="1300" dirty="0" smtClean="0"/>
              <a:t>)</a:t>
            </a:r>
          </a:p>
          <a:p>
            <a:pPr marL="457200" algn="just">
              <a:spcBef>
                <a:spcPts val="0"/>
              </a:spcBef>
              <a:spcAft>
                <a:spcPts val="0"/>
              </a:spcAft>
              <a:buFontTx/>
              <a:buAutoNum type="romanUcPeriod"/>
            </a:pPr>
            <a:endParaRPr lang="es-MX" sz="800" dirty="0">
              <a:hlinkClick r:id="rId4" action="ppaction://hlinksldjump"/>
            </a:endParaRPr>
          </a:p>
          <a:p>
            <a:pPr marL="457200" algn="just">
              <a:spcBef>
                <a:spcPts val="0"/>
              </a:spcBef>
              <a:spcAft>
                <a:spcPts val="0"/>
              </a:spcAft>
              <a:buFontTx/>
              <a:buAutoNum type="romanUcPeriod"/>
            </a:pPr>
            <a:r>
              <a:rPr lang="es-MX" sz="1300" b="1" dirty="0" smtClean="0">
                <a:hlinkClick r:id="rId3" action="ppaction://hlinksldjump"/>
              </a:rPr>
              <a:t>Décima primera </a:t>
            </a:r>
            <a:r>
              <a:rPr lang="es-MX" sz="1300" b="1" dirty="0">
                <a:hlinkClick r:id="rId3" action="ppaction://hlinksldjump"/>
              </a:rPr>
              <a:t>autoevaluación i</a:t>
            </a:r>
            <a:r>
              <a:rPr lang="es-MX" sz="1300" b="1" dirty="0" smtClean="0">
                <a:hlinkClick r:id="rId3" action="ppaction://hlinksldjump"/>
              </a:rPr>
              <a:t>nstitucional.</a:t>
            </a:r>
            <a:r>
              <a:rPr lang="es-MX" sz="1300" b="1" dirty="0" smtClean="0"/>
              <a:t> </a:t>
            </a:r>
            <a:r>
              <a:rPr lang="es-MX" sz="1300" dirty="0" smtClean="0"/>
              <a:t>(Máximo 40 </a:t>
            </a:r>
            <a:r>
              <a:rPr lang="es-MX" sz="1300" dirty="0"/>
              <a:t>cuartillas</a:t>
            </a:r>
            <a:r>
              <a:rPr lang="es-MX" sz="1300" dirty="0" smtClean="0"/>
              <a:t>)</a:t>
            </a:r>
          </a:p>
          <a:p>
            <a:pPr marL="457200" algn="just">
              <a:spcBef>
                <a:spcPts val="0"/>
              </a:spcBef>
              <a:spcAft>
                <a:spcPts val="0"/>
              </a:spcAft>
              <a:buFontTx/>
              <a:buAutoNum type="romanUcPeriod"/>
            </a:pPr>
            <a:endParaRPr lang="es-MX" sz="800" dirty="0">
              <a:hlinkClick r:id="rId4" action="ppaction://hlinksldjump"/>
            </a:endParaRPr>
          </a:p>
          <a:p>
            <a:pPr marL="457200" algn="just">
              <a:spcBef>
                <a:spcPts val="0"/>
              </a:spcBef>
              <a:spcAft>
                <a:spcPts val="0"/>
              </a:spcAft>
              <a:buFontTx/>
              <a:buAutoNum type="romanUcPeriod"/>
            </a:pPr>
            <a:r>
              <a:rPr lang="es-MX" sz="1300" b="1" dirty="0" smtClean="0">
                <a:hlinkClick r:id="rId3" action="ppaction://hlinksldjump"/>
              </a:rPr>
              <a:t>Actualización </a:t>
            </a:r>
            <a:r>
              <a:rPr lang="es-MX" sz="1300" b="1" dirty="0">
                <a:hlinkClick r:id="rId3" action="ppaction://hlinksldjump"/>
              </a:rPr>
              <a:t>de la planeación en el ámbito institucional.</a:t>
            </a:r>
            <a:r>
              <a:rPr lang="es-MX" sz="1300" b="1" dirty="0"/>
              <a:t> </a:t>
            </a:r>
            <a:r>
              <a:rPr lang="es-MX" sz="1300" b="1" dirty="0" smtClean="0"/>
              <a:t>(</a:t>
            </a:r>
            <a:r>
              <a:rPr lang="es-MX" sz="1300" dirty="0" smtClean="0"/>
              <a:t>Máximo 7 </a:t>
            </a:r>
            <a:r>
              <a:rPr lang="es-MX" sz="1300" dirty="0"/>
              <a:t>cuartillas</a:t>
            </a:r>
            <a:r>
              <a:rPr lang="es-MX" sz="1300" dirty="0" smtClean="0"/>
              <a:t>)</a:t>
            </a:r>
          </a:p>
          <a:p>
            <a:pPr marL="457200" algn="just">
              <a:spcBef>
                <a:spcPts val="0"/>
              </a:spcBef>
              <a:spcAft>
                <a:spcPts val="0"/>
              </a:spcAft>
              <a:buFontTx/>
              <a:buAutoNum type="romanUcPeriod"/>
            </a:pPr>
            <a:endParaRPr lang="es-MX" sz="800" dirty="0"/>
          </a:p>
          <a:p>
            <a:pPr marL="457200" algn="just">
              <a:spcBef>
                <a:spcPts val="0"/>
              </a:spcBef>
              <a:spcAft>
                <a:spcPts val="0"/>
              </a:spcAft>
              <a:buFontTx/>
              <a:buAutoNum type="romanUcPeriod"/>
            </a:pPr>
            <a:r>
              <a:rPr lang="es-MX" sz="1300" b="1" dirty="0">
                <a:hlinkClick r:id="rId5" action="ppaction://hlinksldjump"/>
              </a:rPr>
              <a:t>Autoevaluación / revisión institucional de los </a:t>
            </a:r>
            <a:r>
              <a:rPr lang="es-MX" sz="1300" b="1" dirty="0" err="1">
                <a:hlinkClick r:id="rId5" action="ppaction://hlinksldjump"/>
              </a:rPr>
              <a:t>ProDES</a:t>
            </a:r>
            <a:r>
              <a:rPr lang="es-MX" sz="1300" b="1" dirty="0">
                <a:hlinkClick r:id="rId5" action="ppaction://hlinksldjump"/>
              </a:rPr>
              <a:t> en el marco del PIFI </a:t>
            </a:r>
            <a:r>
              <a:rPr lang="es-MX" sz="1300" b="1" dirty="0" smtClean="0">
                <a:hlinkClick r:id="rId5" action="ppaction://hlinksldjump"/>
              </a:rPr>
              <a:t>2014-2015.</a:t>
            </a:r>
            <a:r>
              <a:rPr lang="es-MX" sz="1300" b="1" dirty="0" smtClean="0"/>
              <a:t> </a:t>
            </a:r>
            <a:r>
              <a:rPr lang="es-MX" sz="1300" dirty="0" smtClean="0"/>
              <a:t>(Máximo 5 </a:t>
            </a:r>
            <a:r>
              <a:rPr lang="es-MX" sz="1300" dirty="0"/>
              <a:t>cuartillas</a:t>
            </a:r>
            <a:r>
              <a:rPr lang="es-MX" sz="1300" dirty="0" smtClean="0"/>
              <a:t>)</a:t>
            </a:r>
          </a:p>
          <a:p>
            <a:pPr marL="457200" algn="just">
              <a:spcBef>
                <a:spcPts val="0"/>
              </a:spcBef>
              <a:spcAft>
                <a:spcPts val="0"/>
              </a:spcAft>
              <a:buFontTx/>
              <a:buAutoNum type="romanUcPeriod"/>
            </a:pPr>
            <a:endParaRPr lang="es-MX" sz="800" dirty="0"/>
          </a:p>
          <a:p>
            <a:pPr marL="457200" algn="just">
              <a:spcBef>
                <a:spcPts val="0"/>
              </a:spcBef>
              <a:spcAft>
                <a:spcPts val="0"/>
              </a:spcAft>
              <a:buFontTx/>
              <a:buAutoNum type="romanUcPeriod"/>
            </a:pPr>
            <a:r>
              <a:rPr lang="es-MX" sz="1300" b="1" dirty="0">
                <a:hlinkClick r:id="rId5" action="ppaction://hlinksldjump"/>
              </a:rPr>
              <a:t>Contextualización  de los Programas de Fortalecimiento de las DES (</a:t>
            </a:r>
            <a:r>
              <a:rPr lang="es-MX" sz="1300" b="1" dirty="0" err="1">
                <a:hlinkClick r:id="rId5" action="ppaction://hlinksldjump"/>
              </a:rPr>
              <a:t>ProDES</a:t>
            </a:r>
            <a:r>
              <a:rPr lang="es-MX" sz="1300" b="1" dirty="0">
                <a:hlinkClick r:id="rId5" action="ppaction://hlinksldjump"/>
              </a:rPr>
              <a:t>) y de la </a:t>
            </a:r>
            <a:r>
              <a:rPr lang="es-MX" sz="1300" b="1" dirty="0" smtClean="0">
                <a:hlinkClick r:id="rId5" action="ppaction://hlinksldjump"/>
              </a:rPr>
              <a:t>Gestión Institucional </a:t>
            </a:r>
            <a:r>
              <a:rPr lang="es-MX" sz="1300" b="1" dirty="0">
                <a:hlinkClick r:id="rId5" action="ppaction://hlinksldjump"/>
              </a:rPr>
              <a:t>(ProGES) en el PIFI </a:t>
            </a:r>
            <a:r>
              <a:rPr lang="es-MX" sz="1300" b="1" dirty="0" smtClean="0">
                <a:hlinkClick r:id="rId5" action="ppaction://hlinksldjump"/>
              </a:rPr>
              <a:t>2014-2015</a:t>
            </a:r>
            <a:r>
              <a:rPr lang="es-MX" sz="1300" dirty="0" smtClean="0">
                <a:hlinkClick r:id="rId5" action="ppaction://hlinksldjump"/>
              </a:rPr>
              <a:t>.</a:t>
            </a:r>
            <a:r>
              <a:rPr lang="es-MX" sz="1300" dirty="0" smtClean="0"/>
              <a:t> (Máximo 4 </a:t>
            </a:r>
            <a:r>
              <a:rPr lang="es-MX" sz="1300" dirty="0"/>
              <a:t>cuartillas</a:t>
            </a:r>
            <a:r>
              <a:rPr lang="es-MX" sz="1300" dirty="0" smtClean="0"/>
              <a:t>)</a:t>
            </a:r>
          </a:p>
          <a:p>
            <a:pPr marL="457200" algn="just">
              <a:spcBef>
                <a:spcPts val="0"/>
              </a:spcBef>
              <a:spcAft>
                <a:spcPts val="0"/>
              </a:spcAft>
              <a:buFontTx/>
              <a:buAutoNum type="romanUcPeriod"/>
            </a:pPr>
            <a:endParaRPr lang="es-MX" sz="800" dirty="0"/>
          </a:p>
          <a:p>
            <a:pPr marL="457200" algn="just">
              <a:spcBef>
                <a:spcPts val="0"/>
              </a:spcBef>
              <a:spcAft>
                <a:spcPts val="0"/>
              </a:spcAft>
              <a:buFontTx/>
              <a:buAutoNum type="romanUcPeriod"/>
            </a:pPr>
            <a:r>
              <a:rPr lang="es-MX" sz="1300" b="1" dirty="0">
                <a:hlinkClick r:id="rId6" action="ppaction://hlinksldjump"/>
              </a:rPr>
              <a:t>Valores de los indicadores institucionales a </a:t>
            </a:r>
            <a:r>
              <a:rPr lang="es-MX" sz="1300" b="1" dirty="0" smtClean="0">
                <a:hlinkClick r:id="rId6" action="ppaction://hlinksldjump"/>
              </a:rPr>
              <a:t>2012, 2013, 2014, 2015, 2016 y 2017.</a:t>
            </a:r>
            <a:r>
              <a:rPr lang="es-MX" sz="1300" b="1" dirty="0" smtClean="0"/>
              <a:t> </a:t>
            </a:r>
            <a:r>
              <a:rPr lang="es-MX" sz="1300" dirty="0" smtClean="0"/>
              <a:t>(Máximo 9 </a:t>
            </a:r>
            <a:r>
              <a:rPr lang="es-MX" sz="1300" dirty="0"/>
              <a:t>cuartillas</a:t>
            </a:r>
            <a:r>
              <a:rPr lang="es-MX" sz="1300" dirty="0" smtClean="0"/>
              <a:t>)</a:t>
            </a:r>
          </a:p>
          <a:p>
            <a:pPr marL="457200" algn="just">
              <a:spcBef>
                <a:spcPts val="0"/>
              </a:spcBef>
              <a:spcAft>
                <a:spcPts val="0"/>
              </a:spcAft>
              <a:buFontTx/>
              <a:buAutoNum type="romanUcPeriod"/>
            </a:pPr>
            <a:endParaRPr lang="es-MX" sz="800" dirty="0">
              <a:hlinkClick r:id="" action="ppaction://noaction"/>
            </a:endParaRPr>
          </a:p>
          <a:p>
            <a:pPr marL="457200" algn="just">
              <a:spcBef>
                <a:spcPts val="0"/>
              </a:spcBef>
              <a:spcAft>
                <a:spcPts val="0"/>
              </a:spcAft>
              <a:buFontTx/>
              <a:buAutoNum type="romanUcPeriod"/>
            </a:pPr>
            <a:r>
              <a:rPr lang="it-IT" sz="1300" b="1" dirty="0">
                <a:hlinkClick r:id="rId6" action="ppaction://hlinksldjump"/>
              </a:rPr>
              <a:t>Consistencia interna del PIFI </a:t>
            </a:r>
            <a:r>
              <a:rPr lang="it-IT" sz="1300" b="1" dirty="0" smtClean="0">
                <a:hlinkClick r:id="rId6" action="ppaction://hlinksldjump"/>
              </a:rPr>
              <a:t>2014-2015 </a:t>
            </a:r>
            <a:r>
              <a:rPr lang="it-IT" sz="1300" b="1" dirty="0">
                <a:hlinkClick r:id="rId6" action="ppaction://hlinksldjump"/>
              </a:rPr>
              <a:t>y su impacto previsto en la mejora continua de la calidad y en el cierre de brechas de calidad entre </a:t>
            </a:r>
            <a:r>
              <a:rPr lang="it-IT" sz="1300" b="1" dirty="0" smtClean="0">
                <a:hlinkClick r:id="rId6" action="ppaction://hlinksldjump"/>
              </a:rPr>
              <a:t>DES.</a:t>
            </a:r>
            <a:r>
              <a:rPr lang="it-IT" sz="1300" b="1" dirty="0" smtClean="0"/>
              <a:t> </a:t>
            </a:r>
            <a:r>
              <a:rPr lang="it-IT" sz="1300" dirty="0" smtClean="0"/>
              <a:t>(Máximo 5 </a:t>
            </a:r>
            <a:r>
              <a:rPr lang="it-IT" sz="1300" dirty="0"/>
              <a:t>cuartillas</a:t>
            </a:r>
            <a:r>
              <a:rPr lang="it-IT" sz="1300" dirty="0" smtClean="0"/>
              <a:t>)</a:t>
            </a:r>
          </a:p>
          <a:p>
            <a:pPr marL="457200" algn="just">
              <a:spcBef>
                <a:spcPts val="0"/>
              </a:spcBef>
              <a:spcAft>
                <a:spcPts val="0"/>
              </a:spcAft>
              <a:buFontTx/>
              <a:buAutoNum type="romanUcPeriod"/>
            </a:pPr>
            <a:endParaRPr lang="it-IT" sz="800" dirty="0"/>
          </a:p>
          <a:p>
            <a:pPr marL="457200" algn="just">
              <a:spcBef>
                <a:spcPts val="0"/>
              </a:spcBef>
              <a:spcAft>
                <a:spcPts val="0"/>
              </a:spcAft>
              <a:buFontTx/>
              <a:buAutoNum type="romanUcPeriod"/>
            </a:pPr>
            <a:r>
              <a:rPr lang="it-IT" sz="1300" b="1" dirty="0">
                <a:hlinkClick r:id="rId6" action="ppaction://hlinksldjump"/>
              </a:rPr>
              <a:t>Concentrado de proyectos de la institución.</a:t>
            </a:r>
            <a:r>
              <a:rPr lang="it-IT" sz="1300" b="1" dirty="0"/>
              <a:t> </a:t>
            </a:r>
            <a:r>
              <a:rPr lang="it-IT" sz="1300" dirty="0" smtClean="0"/>
              <a:t>(Máximo </a:t>
            </a:r>
            <a:r>
              <a:rPr lang="es-MX" sz="1300" dirty="0" smtClean="0"/>
              <a:t>2 cuartillas</a:t>
            </a:r>
            <a:r>
              <a:rPr lang="it-IT" sz="1300" dirty="0" smtClean="0"/>
              <a:t>)</a:t>
            </a:r>
          </a:p>
          <a:p>
            <a:pPr marL="457200" algn="just">
              <a:spcBef>
                <a:spcPts val="0"/>
              </a:spcBef>
              <a:spcAft>
                <a:spcPts val="0"/>
              </a:spcAft>
              <a:buFontTx/>
              <a:buAutoNum type="romanUcPeriod"/>
            </a:pPr>
            <a:endParaRPr lang="it-IT" sz="800" dirty="0">
              <a:hlinkClick r:id="" action="ppaction://noaction"/>
            </a:endParaRPr>
          </a:p>
          <a:p>
            <a:pPr marL="457200" algn="just">
              <a:spcBef>
                <a:spcPts val="0"/>
              </a:spcBef>
              <a:spcAft>
                <a:spcPts val="0"/>
              </a:spcAft>
              <a:buFontTx/>
              <a:buAutoNum type="romanUcPeriod"/>
            </a:pPr>
            <a:r>
              <a:rPr lang="es-MX" sz="1300" b="1" dirty="0">
                <a:hlinkClick r:id="rId6" action="ppaction://hlinksldjump"/>
              </a:rPr>
              <a:t>Conclusiones.</a:t>
            </a:r>
            <a:r>
              <a:rPr lang="es-MX" sz="1300" b="1" dirty="0"/>
              <a:t> </a:t>
            </a:r>
            <a:r>
              <a:rPr lang="es-MX" sz="1300" dirty="0" smtClean="0"/>
              <a:t>(Máximo 1 </a:t>
            </a:r>
            <a:r>
              <a:rPr lang="es-MX" sz="1300" dirty="0"/>
              <a:t>cuartilla</a:t>
            </a:r>
            <a:r>
              <a:rPr lang="es-MX" sz="1300" dirty="0" smtClean="0"/>
              <a:t>)</a:t>
            </a:r>
            <a:endParaRPr lang="es-MX" sz="1300" dirty="0"/>
          </a:p>
          <a:p>
            <a:pPr marL="457200" indent="-457200">
              <a:lnSpc>
                <a:spcPct val="105000"/>
              </a:lnSpc>
              <a:spcBef>
                <a:spcPct val="35000"/>
              </a:spcBef>
              <a:spcAft>
                <a:spcPct val="15000"/>
              </a:spcAft>
            </a:pPr>
            <a:endParaRPr lang="es-ES" sz="1300" dirty="0"/>
          </a:p>
        </p:txBody>
      </p:sp>
      <p:pic>
        <p:nvPicPr>
          <p:cNvPr id="62469" name="Picture 239" descr="jnchainslw"/>
          <p:cNvPicPr preferRelativeResize="0">
            <a:picLocks noChangeArrowheads="1" noCrop="1"/>
          </p:cNvPicPr>
          <p:nvPr/>
        </p:nvPicPr>
        <p:blipFill>
          <a:blip r:embed="rId7" cstate="print"/>
          <a:srcRect/>
          <a:stretch>
            <a:fillRect/>
          </a:stretch>
        </p:blipFill>
        <p:spPr bwMode="auto">
          <a:xfrm>
            <a:off x="2063425" y="1787525"/>
            <a:ext cx="372126" cy="42863"/>
          </a:xfrm>
          <a:prstGeom prst="rect">
            <a:avLst/>
          </a:prstGeom>
          <a:noFill/>
          <a:ln w="9525">
            <a:noFill/>
            <a:miter lim="800000"/>
            <a:headEnd/>
            <a:tailEnd/>
          </a:ln>
        </p:spPr>
      </p:pic>
      <p:grpSp>
        <p:nvGrpSpPr>
          <p:cNvPr id="62470" name="Group 11"/>
          <p:cNvGrpSpPr>
            <a:grpSpLocks/>
          </p:cNvGrpSpPr>
          <p:nvPr/>
        </p:nvGrpSpPr>
        <p:grpSpPr bwMode="auto">
          <a:xfrm>
            <a:off x="1171575" y="1533525"/>
            <a:ext cx="3249613" cy="341313"/>
            <a:chOff x="24" y="489"/>
            <a:chExt cx="723" cy="292"/>
          </a:xfrm>
        </p:grpSpPr>
        <p:sp>
          <p:nvSpPr>
            <p:cNvPr id="62471"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62472"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2473"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9" name="AutoShape 66">
            <a:hlinkClick r:id="" action="ppaction://hlinkshowjump?jump=nextslide"/>
          </p:cNvPr>
          <p:cNvSpPr>
            <a:spLocks noChangeArrowheads="1"/>
          </p:cNvSpPr>
          <p:nvPr/>
        </p:nvSpPr>
        <p:spPr bwMode="auto">
          <a:xfrm>
            <a:off x="8959850" y="198884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3493" name="Rectangle 52"/>
          <p:cNvSpPr>
            <a:spLocks noChangeArrowheads="1"/>
          </p:cNvSpPr>
          <p:nvPr/>
        </p:nvSpPr>
        <p:spPr bwMode="auto">
          <a:xfrm>
            <a:off x="0" y="565200"/>
            <a:ext cx="9144000" cy="6292799"/>
          </a:xfrm>
          <a:prstGeom prst="rect">
            <a:avLst/>
          </a:prstGeom>
          <a:solidFill>
            <a:schemeClr val="bg1">
              <a:alpha val="10196"/>
            </a:schemeClr>
          </a:solidFill>
          <a:ln w="28575">
            <a:noFill/>
            <a:miter lim="800000"/>
            <a:headEnd/>
            <a:tailEnd/>
          </a:ln>
        </p:spPr>
        <p:txBody>
          <a:bodyPr lIns="126000" tIns="36000" rIns="72000" bIns="0">
            <a:noAutofit/>
          </a:bodyPr>
          <a:lstStyle/>
          <a:p>
            <a:pPr marL="441325" indent="-266700" algn="ctr">
              <a:spcBef>
                <a:spcPts val="0"/>
              </a:spcBef>
              <a:buFont typeface="Wingdings" pitchFamily="2" charset="2"/>
              <a:buNone/>
              <a:tabLst>
                <a:tab pos="266700" algn="l"/>
              </a:tabLst>
            </a:pPr>
            <a:r>
              <a:rPr lang="es-MX" sz="1300" b="1" dirty="0" smtClean="0"/>
              <a:t>Contenido </a:t>
            </a:r>
            <a:r>
              <a:rPr lang="es-MX" sz="1300" b="1" dirty="0"/>
              <a:t>del </a:t>
            </a:r>
            <a:r>
              <a:rPr lang="es-MX" sz="1300" b="1" dirty="0" smtClean="0"/>
              <a:t>PIFI</a:t>
            </a:r>
          </a:p>
          <a:p>
            <a:pPr marL="441325" indent="-266700" algn="just">
              <a:spcBef>
                <a:spcPts val="0"/>
              </a:spcBef>
              <a:buFont typeface="Wingdings" pitchFamily="2" charset="2"/>
              <a:buNone/>
              <a:tabLst>
                <a:tab pos="266700" algn="l"/>
              </a:tabLst>
            </a:pPr>
            <a:endParaRPr lang="es-MX" sz="800" dirty="0"/>
          </a:p>
          <a:p>
            <a:pPr marL="441325" indent="-266700" algn="just">
              <a:spcBef>
                <a:spcPts val="0"/>
              </a:spcBef>
              <a:buFont typeface="Wingdings" pitchFamily="2" charset="2"/>
              <a:buAutoNum type="romanUcPeriod"/>
              <a:tabLst>
                <a:tab pos="266700" algn="l"/>
              </a:tabLst>
            </a:pPr>
            <a:r>
              <a:rPr lang="es-MX" sz="1300" b="1" dirty="0" smtClean="0"/>
              <a:t> Descripción </a:t>
            </a:r>
            <a:r>
              <a:rPr lang="es-MX" sz="1300" b="1" dirty="0"/>
              <a:t>del proceso llevado a cabo para la actualización del PIFI </a:t>
            </a:r>
            <a:r>
              <a:rPr lang="es-MX" sz="1300" b="1" dirty="0" smtClean="0"/>
              <a:t>2014-2015.</a:t>
            </a:r>
            <a:endParaRPr lang="es-MX" sz="1300" b="1" dirty="0"/>
          </a:p>
          <a:p>
            <a:pPr marL="811213" lvl="1" indent="-190500" algn="just">
              <a:spcBef>
                <a:spcPts val="0"/>
              </a:spcBef>
              <a:buFont typeface="Wingdings" pitchFamily="2" charset="2"/>
              <a:buChar char="Ø"/>
              <a:tabLst>
                <a:tab pos="266700" algn="l"/>
              </a:tabLst>
            </a:pPr>
            <a:r>
              <a:rPr lang="es-MX" sz="1300" dirty="0"/>
              <a:t>Describir el proceso mediante el cual se llevó a </a:t>
            </a:r>
            <a:r>
              <a:rPr lang="es-MX" sz="1300" dirty="0" smtClean="0"/>
              <a:t>cabo, en el conjunto de la institución, la </a:t>
            </a:r>
            <a:r>
              <a:rPr lang="es-MX" sz="1300" dirty="0"/>
              <a:t>formulación del PIFI </a:t>
            </a:r>
            <a:r>
              <a:rPr lang="es-MX" sz="1300" dirty="0" smtClean="0"/>
              <a:t>2014-2015.</a:t>
            </a:r>
            <a:endParaRPr lang="es-MX" sz="1300" dirty="0"/>
          </a:p>
          <a:p>
            <a:pPr marL="811213" lvl="1" indent="-190500" algn="just">
              <a:spcBef>
                <a:spcPts val="0"/>
              </a:spcBef>
              <a:buFont typeface="Wingdings" pitchFamily="2" charset="2"/>
              <a:buChar char="Ø"/>
              <a:tabLst>
                <a:tab pos="266700" algn="l"/>
              </a:tabLst>
            </a:pPr>
            <a:r>
              <a:rPr lang="es-MX" sz="1300" dirty="0"/>
              <a:t>Mencionar los nombres de los profesores-investigadores, CA, funcionarios, personal de apoyo, </a:t>
            </a:r>
            <a:r>
              <a:rPr lang="es-MX" sz="1300" dirty="0" smtClean="0"/>
              <a:t>alumnos, entre otros, </a:t>
            </a:r>
            <a:r>
              <a:rPr lang="es-MX" sz="1300" dirty="0"/>
              <a:t>que </a:t>
            </a:r>
            <a:r>
              <a:rPr lang="es-MX" sz="1300" dirty="0" smtClean="0"/>
              <a:t>intervinieron </a:t>
            </a:r>
            <a:r>
              <a:rPr lang="es-MX" sz="1300" dirty="0"/>
              <a:t>activamente en dicho proceso y, en su caso, los órganos colegiados.</a:t>
            </a:r>
          </a:p>
          <a:p>
            <a:pPr marL="441325" indent="-266700" algn="just">
              <a:spcBef>
                <a:spcPts val="0"/>
              </a:spcBef>
              <a:buFont typeface="Wingdings" pitchFamily="2" charset="2"/>
              <a:buAutoNum type="romanUcPeriod" startAt="2"/>
              <a:tabLst>
                <a:tab pos="266700" algn="l"/>
              </a:tabLst>
            </a:pPr>
            <a:r>
              <a:rPr lang="es-MX" sz="1300" b="1" dirty="0" smtClean="0"/>
              <a:t> Décima primera autoevaluación Institucional.</a:t>
            </a:r>
            <a:endParaRPr lang="es-MX" sz="1300" b="1" dirty="0"/>
          </a:p>
          <a:p>
            <a:pPr marL="811213" lvl="1" indent="-190500" algn="just">
              <a:spcBef>
                <a:spcPts val="0"/>
              </a:spcBef>
              <a:buFont typeface="Wingdings" pitchFamily="2" charset="2"/>
              <a:buChar char="Ø"/>
              <a:tabLst>
                <a:tab pos="266700" algn="l"/>
              </a:tabLst>
            </a:pPr>
            <a:r>
              <a:rPr lang="es-MX" sz="1300" dirty="0"/>
              <a:t>En esta sección se deben consignar los resultados del análisis realizado en la autoevaluación de la institución, presentando las conclusiones </a:t>
            </a:r>
            <a:r>
              <a:rPr lang="es-MX" sz="1300" dirty="0" smtClean="0"/>
              <a:t>sobre cada uno de los temas analizados en este apartado y el cumplimiento </a:t>
            </a:r>
            <a:r>
              <a:rPr lang="es-MX" sz="1300" dirty="0"/>
              <a:t>de </a:t>
            </a:r>
            <a:r>
              <a:rPr lang="es-MX" sz="1300" dirty="0" smtClean="0"/>
              <a:t>las Metas Compromiso.</a:t>
            </a:r>
            <a:endParaRPr lang="es-MX" sz="1300" strike="sngStrike" dirty="0"/>
          </a:p>
          <a:p>
            <a:pPr marL="811213" lvl="1" indent="-190500" algn="just">
              <a:spcBef>
                <a:spcPts val="0"/>
              </a:spcBef>
              <a:buFont typeface="Wingdings" pitchFamily="2" charset="2"/>
              <a:buChar char="Ø"/>
              <a:tabLst>
                <a:tab pos="266700" algn="l"/>
              </a:tabLst>
            </a:pPr>
            <a:r>
              <a:rPr lang="es-MX" sz="1300" dirty="0"/>
              <a:t> Síntesis de la autoevaluación institucional.</a:t>
            </a:r>
          </a:p>
          <a:p>
            <a:pPr marL="441325" indent="-266700" algn="just">
              <a:spcBef>
                <a:spcPts val="0"/>
              </a:spcBef>
              <a:buFont typeface="Wingdings" pitchFamily="2" charset="2"/>
              <a:buNone/>
              <a:tabLst>
                <a:tab pos="266700" algn="l"/>
              </a:tabLst>
            </a:pPr>
            <a:r>
              <a:rPr lang="es-MX" sz="1300" b="1" dirty="0"/>
              <a:t>III. Actualización de la planeación en el ámbito institucional.</a:t>
            </a:r>
          </a:p>
          <a:p>
            <a:pPr marL="811213" lvl="1" indent="-190500" algn="just">
              <a:spcBef>
                <a:spcPts val="0"/>
              </a:spcBef>
              <a:buFont typeface="Wingdings" pitchFamily="2" charset="2"/>
              <a:buChar char="Ø"/>
              <a:tabLst>
                <a:tab pos="266700" algn="l"/>
              </a:tabLst>
            </a:pPr>
            <a:r>
              <a:rPr lang="es-MX" sz="1300" dirty="0"/>
              <a:t>En esta sección se debe incluir:</a:t>
            </a:r>
          </a:p>
          <a:p>
            <a:pPr marL="1168400" lvl="2" indent="-177800" algn="just">
              <a:spcBef>
                <a:spcPts val="0"/>
              </a:spcBef>
              <a:buFont typeface="Wingdings" pitchFamily="2" charset="2"/>
              <a:buChar char="§"/>
              <a:tabLst>
                <a:tab pos="266700" algn="l"/>
              </a:tabLst>
            </a:pPr>
            <a:r>
              <a:rPr lang="es-MX" sz="1300" dirty="0" smtClean="0"/>
              <a:t>La misión institucional.</a:t>
            </a:r>
          </a:p>
          <a:p>
            <a:pPr marL="1168400" lvl="2" indent="-177800" algn="just">
              <a:spcBef>
                <a:spcPts val="0"/>
              </a:spcBef>
              <a:buFont typeface="Wingdings" pitchFamily="2" charset="2"/>
              <a:buChar char="§"/>
              <a:tabLst>
                <a:tab pos="266700" algn="l"/>
              </a:tabLst>
            </a:pPr>
            <a:r>
              <a:rPr lang="es-MX" sz="1300" dirty="0" smtClean="0"/>
              <a:t>La </a:t>
            </a:r>
            <a:r>
              <a:rPr lang="es-MX" sz="1300" dirty="0"/>
              <a:t>visión institucional a </a:t>
            </a:r>
            <a:r>
              <a:rPr lang="es-MX" sz="1300" dirty="0" smtClean="0"/>
              <a:t>2018.</a:t>
            </a:r>
            <a:endParaRPr lang="es-MX" sz="1300" dirty="0"/>
          </a:p>
          <a:p>
            <a:pPr marL="1168400" lvl="2" indent="-177800" algn="just">
              <a:spcBef>
                <a:spcPts val="0"/>
              </a:spcBef>
              <a:buFont typeface="Wingdings" pitchFamily="2" charset="2"/>
              <a:buChar char="§"/>
              <a:tabLst>
                <a:tab pos="266700" algn="l"/>
              </a:tabLst>
            </a:pPr>
            <a:r>
              <a:rPr lang="es-MX" sz="1300" dirty="0"/>
              <a:t>Los objetivos estratégicos y </a:t>
            </a:r>
            <a:r>
              <a:rPr lang="es-MX" sz="1300" dirty="0" smtClean="0"/>
              <a:t>Metas Compromiso </a:t>
            </a:r>
            <a:r>
              <a:rPr lang="es-MX" sz="1300" dirty="0"/>
              <a:t>para el periodo </a:t>
            </a:r>
            <a:r>
              <a:rPr lang="es-MX" sz="1300" dirty="0" smtClean="0"/>
              <a:t>2014-2017.</a:t>
            </a:r>
            <a:endParaRPr lang="es-MX" sz="1300" dirty="0"/>
          </a:p>
          <a:p>
            <a:pPr marL="1168400" lvl="2" indent="-177800" algn="just">
              <a:spcBef>
                <a:spcPts val="0"/>
              </a:spcBef>
              <a:buFont typeface="Wingdings" pitchFamily="2" charset="2"/>
              <a:buChar char="§"/>
              <a:tabLst>
                <a:tab pos="266700" algn="l"/>
              </a:tabLst>
            </a:pPr>
            <a:r>
              <a:rPr lang="es-MX" sz="1300" dirty="0"/>
              <a:t>Las políticas que orienten el logro de los objetivos estratégicos y el cumplimiento de las </a:t>
            </a:r>
            <a:r>
              <a:rPr lang="es-MX" sz="1300" dirty="0" smtClean="0"/>
              <a:t>Metas Compromiso. Plantear políticas para cada uno de los énfasis que contempla la presente versión del Programa</a:t>
            </a:r>
            <a:r>
              <a:rPr lang="es-MX" sz="1300" i="1" dirty="0" smtClean="0"/>
              <a:t>.</a:t>
            </a:r>
          </a:p>
          <a:p>
            <a:pPr marL="1168400" lvl="2" indent="-177800" algn="just">
              <a:spcBef>
                <a:spcPts val="0"/>
              </a:spcBef>
              <a:buFont typeface="Wingdings" pitchFamily="2" charset="2"/>
              <a:buChar char="§"/>
              <a:tabLst>
                <a:tab pos="266700" algn="l"/>
              </a:tabLst>
            </a:pPr>
            <a:r>
              <a:rPr lang="es-MX" sz="1300" dirty="0"/>
              <a:t>Las estrategias y acciones para el logro de los objetivos estratégicos, alcanzar las Metas Compromiso y atender las áreas débiles identificadas en la evaluación del PIFI 2012-2013. Plantear estrategias y acciones para cada uno de los énfasis que contempla presente versión del Programa</a:t>
            </a:r>
            <a:r>
              <a:rPr lang="es-MX" sz="1300" i="1" dirty="0"/>
              <a:t>.</a:t>
            </a:r>
          </a:p>
          <a:p>
            <a:pPr marL="1168400" lvl="2" indent="-177800" algn="just">
              <a:spcBef>
                <a:spcPts val="0"/>
              </a:spcBef>
              <a:buFont typeface="Wingdings" pitchFamily="2" charset="2"/>
              <a:buChar char="§"/>
              <a:tabLst>
                <a:tab pos="266700" algn="l"/>
              </a:tabLst>
            </a:pPr>
            <a:r>
              <a:rPr lang="es-MX" sz="1300" dirty="0"/>
              <a:t>Metas compromiso 2014-2017.</a:t>
            </a:r>
          </a:p>
          <a:p>
            <a:pPr marL="990600" lvl="2" algn="just">
              <a:spcBef>
                <a:spcPts val="0"/>
              </a:spcBef>
              <a:tabLst>
                <a:tab pos="266700" algn="l"/>
              </a:tabLst>
            </a:pPr>
            <a:endParaRPr lang="es-MX" sz="1300" dirty="0"/>
          </a:p>
        </p:txBody>
      </p:sp>
      <p:sp>
        <p:nvSpPr>
          <p:cNvPr id="6" name="4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3494" name="AutoShape 60">
            <a:hlinkClick r:id="" action="ppaction://hlinkshowjump?jump=previousslide"/>
          </p:cNvPr>
          <p:cNvSpPr>
            <a:spLocks noChangeArrowheads="1"/>
          </p:cNvSpPr>
          <p:nvPr/>
        </p:nvSpPr>
        <p:spPr bwMode="auto">
          <a:xfrm flipH="1">
            <a:off x="8748713" y="66018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3495" name="AutoShape 66">
            <a:hlinkClick r:id="" action="ppaction://hlinkshowjump?jump=nextslide"/>
          </p:cNvPr>
          <p:cNvSpPr>
            <a:spLocks noChangeArrowheads="1"/>
          </p:cNvSpPr>
          <p:nvPr/>
        </p:nvSpPr>
        <p:spPr bwMode="auto">
          <a:xfrm>
            <a:off x="8959850" y="658601"/>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4517" name="Rectangle 52"/>
          <p:cNvSpPr>
            <a:spLocks noChangeArrowheads="1"/>
          </p:cNvSpPr>
          <p:nvPr/>
        </p:nvSpPr>
        <p:spPr bwMode="auto">
          <a:xfrm>
            <a:off x="0" y="565200"/>
            <a:ext cx="9144000" cy="6292800"/>
          </a:xfrm>
          <a:prstGeom prst="rect">
            <a:avLst/>
          </a:prstGeom>
          <a:solidFill>
            <a:schemeClr val="bg1">
              <a:alpha val="7843"/>
            </a:schemeClr>
          </a:solidFill>
          <a:ln w="28575">
            <a:noFill/>
            <a:miter lim="800000"/>
            <a:headEnd/>
            <a:tailEnd/>
          </a:ln>
        </p:spPr>
        <p:txBody>
          <a:bodyPr wrap="square" lIns="72000" tIns="36000" rIns="72000" bIns="36000">
            <a:noAutofit/>
          </a:bodyPr>
          <a:lstStyle/>
          <a:p>
            <a:pPr marL="254000" indent="-177800">
              <a:spcBef>
                <a:spcPts val="0"/>
              </a:spcBef>
              <a:tabLst>
                <a:tab pos="266700" algn="l"/>
              </a:tabLst>
            </a:pPr>
            <a:endParaRPr lang="es-MX" sz="500" b="1" dirty="0" smtClean="0"/>
          </a:p>
          <a:p>
            <a:pPr marL="254000" indent="-177800" algn="ctr">
              <a:spcBef>
                <a:spcPts val="0"/>
              </a:spcBef>
              <a:tabLst>
                <a:tab pos="266700" algn="l"/>
              </a:tabLst>
            </a:pPr>
            <a:r>
              <a:rPr lang="es-MX" sz="1300" b="1" dirty="0" smtClean="0"/>
              <a:t>Contenido del PIFI</a:t>
            </a:r>
            <a:endParaRPr lang="es-MX" sz="1300" dirty="0" smtClean="0"/>
          </a:p>
          <a:p>
            <a:pPr marL="990600" lvl="2" algn="just">
              <a:spcBef>
                <a:spcPts val="0"/>
              </a:spcBef>
              <a:tabLst>
                <a:tab pos="266700" algn="l"/>
              </a:tabLst>
            </a:pPr>
            <a:endParaRPr lang="es-MX" sz="800" dirty="0"/>
          </a:p>
          <a:p>
            <a:pPr marL="476250" indent="-400050" algn="just">
              <a:spcBef>
                <a:spcPts val="0"/>
              </a:spcBef>
              <a:buFont typeface="+mj-lt"/>
              <a:buAutoNum type="romanUcPeriod" startAt="4"/>
              <a:tabLst>
                <a:tab pos="266700" algn="l"/>
              </a:tabLst>
            </a:pPr>
            <a:r>
              <a:rPr lang="es-MX" sz="1300" b="1" dirty="0" smtClean="0"/>
              <a:t>Autoevaluación </a:t>
            </a:r>
            <a:r>
              <a:rPr lang="es-MX" sz="1300" b="1" dirty="0"/>
              <a:t>/ revisión institucional de los </a:t>
            </a:r>
            <a:r>
              <a:rPr lang="es-MX" sz="1300" b="1" dirty="0" err="1"/>
              <a:t>ProDES</a:t>
            </a:r>
            <a:r>
              <a:rPr lang="es-MX" sz="1300" b="1" dirty="0"/>
              <a:t> en el marco del PIFI </a:t>
            </a:r>
            <a:r>
              <a:rPr lang="es-MX" sz="1300" b="1" dirty="0" smtClean="0"/>
              <a:t>2014-2015</a:t>
            </a:r>
            <a:r>
              <a:rPr lang="es-MX" sz="1300" dirty="0" smtClean="0"/>
              <a:t>.</a:t>
            </a:r>
            <a:endParaRPr lang="es-MX" sz="1300" dirty="0"/>
          </a:p>
          <a:p>
            <a:pPr marL="963613" lvl="1" indent="-609600" algn="just">
              <a:spcBef>
                <a:spcPts val="0"/>
              </a:spcBef>
              <a:buFont typeface="Wingdings" pitchFamily="2" charset="2"/>
              <a:buChar char="Ø"/>
            </a:pPr>
            <a:r>
              <a:rPr lang="es-MX" sz="1300" dirty="0"/>
              <a:t>En esta sección se debe describir el proceso realizado para llevar a cabo la autoevaluación de cada uno de los </a:t>
            </a:r>
            <a:r>
              <a:rPr lang="es-MX" sz="1300" dirty="0" err="1" smtClean="0"/>
              <a:t>ProDES</a:t>
            </a:r>
            <a:r>
              <a:rPr lang="es-MX" sz="1300" dirty="0" smtClean="0"/>
              <a:t>, </a:t>
            </a:r>
            <a:r>
              <a:rPr lang="es-MX" sz="1300" dirty="0"/>
              <a:t>en el marco de la planeación institucional y anexar el dictamen institucional correspondiente a los siguientes rubros:</a:t>
            </a:r>
          </a:p>
          <a:p>
            <a:pPr marL="1309688" lvl="2" indent="-508000" algn="just">
              <a:spcBef>
                <a:spcPts val="0"/>
              </a:spcBef>
              <a:buFont typeface="Wingdings" pitchFamily="2" charset="2"/>
              <a:buChar char="§"/>
            </a:pPr>
            <a:r>
              <a:rPr lang="es-MX" sz="1300" dirty="0"/>
              <a:t>Evaluación del impacto de cada </a:t>
            </a:r>
            <a:r>
              <a:rPr lang="es-MX" sz="1300" dirty="0" err="1" smtClean="0"/>
              <a:t>ProDES</a:t>
            </a:r>
            <a:r>
              <a:rPr lang="es-MX" sz="1300" dirty="0" smtClean="0"/>
              <a:t> </a:t>
            </a:r>
            <a:r>
              <a:rPr lang="es-MX" sz="1300" dirty="0"/>
              <a:t>en la mejora de la capacidad y competitividad </a:t>
            </a:r>
            <a:r>
              <a:rPr lang="es-MX" sz="1300" dirty="0" smtClean="0"/>
              <a:t>académicas, </a:t>
            </a:r>
            <a:r>
              <a:rPr lang="es-MX" sz="1300" dirty="0"/>
              <a:t>en el desarrollo de la innovación y el cierre de brechas de calidad al interior de cada DES.</a:t>
            </a:r>
          </a:p>
          <a:p>
            <a:pPr marL="1309688" lvl="2" indent="-508000" algn="just">
              <a:spcBef>
                <a:spcPts val="0"/>
              </a:spcBef>
              <a:buFont typeface="Wingdings" pitchFamily="2" charset="2"/>
              <a:buChar char="§"/>
            </a:pPr>
            <a:r>
              <a:rPr lang="es-MX" sz="1300" dirty="0"/>
              <a:t>Articulación entre </a:t>
            </a:r>
            <a:r>
              <a:rPr lang="es-MX" sz="1300" dirty="0" smtClean="0"/>
              <a:t>los resultados </a:t>
            </a:r>
            <a:r>
              <a:rPr lang="es-MX" sz="1300" dirty="0"/>
              <a:t>de la autoevaluación de la DES y las políticas, los objetivos, estrategias, </a:t>
            </a:r>
            <a:r>
              <a:rPr lang="es-MX" sz="1300" dirty="0" smtClean="0"/>
              <a:t>acciones, metas </a:t>
            </a:r>
            <a:r>
              <a:rPr lang="es-MX" sz="1300" dirty="0"/>
              <a:t>y el proyecto de la misma.</a:t>
            </a:r>
          </a:p>
          <a:p>
            <a:pPr marL="1309688" lvl="2" indent="-508000" algn="just">
              <a:spcBef>
                <a:spcPts val="0"/>
              </a:spcBef>
              <a:buFont typeface="Wingdings" pitchFamily="2" charset="2"/>
              <a:buChar char="§"/>
            </a:pPr>
            <a:r>
              <a:rPr lang="es-MX" sz="1300" dirty="0"/>
              <a:t>Factibilidad para lograr los objetivos y compromisos de las DES.</a:t>
            </a:r>
          </a:p>
          <a:p>
            <a:pPr marL="1309688" lvl="2" indent="-508000" algn="just">
              <a:spcBef>
                <a:spcPts val="0"/>
              </a:spcBef>
              <a:buFont typeface="Wingdings" pitchFamily="2" charset="2"/>
              <a:buChar char="§"/>
            </a:pPr>
            <a:r>
              <a:rPr lang="es-MX" sz="1300" dirty="0"/>
              <a:t>Incidencia del proyecto en la solución de los </a:t>
            </a:r>
            <a:r>
              <a:rPr lang="es-MX" sz="1300" dirty="0" smtClean="0"/>
              <a:t>problemas detectados en la autoevaluación, </a:t>
            </a:r>
            <a:r>
              <a:rPr lang="es-MX" sz="1300" dirty="0"/>
              <a:t>el cierre de brechas de calidad a su interior, en el cumplimiento de </a:t>
            </a:r>
            <a:r>
              <a:rPr lang="es-MX" sz="1300" dirty="0" smtClean="0"/>
              <a:t>las Metas Compromiso </a:t>
            </a:r>
            <a:r>
              <a:rPr lang="es-MX" sz="1300" dirty="0"/>
              <a:t>de la DES y en la evolución de los valores de los indicadores. </a:t>
            </a:r>
            <a:endParaRPr lang="es-MX" sz="1300" dirty="0" smtClean="0"/>
          </a:p>
          <a:p>
            <a:pPr marL="442800" indent="-266400" algn="just">
              <a:spcBef>
                <a:spcPts val="0"/>
              </a:spcBef>
              <a:buFont typeface="Wingdings" pitchFamily="2" charset="2"/>
              <a:buAutoNum type="romanUcPeriod" startAt="5"/>
            </a:pPr>
            <a:r>
              <a:rPr lang="es-MX" sz="1300" b="1" dirty="0" smtClean="0"/>
              <a:t> Contextualización  de los </a:t>
            </a:r>
            <a:r>
              <a:rPr lang="es-MX" sz="1300" b="1" dirty="0" err="1" smtClean="0"/>
              <a:t>ProDES</a:t>
            </a:r>
            <a:r>
              <a:rPr lang="es-MX" sz="1300" b="1" dirty="0" smtClean="0"/>
              <a:t> y de la gestión institucional (</a:t>
            </a:r>
            <a:r>
              <a:rPr lang="es-MX" sz="1300" b="1" dirty="0" err="1" smtClean="0"/>
              <a:t>ProGES</a:t>
            </a:r>
            <a:r>
              <a:rPr lang="es-MX" sz="1300" b="1" dirty="0" smtClean="0"/>
              <a:t>) en el PIFI 2014-2015.</a:t>
            </a:r>
          </a:p>
          <a:p>
            <a:pPr marL="963613" lvl="1" indent="-609600" algn="just">
              <a:spcBef>
                <a:spcPts val="0"/>
              </a:spcBef>
              <a:buFont typeface="Wingdings" pitchFamily="2" charset="2"/>
              <a:buChar char="Ø"/>
            </a:pPr>
            <a:r>
              <a:rPr lang="es-MX" sz="1300" dirty="0" smtClean="0"/>
              <a:t>En </a:t>
            </a:r>
            <a:r>
              <a:rPr lang="es-MX" sz="1300" dirty="0"/>
              <a:t>esta sección debe explicarse el proceso de contextualización de los </a:t>
            </a:r>
            <a:r>
              <a:rPr lang="es-MX" sz="1300" dirty="0" err="1"/>
              <a:t>ProDES</a:t>
            </a:r>
            <a:r>
              <a:rPr lang="es-MX" sz="1300" dirty="0"/>
              <a:t>, es decir, la forma como el proyecto del </a:t>
            </a:r>
            <a:r>
              <a:rPr lang="es-MX" sz="1300" dirty="0" err="1"/>
              <a:t>ProGES</a:t>
            </a:r>
            <a:r>
              <a:rPr lang="es-MX" sz="1300" dirty="0"/>
              <a:t> recoge las necesidades comunes señaladas por las DES como resultado del proceso de actualización de la planeación</a:t>
            </a:r>
            <a:r>
              <a:rPr lang="es-MX" sz="1300" dirty="0" smtClean="0"/>
              <a:t>.</a:t>
            </a:r>
            <a:endParaRPr lang="es-MX" sz="1300" dirty="0"/>
          </a:p>
        </p:txBody>
      </p:sp>
      <p:sp>
        <p:nvSpPr>
          <p:cNvPr id="6" name="4 Rectángulo">
            <a:hlinkClick r:id="rId3"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7" name="AutoShape 60">
            <a:hlinkClick r:id="" action="ppaction://hlinkshowjump?jump=previousslide"/>
          </p:cNvPr>
          <p:cNvSpPr>
            <a:spLocks noChangeArrowheads="1"/>
          </p:cNvSpPr>
          <p:nvPr/>
        </p:nvSpPr>
        <p:spPr bwMode="auto">
          <a:xfrm flipH="1">
            <a:off x="8748713" y="66018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AutoShape 66">
            <a:hlinkClick r:id="" action="ppaction://hlinkshowjump?jump=nextslide"/>
          </p:cNvPr>
          <p:cNvSpPr>
            <a:spLocks noChangeArrowheads="1"/>
          </p:cNvSpPr>
          <p:nvPr/>
        </p:nvSpPr>
        <p:spPr bwMode="auto">
          <a:xfrm>
            <a:off x="8959850" y="658601"/>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 name="Rectangle 52"/>
          <p:cNvSpPr>
            <a:spLocks noChangeArrowheads="1"/>
          </p:cNvSpPr>
          <p:nvPr/>
        </p:nvSpPr>
        <p:spPr bwMode="auto">
          <a:xfrm>
            <a:off x="0" y="565200"/>
            <a:ext cx="9144000" cy="6292800"/>
          </a:xfrm>
          <a:prstGeom prst="rect">
            <a:avLst/>
          </a:prstGeom>
          <a:solidFill>
            <a:schemeClr val="bg1">
              <a:alpha val="7843"/>
            </a:schemeClr>
          </a:solidFill>
          <a:ln w="28575">
            <a:noFill/>
            <a:miter lim="800000"/>
            <a:headEnd/>
            <a:tailEnd/>
          </a:ln>
        </p:spPr>
        <p:txBody>
          <a:bodyPr wrap="square" lIns="72000" tIns="36000" rIns="72000" bIns="36000">
            <a:noAutofit/>
          </a:bodyPr>
          <a:lstStyle/>
          <a:p>
            <a:pPr marL="254000" indent="-177800">
              <a:spcBef>
                <a:spcPts val="0"/>
              </a:spcBef>
              <a:tabLst>
                <a:tab pos="266700" algn="l"/>
              </a:tabLst>
            </a:pPr>
            <a:endParaRPr lang="es-MX" sz="500" b="1" dirty="0" smtClean="0"/>
          </a:p>
          <a:p>
            <a:pPr marL="254000" indent="-177800" algn="ctr">
              <a:spcBef>
                <a:spcPts val="0"/>
              </a:spcBef>
              <a:tabLst>
                <a:tab pos="266700" algn="l"/>
              </a:tabLst>
            </a:pPr>
            <a:r>
              <a:rPr lang="es-MX" sz="1300" b="1" dirty="0" smtClean="0"/>
              <a:t>Contenido del PIFI</a:t>
            </a:r>
            <a:endParaRPr lang="es-MX" sz="1300" dirty="0" smtClean="0"/>
          </a:p>
          <a:p>
            <a:pPr marL="254000" indent="-177800">
              <a:spcBef>
                <a:spcPts val="0"/>
              </a:spcBef>
              <a:tabLst>
                <a:tab pos="266700" algn="l"/>
              </a:tabLst>
            </a:pPr>
            <a:endParaRPr lang="es-MX" sz="800" dirty="0" smtClean="0"/>
          </a:p>
          <a:p>
            <a:pPr marL="442800" indent="-266400" algn="just">
              <a:spcBef>
                <a:spcPts val="0"/>
              </a:spcBef>
              <a:buFont typeface="Wingdings" pitchFamily="2" charset="2"/>
              <a:buAutoNum type="romanUcPeriod" startAt="6"/>
            </a:pPr>
            <a:r>
              <a:rPr lang="it-IT" sz="1300" b="1" dirty="0" smtClean="0"/>
              <a:t> Valores </a:t>
            </a:r>
            <a:r>
              <a:rPr lang="it-IT" sz="1300" b="1" dirty="0"/>
              <a:t>de los indicadores institucionales a </a:t>
            </a:r>
            <a:r>
              <a:rPr lang="it-IT" sz="1300" b="1" dirty="0" smtClean="0"/>
              <a:t>2012, 2013, 2014, 2015, 2016 y 2017. </a:t>
            </a:r>
          </a:p>
          <a:p>
            <a:pPr marL="919350" lvl="1" indent="-608400" algn="just">
              <a:spcBef>
                <a:spcPts val="0"/>
              </a:spcBef>
              <a:buFont typeface="Wingdings" pitchFamily="2" charset="2"/>
              <a:buChar char="Ø"/>
            </a:pPr>
            <a:r>
              <a:rPr lang="it-IT" sz="1300" dirty="0" smtClean="0"/>
              <a:t>Llenar </a:t>
            </a:r>
            <a:r>
              <a:rPr lang="it-IT" sz="1300" dirty="0"/>
              <a:t>tabla mostrada </a:t>
            </a:r>
            <a:r>
              <a:rPr lang="it-IT" sz="1300" dirty="0" smtClean="0"/>
              <a:t>en el  </a:t>
            </a:r>
            <a:r>
              <a:rPr lang="it-IT" sz="1300" dirty="0">
                <a:hlinkClick r:id="rId3" action="ppaction://hlinkfile"/>
              </a:rPr>
              <a:t>Anexo </a:t>
            </a:r>
            <a:r>
              <a:rPr lang="it-IT" sz="1300" dirty="0" smtClean="0">
                <a:hlinkClick r:id="rId3" action="ppaction://hlinkfile"/>
              </a:rPr>
              <a:t>XIII</a:t>
            </a:r>
            <a:r>
              <a:rPr lang="it-IT" sz="1300" dirty="0" smtClean="0"/>
              <a:t> </a:t>
            </a:r>
            <a:r>
              <a:rPr lang="it-IT" sz="1300" dirty="0"/>
              <a:t>de esta </a:t>
            </a:r>
            <a:r>
              <a:rPr lang="it-IT" sz="1300" dirty="0" smtClean="0"/>
              <a:t>Guía</a:t>
            </a:r>
            <a:r>
              <a:rPr lang="it-IT" sz="1300" dirty="0"/>
              <a:t>.</a:t>
            </a:r>
          </a:p>
          <a:p>
            <a:pPr marL="442800" indent="-266400" algn="just">
              <a:spcBef>
                <a:spcPts val="0"/>
              </a:spcBef>
              <a:buFont typeface="Wingdings" pitchFamily="2" charset="2"/>
              <a:buAutoNum type="romanUcPeriod" startAt="7"/>
            </a:pPr>
            <a:r>
              <a:rPr lang="it-IT" sz="1300" b="1" dirty="0" smtClean="0"/>
              <a:t> Consistencia </a:t>
            </a:r>
            <a:r>
              <a:rPr lang="it-IT" sz="1300" b="1" dirty="0"/>
              <a:t>interna del PIFI </a:t>
            </a:r>
            <a:r>
              <a:rPr lang="it-IT" sz="1300" b="1" dirty="0" smtClean="0"/>
              <a:t>2014-2015 </a:t>
            </a:r>
            <a:r>
              <a:rPr lang="it-IT" sz="1300" b="1" dirty="0"/>
              <a:t>y su impacto previsto en la mejora continua de la calidad y en el cierre de brechas de calidad entre </a:t>
            </a:r>
            <a:r>
              <a:rPr lang="it-IT" sz="1300" b="1" dirty="0" smtClean="0"/>
              <a:t>DES.</a:t>
            </a:r>
          </a:p>
          <a:p>
            <a:pPr marL="964800" indent="-608400" algn="just">
              <a:spcBef>
                <a:spcPts val="0"/>
              </a:spcBef>
              <a:buFont typeface="Wingdings" pitchFamily="2" charset="2"/>
              <a:buChar char="Ø"/>
            </a:pPr>
            <a:r>
              <a:rPr lang="it-IT" sz="1300" dirty="0" smtClean="0"/>
              <a:t>En este apartado se sugiere elaborar una descripción de los siguientes puntos:</a:t>
            </a:r>
            <a:endParaRPr lang="es-MX" sz="1300" b="1" dirty="0" smtClean="0"/>
          </a:p>
          <a:p>
            <a:pPr marL="1420813" lvl="2" indent="-609600" algn="just">
              <a:spcBef>
                <a:spcPts val="0"/>
              </a:spcBef>
              <a:buFont typeface="Wingdings" pitchFamily="2" charset="2"/>
              <a:buChar char="ü"/>
            </a:pPr>
            <a:r>
              <a:rPr lang="es-MX" sz="1300" dirty="0" smtClean="0"/>
              <a:t>Verificación </a:t>
            </a:r>
            <a:r>
              <a:rPr lang="es-MX" sz="1300" dirty="0"/>
              <a:t>de congruencia con la </a:t>
            </a:r>
            <a:r>
              <a:rPr lang="es-MX" sz="1300" dirty="0" smtClean="0"/>
              <a:t>misión y visión </a:t>
            </a:r>
            <a:r>
              <a:rPr lang="es-MX" sz="1300" dirty="0"/>
              <a:t>institucional. </a:t>
            </a:r>
          </a:p>
          <a:p>
            <a:pPr marL="1420813" lvl="2" indent="-609600" algn="just">
              <a:spcBef>
                <a:spcPts val="0"/>
              </a:spcBef>
              <a:buFont typeface="Wingdings" pitchFamily="2" charset="2"/>
              <a:buChar char="ü"/>
            </a:pPr>
            <a:r>
              <a:rPr lang="es-MX" sz="1300" dirty="0" smtClean="0"/>
              <a:t>Verificación </a:t>
            </a:r>
            <a:r>
              <a:rPr lang="es-MX" sz="1300" dirty="0"/>
              <a:t>de la articulación entre problemas, políticas, </a:t>
            </a:r>
            <a:r>
              <a:rPr lang="es-MX" sz="1300" dirty="0" smtClean="0"/>
              <a:t>objetivos, estrategias y acciones.</a:t>
            </a:r>
            <a:endParaRPr lang="es-MX" sz="1300" dirty="0"/>
          </a:p>
          <a:p>
            <a:pPr marL="1420813" lvl="2" indent="-609600" algn="just">
              <a:spcBef>
                <a:spcPts val="0"/>
              </a:spcBef>
              <a:buFont typeface="Wingdings" pitchFamily="2" charset="2"/>
              <a:buChar char="ü"/>
            </a:pPr>
            <a:r>
              <a:rPr lang="es-MX" sz="1300" dirty="0"/>
              <a:t>Evaluación de la factibilidad para lograr los objetivos y compromisos de las DES</a:t>
            </a:r>
            <a:r>
              <a:rPr lang="es-MX" sz="1300" dirty="0" smtClean="0"/>
              <a:t>.</a:t>
            </a:r>
          </a:p>
          <a:p>
            <a:pPr marL="1420813" lvl="2" indent="-609600" algn="just">
              <a:spcBef>
                <a:spcPts val="0"/>
              </a:spcBef>
              <a:buFont typeface="Wingdings" pitchFamily="2" charset="2"/>
              <a:buChar char="ü"/>
            </a:pPr>
            <a:r>
              <a:rPr lang="es-MX" sz="1300" dirty="0" smtClean="0"/>
              <a:t>Revisión sustentada y racional de los recursos solicitados en cada una de las DES.</a:t>
            </a:r>
          </a:p>
          <a:p>
            <a:pPr marL="442800" indent="-266400" algn="just">
              <a:spcBef>
                <a:spcPts val="0"/>
              </a:spcBef>
              <a:buFont typeface="Wingdings" pitchFamily="2" charset="2"/>
              <a:buAutoNum type="romanUcPeriod" startAt="8"/>
            </a:pPr>
            <a:r>
              <a:rPr lang="es-MX" sz="1300" b="1" dirty="0" smtClean="0"/>
              <a:t> Concentrado </a:t>
            </a:r>
            <a:r>
              <a:rPr lang="es-MX" sz="1300" b="1" dirty="0"/>
              <a:t>de los proyectos de la institución.</a:t>
            </a:r>
          </a:p>
          <a:p>
            <a:pPr marL="963613" lvl="1" indent="-609600" algn="just">
              <a:spcBef>
                <a:spcPts val="0"/>
              </a:spcBef>
              <a:buFont typeface="Wingdings" pitchFamily="2" charset="2"/>
              <a:buChar char="Ø"/>
            </a:pPr>
            <a:r>
              <a:rPr lang="es-MX" sz="1300" dirty="0"/>
              <a:t>En esta sección debe presentarse el concentrado de todos los proyectos de la IES que </a:t>
            </a:r>
            <a:r>
              <a:rPr lang="es-MX" sz="1300" dirty="0" smtClean="0"/>
              <a:t>genera el sistema e-PIFI 3.0 a través del módulo de </a:t>
            </a:r>
            <a:r>
              <a:rPr lang="es-MX" sz="1300" dirty="0"/>
              <a:t>captura de </a:t>
            </a:r>
            <a:r>
              <a:rPr lang="es-MX" sz="1300" dirty="0" smtClean="0"/>
              <a:t>proyectos.</a:t>
            </a:r>
            <a:endParaRPr lang="es-MX" sz="1300" dirty="0"/>
          </a:p>
          <a:p>
            <a:pPr marL="442800" indent="-266400" algn="just">
              <a:spcBef>
                <a:spcPts val="0"/>
              </a:spcBef>
              <a:buFont typeface="Wingdings" pitchFamily="2" charset="2"/>
              <a:buAutoNum type="romanUcPeriod" startAt="8"/>
            </a:pPr>
            <a:r>
              <a:rPr lang="es-MX" sz="1300" b="1" dirty="0" smtClean="0"/>
              <a:t> Conclusiones</a:t>
            </a:r>
            <a:r>
              <a:rPr lang="es-MX" sz="1300" b="1" dirty="0"/>
              <a:t>.</a:t>
            </a:r>
          </a:p>
        </p:txBody>
      </p:sp>
      <p:sp>
        <p:nvSpPr>
          <p:cNvPr id="5" name="4 Rectángulo">
            <a:hlinkClick r:id="rId4"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4518" name="AutoShape 69">
            <a:hlinkClick r:id="" action="ppaction://hlinkshowjump?jump=previousslide"/>
          </p:cNvPr>
          <p:cNvSpPr>
            <a:spLocks noChangeArrowheads="1"/>
          </p:cNvSpPr>
          <p:nvPr/>
        </p:nvSpPr>
        <p:spPr bwMode="auto">
          <a:xfrm flipH="1">
            <a:off x="8805158" y="66499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8 Rectángulo">
            <a:hlinkClick r:id="rId3" action="ppaction://hlinkfile"/>
          </p:cNvPr>
          <p:cNvSpPr>
            <a:spLocks/>
          </p:cNvSpPr>
          <p:nvPr/>
        </p:nvSpPr>
        <p:spPr bwMode="auto">
          <a:xfrm>
            <a:off x="3018642" y="1219332"/>
            <a:ext cx="871200" cy="198000"/>
          </a:xfrm>
          <a:prstGeom prst="rect">
            <a:avLst/>
          </a:prstGeom>
          <a:solidFill>
            <a:srgbClr val="002774">
              <a:alpha val="0"/>
            </a:srgbClr>
          </a:solidFill>
          <a:ln w="3175" algn="ctr">
            <a:no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11"/>
          <p:cNvGrpSpPr>
            <a:grpSpLocks/>
          </p:cNvGrpSpPr>
          <p:nvPr/>
        </p:nvGrpSpPr>
        <p:grpSpPr bwMode="auto">
          <a:xfrm>
            <a:off x="1171575" y="1531938"/>
            <a:ext cx="3249613" cy="341312"/>
            <a:chOff x="24" y="489"/>
            <a:chExt cx="723" cy="292"/>
          </a:xfrm>
        </p:grpSpPr>
        <p:sp>
          <p:nvSpPr>
            <p:cNvPr id="65543"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65544"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5545"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pic>
        <p:nvPicPr>
          <p:cNvPr id="65540" name="Picture 285" descr="jnchainslw"/>
          <p:cNvPicPr preferRelativeResize="0">
            <a:picLocks noChangeArrowheads="1" noCrop="1"/>
          </p:cNvPicPr>
          <p:nvPr/>
        </p:nvPicPr>
        <p:blipFill>
          <a:blip r:embed="rId3" cstate="print"/>
          <a:srcRect/>
          <a:stretch>
            <a:fillRect/>
          </a:stretch>
        </p:blipFill>
        <p:spPr bwMode="auto">
          <a:xfrm>
            <a:off x="2476500" y="1793875"/>
            <a:ext cx="561975" cy="42863"/>
          </a:xfrm>
          <a:prstGeom prst="rect">
            <a:avLst/>
          </a:prstGeom>
          <a:noFill/>
          <a:ln w="9525">
            <a:noFill/>
            <a:miter lim="800000"/>
            <a:headEnd/>
            <a:tailEnd/>
          </a:ln>
        </p:spPr>
      </p:pic>
      <p:sp>
        <p:nvSpPr>
          <p:cNvPr id="65542" name="Rectangle 287"/>
          <p:cNvSpPr>
            <a:spLocks noChangeArrowheads="1"/>
          </p:cNvSpPr>
          <p:nvPr/>
        </p:nvSpPr>
        <p:spPr bwMode="auto">
          <a:xfrm>
            <a:off x="-19018" y="1897081"/>
            <a:ext cx="9144000" cy="4960919"/>
          </a:xfrm>
          <a:prstGeom prst="rect">
            <a:avLst/>
          </a:prstGeom>
          <a:solidFill>
            <a:schemeClr val="bg1">
              <a:alpha val="10196"/>
            </a:schemeClr>
          </a:solidFill>
          <a:ln w="9525" algn="ctr">
            <a:noFill/>
            <a:miter lim="800000"/>
            <a:headEnd/>
            <a:tailEnd/>
          </a:ln>
        </p:spPr>
        <p:txBody>
          <a:bodyPr>
            <a:noAutofit/>
          </a:bodyPr>
          <a:lstStyle/>
          <a:p>
            <a:endParaRPr lang="es-MX" sz="500" b="1" dirty="0" smtClean="0">
              <a:solidFill>
                <a:srgbClr val="000000"/>
              </a:solidFill>
            </a:endParaRPr>
          </a:p>
          <a:p>
            <a:pPr>
              <a:spcBef>
                <a:spcPts val="0"/>
              </a:spcBef>
              <a:spcAft>
                <a:spcPts val="0"/>
              </a:spcAft>
            </a:pPr>
            <a:r>
              <a:rPr lang="es-MX" sz="1300" b="1" dirty="0" smtClean="0">
                <a:solidFill>
                  <a:srgbClr val="000000"/>
                </a:solidFill>
              </a:rPr>
              <a:t>Programa de Fortalecimiento de la Gestión Institucional (</a:t>
            </a:r>
            <a:r>
              <a:rPr lang="es-MX" sz="1300" b="1" dirty="0" err="1" smtClean="0">
                <a:solidFill>
                  <a:srgbClr val="000000"/>
                </a:solidFill>
              </a:rPr>
              <a:t>ProGES</a:t>
            </a:r>
            <a:r>
              <a:rPr lang="es-MX" sz="1300" b="1" dirty="0" smtClean="0">
                <a:solidFill>
                  <a:srgbClr val="000000"/>
                </a:solidFill>
              </a:rPr>
              <a:t>)</a:t>
            </a:r>
          </a:p>
          <a:p>
            <a:pPr>
              <a:spcBef>
                <a:spcPts val="0"/>
              </a:spcBef>
              <a:spcAft>
                <a:spcPts val="0"/>
              </a:spcAft>
            </a:pPr>
            <a:endParaRPr lang="es-MX" sz="800" b="1" dirty="0" smtClean="0">
              <a:solidFill>
                <a:srgbClr val="000000"/>
              </a:solidFill>
            </a:endParaRPr>
          </a:p>
          <a:p>
            <a:pPr>
              <a:spcBef>
                <a:spcPts val="0"/>
              </a:spcBef>
              <a:spcAft>
                <a:spcPts val="0"/>
              </a:spcAft>
            </a:pPr>
            <a:r>
              <a:rPr lang="es-MX" sz="1300" dirty="0" smtClean="0">
                <a:solidFill>
                  <a:srgbClr val="000000"/>
                </a:solidFill>
              </a:rPr>
              <a:t>Documento en el que se consigna el resultado del proceso de actualización de la planeación y programación de la gestión para 2014-2015. </a:t>
            </a:r>
            <a:r>
              <a:rPr lang="es-ES" sz="1300" dirty="0" smtClean="0">
                <a:solidFill>
                  <a:srgbClr val="000000"/>
                </a:solidFill>
              </a:rPr>
              <a:t>Contenido máximo de 127 cuartillas.</a:t>
            </a:r>
          </a:p>
          <a:p>
            <a:pPr>
              <a:spcBef>
                <a:spcPts val="0"/>
              </a:spcBef>
              <a:spcAft>
                <a:spcPts val="0"/>
              </a:spcAft>
            </a:pPr>
            <a:endParaRPr lang="es-MX" sz="800" b="1" dirty="0" smtClean="0"/>
          </a:p>
          <a:p>
            <a:pPr marL="457200" indent="-457200" algn="ctr">
              <a:spcBef>
                <a:spcPts val="0"/>
              </a:spcBef>
              <a:spcAft>
                <a:spcPts val="0"/>
              </a:spcAft>
            </a:pPr>
            <a:r>
              <a:rPr lang="es-MX" sz="1300" b="1" dirty="0" smtClean="0"/>
              <a:t>Contenido </a:t>
            </a:r>
            <a:r>
              <a:rPr lang="es-MX" sz="1300" b="1" dirty="0"/>
              <a:t>del </a:t>
            </a:r>
            <a:r>
              <a:rPr lang="es-MX" sz="1300" b="1" dirty="0" err="1"/>
              <a:t>ProGES</a:t>
            </a:r>
            <a:r>
              <a:rPr lang="es-MX" sz="1300" b="1" dirty="0"/>
              <a:t> </a:t>
            </a:r>
            <a:r>
              <a:rPr lang="es-MX" sz="1300" b="1" dirty="0" smtClean="0"/>
              <a:t>2014-2015</a:t>
            </a:r>
          </a:p>
          <a:p>
            <a:pPr marL="457200" indent="-457200" algn="ctr">
              <a:spcBef>
                <a:spcPts val="0"/>
              </a:spcBef>
              <a:spcAft>
                <a:spcPts val="0"/>
              </a:spcAft>
            </a:pPr>
            <a:endParaRPr lang="es-MX" sz="800" b="1" dirty="0"/>
          </a:p>
          <a:p>
            <a:pPr marL="914400" lvl="1" indent="-457200">
              <a:spcBef>
                <a:spcPts val="0"/>
              </a:spcBef>
              <a:spcAft>
                <a:spcPts val="0"/>
              </a:spcAft>
              <a:buFontTx/>
              <a:buAutoNum type="romanUcPeriod"/>
            </a:pPr>
            <a:r>
              <a:rPr lang="es-MX" sz="1300" b="1" dirty="0">
                <a:hlinkClick r:id="rId4" action="ppaction://hlinksldjump"/>
              </a:rPr>
              <a:t>Descripción del proceso llevado a cabo para actualizar el ProGES</a:t>
            </a:r>
            <a:r>
              <a:rPr lang="es-MX" sz="1300" b="1" dirty="0"/>
              <a:t>.</a:t>
            </a:r>
            <a:r>
              <a:rPr lang="es-MX" sz="1300" dirty="0"/>
              <a:t> </a:t>
            </a:r>
            <a:r>
              <a:rPr lang="es-MX" sz="1300" dirty="0" smtClean="0"/>
              <a:t>(Máximo 2 </a:t>
            </a:r>
            <a:r>
              <a:rPr lang="es-MX" sz="1300" dirty="0"/>
              <a:t>cuartilla</a:t>
            </a:r>
            <a:r>
              <a:rPr lang="es-MX" sz="1300" dirty="0" smtClean="0"/>
              <a:t>)</a:t>
            </a:r>
          </a:p>
          <a:p>
            <a:pPr marL="914400" lvl="1" indent="-457200">
              <a:spcBef>
                <a:spcPts val="0"/>
              </a:spcBef>
              <a:spcAft>
                <a:spcPts val="0"/>
              </a:spcAft>
              <a:buFontTx/>
              <a:buAutoNum type="romanUcPeriod"/>
            </a:pPr>
            <a:endParaRPr lang="es-MX" sz="800" dirty="0">
              <a:hlinkClick r:id="rId5" action="ppaction://hlinksldjump"/>
            </a:endParaRPr>
          </a:p>
          <a:p>
            <a:pPr marL="914400" lvl="1" indent="-457200">
              <a:spcBef>
                <a:spcPts val="0"/>
              </a:spcBef>
              <a:spcAft>
                <a:spcPts val="0"/>
              </a:spcAft>
              <a:buFontTx/>
              <a:buAutoNum type="romanUcPeriod"/>
            </a:pPr>
            <a:r>
              <a:rPr lang="es-MX" sz="1300" b="1" dirty="0" smtClean="0">
                <a:hlinkClick r:id="rId4" action="ppaction://hlinksldjump"/>
              </a:rPr>
              <a:t>Décima primera autoevaluación </a:t>
            </a:r>
            <a:r>
              <a:rPr lang="es-MX" sz="1300" b="1" dirty="0">
                <a:hlinkClick r:id="rId4" action="ppaction://hlinksldjump"/>
              </a:rPr>
              <a:t>y seguimiento de la gestión institucional</a:t>
            </a:r>
            <a:r>
              <a:rPr lang="es-MX" sz="1300" b="1" dirty="0"/>
              <a:t>.</a:t>
            </a:r>
            <a:r>
              <a:rPr lang="es-MX" sz="1300" dirty="0"/>
              <a:t> </a:t>
            </a:r>
            <a:r>
              <a:rPr lang="es-MX" sz="1300" dirty="0" smtClean="0"/>
              <a:t>(Máximo 14 </a:t>
            </a:r>
            <a:r>
              <a:rPr lang="es-MX" sz="1300" dirty="0"/>
              <a:t>cuartillas</a:t>
            </a:r>
            <a:r>
              <a:rPr lang="es-MX" sz="1300" dirty="0" smtClean="0"/>
              <a:t>)</a:t>
            </a:r>
          </a:p>
          <a:p>
            <a:pPr marL="914400" lvl="1" indent="-457200">
              <a:spcBef>
                <a:spcPts val="0"/>
              </a:spcBef>
              <a:spcAft>
                <a:spcPts val="0"/>
              </a:spcAft>
              <a:buFontTx/>
              <a:buAutoNum type="romanUcPeriod"/>
            </a:pPr>
            <a:endParaRPr lang="es-MX" sz="800" dirty="0">
              <a:hlinkClick r:id="rId5" action="ppaction://hlinksldjump"/>
            </a:endParaRPr>
          </a:p>
          <a:p>
            <a:pPr marL="914400" lvl="1" indent="-457200">
              <a:spcBef>
                <a:spcPts val="0"/>
              </a:spcBef>
              <a:spcAft>
                <a:spcPts val="0"/>
              </a:spcAft>
              <a:buFontTx/>
              <a:buAutoNum type="romanUcPeriod"/>
            </a:pPr>
            <a:r>
              <a:rPr lang="es-MX" sz="1300" b="1" dirty="0">
                <a:hlinkClick r:id="rId4" action="ppaction://hlinksldjump"/>
              </a:rPr>
              <a:t>Actualización de la planeación de la gestión. </a:t>
            </a:r>
            <a:r>
              <a:rPr lang="es-MX" sz="1300" dirty="0" smtClean="0"/>
              <a:t>(Máximo </a:t>
            </a:r>
            <a:r>
              <a:rPr lang="es-MX" sz="1300" dirty="0"/>
              <a:t>6</a:t>
            </a:r>
            <a:r>
              <a:rPr lang="es-MX" sz="1300" dirty="0" smtClean="0"/>
              <a:t> </a:t>
            </a:r>
            <a:r>
              <a:rPr lang="es-MX" sz="1300" dirty="0"/>
              <a:t>cuartillas</a:t>
            </a:r>
            <a:r>
              <a:rPr lang="es-MX" sz="1300" dirty="0" smtClean="0"/>
              <a:t>)</a:t>
            </a:r>
          </a:p>
          <a:p>
            <a:pPr marL="914400" lvl="1" indent="-457200">
              <a:spcBef>
                <a:spcPts val="0"/>
              </a:spcBef>
              <a:spcAft>
                <a:spcPts val="0"/>
              </a:spcAft>
              <a:buFontTx/>
              <a:buAutoNum type="romanUcPeriod"/>
            </a:pPr>
            <a:endParaRPr lang="es-MX" sz="800" dirty="0"/>
          </a:p>
          <a:p>
            <a:pPr marL="914400" lvl="1" indent="-457200">
              <a:spcBef>
                <a:spcPts val="0"/>
              </a:spcBef>
              <a:spcAft>
                <a:spcPts val="0"/>
              </a:spcAft>
              <a:buFontTx/>
              <a:buAutoNum type="romanUcPeriod"/>
            </a:pPr>
            <a:r>
              <a:rPr lang="es-MX" sz="1300" b="1" dirty="0">
                <a:hlinkClick r:id="rId6" action="ppaction://hlinksldjump"/>
              </a:rPr>
              <a:t>Formulación y calendarización de proyectos del ProGES. </a:t>
            </a:r>
            <a:r>
              <a:rPr lang="es-MX" sz="1300" dirty="0" smtClean="0"/>
              <a:t>(Máximo 20 </a:t>
            </a:r>
            <a:r>
              <a:rPr lang="es-MX" sz="1300" dirty="0"/>
              <a:t>cuartillas cada uno</a:t>
            </a:r>
            <a:r>
              <a:rPr lang="es-MX" sz="1300" dirty="0" smtClean="0"/>
              <a:t>)</a:t>
            </a:r>
          </a:p>
          <a:p>
            <a:pPr marL="914400" lvl="1" indent="-457200">
              <a:spcBef>
                <a:spcPts val="0"/>
              </a:spcBef>
              <a:spcAft>
                <a:spcPts val="0"/>
              </a:spcAft>
              <a:buFontTx/>
              <a:buAutoNum type="romanUcPeriod"/>
            </a:pPr>
            <a:endParaRPr lang="es-MX" sz="800" dirty="0">
              <a:hlinkClick r:id="rId7" action="ppaction://hlinksldjump"/>
            </a:endParaRPr>
          </a:p>
          <a:p>
            <a:pPr marL="914400" lvl="1" indent="-457200">
              <a:spcBef>
                <a:spcPts val="0"/>
              </a:spcBef>
              <a:spcAft>
                <a:spcPts val="0"/>
              </a:spcAft>
              <a:buFontTx/>
              <a:buAutoNum type="romanUcPeriod"/>
            </a:pPr>
            <a:r>
              <a:rPr lang="it-IT" sz="1300" b="1" dirty="0">
                <a:hlinkClick r:id="rId6" action="ppaction://hlinksldjump"/>
              </a:rPr>
              <a:t>Consistencia interna del  ProGES. </a:t>
            </a:r>
            <a:r>
              <a:rPr lang="it-IT" sz="1300" dirty="0" smtClean="0"/>
              <a:t>(Máximo 4 </a:t>
            </a:r>
            <a:r>
              <a:rPr lang="it-IT" sz="1300" dirty="0"/>
              <a:t>cuartillas</a:t>
            </a:r>
            <a:r>
              <a:rPr lang="it-IT" sz="1300" dirty="0" smtClean="0"/>
              <a:t>)</a:t>
            </a:r>
          </a:p>
          <a:p>
            <a:pPr marL="914400" lvl="1" indent="-457200">
              <a:spcBef>
                <a:spcPts val="0"/>
              </a:spcBef>
              <a:spcAft>
                <a:spcPts val="0"/>
              </a:spcAft>
              <a:buFontTx/>
              <a:buAutoNum type="romanUcPeriod"/>
            </a:pPr>
            <a:endParaRPr lang="it-IT" sz="800" dirty="0">
              <a:hlinkClick r:id="rId7" action="ppaction://hlinksldjump"/>
            </a:endParaRPr>
          </a:p>
          <a:p>
            <a:pPr marL="914400" lvl="1" indent="-457200">
              <a:spcBef>
                <a:spcPts val="0"/>
              </a:spcBef>
              <a:spcAft>
                <a:spcPts val="0"/>
              </a:spcAft>
              <a:buFontTx/>
              <a:buAutoNum type="romanUcPeriod"/>
            </a:pPr>
            <a:r>
              <a:rPr lang="es-ES" sz="1300" b="1" dirty="0">
                <a:hlinkClick r:id="rId6" action="ppaction://hlinksldjump"/>
              </a:rPr>
              <a:t>Conclusiones</a:t>
            </a:r>
            <a:r>
              <a:rPr lang="es-ES" sz="1300" b="1" dirty="0"/>
              <a:t>.</a:t>
            </a:r>
            <a:r>
              <a:rPr lang="es-ES" sz="1300" dirty="0"/>
              <a:t> </a:t>
            </a:r>
            <a:r>
              <a:rPr lang="es-ES" sz="1300" dirty="0" smtClean="0"/>
              <a:t>(Máximo 1 </a:t>
            </a:r>
            <a:r>
              <a:rPr lang="es-ES" sz="1300" dirty="0"/>
              <a:t>cuartilla)</a:t>
            </a:r>
          </a:p>
          <a:p>
            <a:pPr marL="457200" indent="-457200">
              <a:lnSpc>
                <a:spcPct val="110000"/>
              </a:lnSpc>
              <a:spcBef>
                <a:spcPct val="35000"/>
              </a:spcBef>
              <a:spcAft>
                <a:spcPct val="15000"/>
              </a:spcAft>
            </a:pPr>
            <a:endParaRPr lang="es-MX" sz="1600" b="1" dirty="0"/>
          </a:p>
          <a:p>
            <a:pPr marL="457200" indent="-457200">
              <a:lnSpc>
                <a:spcPct val="110000"/>
              </a:lnSpc>
              <a:spcBef>
                <a:spcPct val="35000"/>
              </a:spcBef>
              <a:spcAft>
                <a:spcPct val="15000"/>
              </a:spcAft>
            </a:pPr>
            <a:endParaRPr lang="es-MX" sz="1600" b="1" dirty="0"/>
          </a:p>
          <a:p>
            <a:pPr marL="457200" indent="-457200">
              <a:lnSpc>
                <a:spcPct val="110000"/>
              </a:lnSpc>
              <a:spcBef>
                <a:spcPct val="35000"/>
              </a:spcBef>
              <a:spcAft>
                <a:spcPct val="15000"/>
              </a:spcAft>
            </a:pPr>
            <a:endParaRPr lang="es-ES" sz="1600" b="1" dirty="0"/>
          </a:p>
        </p:txBody>
      </p:sp>
      <p:sp>
        <p:nvSpPr>
          <p:cNvPr id="8" name="AutoShape 66">
            <a:hlinkClick r:id="" action="ppaction://hlinkshowjump?jump=nextslide"/>
          </p:cNvPr>
          <p:cNvSpPr>
            <a:spLocks noChangeArrowheads="1"/>
          </p:cNvSpPr>
          <p:nvPr/>
        </p:nvSpPr>
        <p:spPr bwMode="auto">
          <a:xfrm>
            <a:off x="8959850" y="198884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9"/>
          <p:cNvSpPr>
            <a:spLocks noChangeArrowheads="1"/>
          </p:cNvSpPr>
          <p:nvPr/>
        </p:nvSpPr>
        <p:spPr bwMode="auto">
          <a:xfrm>
            <a:off x="0" y="2171700"/>
            <a:ext cx="9144000" cy="4686300"/>
          </a:xfrm>
          <a:prstGeom prst="rect">
            <a:avLst/>
          </a:prstGeom>
          <a:solidFill>
            <a:schemeClr val="bg1"/>
          </a:solidFill>
          <a:ln w="9525">
            <a:noFill/>
            <a:miter lim="800000"/>
            <a:headEnd/>
            <a:tailEnd/>
          </a:ln>
        </p:spPr>
        <p:txBody>
          <a:bodyPr wrap="none" anchor="ctr"/>
          <a:lstStyle/>
          <a:p>
            <a:pPr algn="ctr"/>
            <a:endParaRPr lang="es-ES_tradnl" sz="1400"/>
          </a:p>
        </p:txBody>
      </p:sp>
      <p:sp>
        <p:nvSpPr>
          <p:cNvPr id="9220" name="Text Box 508"/>
          <p:cNvSpPr txBox="1">
            <a:spLocks noChangeAspect="1" noChangeArrowheads="1"/>
          </p:cNvSpPr>
          <p:nvPr/>
        </p:nvSpPr>
        <p:spPr bwMode="auto">
          <a:xfrm>
            <a:off x="32" y="1892998"/>
            <a:ext cx="9144000" cy="4965002"/>
          </a:xfrm>
          <a:prstGeom prst="rect">
            <a:avLst/>
          </a:prstGeom>
          <a:solidFill>
            <a:schemeClr val="bg1"/>
          </a:solidFill>
          <a:ln w="38100" algn="ctr">
            <a:noFill/>
            <a:miter lim="800000"/>
            <a:headEnd/>
            <a:tailEnd/>
          </a:ln>
        </p:spPr>
        <p:txBody>
          <a:bodyPr wrap="square">
            <a:noAutofit/>
          </a:bodyPr>
          <a:lstStyle/>
          <a:p>
            <a:pPr algn="just">
              <a:defRPr/>
            </a:pPr>
            <a:endParaRPr lang="es-ES" sz="500" b="1" dirty="0" smtClean="0"/>
          </a:p>
          <a:p>
            <a:pPr algn="just">
              <a:defRPr/>
            </a:pPr>
            <a:r>
              <a:rPr lang="es-ES" sz="1300" b="1" dirty="0" smtClean="0"/>
              <a:t>Puntos </a:t>
            </a:r>
            <a:r>
              <a:rPr lang="es-ES" sz="1300" b="1" dirty="0"/>
              <a:t>de énfasis del PIFI </a:t>
            </a:r>
            <a:r>
              <a:rPr lang="es-ES" sz="1300" b="1" dirty="0" smtClean="0"/>
              <a:t>2014-2015</a:t>
            </a:r>
            <a:endParaRPr lang="es-ES" sz="1300" b="1" dirty="0"/>
          </a:p>
          <a:p>
            <a:pPr algn="just">
              <a:defRPr/>
            </a:pPr>
            <a:endParaRPr lang="es-ES" sz="800" b="1" dirty="0" smtClean="0"/>
          </a:p>
          <a:p>
            <a:pPr algn="just">
              <a:defRPr/>
            </a:pPr>
            <a:r>
              <a:rPr lang="es-MX" sz="1300" dirty="0"/>
              <a:t>En armonía con el Plan de Desarrollo Institucional y en la perspectiva de los objetivos generales y específicos, el PIFI hace énfasis en</a:t>
            </a:r>
            <a:r>
              <a:rPr lang="es-MX" sz="1300" dirty="0" smtClean="0"/>
              <a:t>:</a:t>
            </a:r>
            <a:endParaRPr lang="es-ES" sz="1300" dirty="0" smtClean="0"/>
          </a:p>
          <a:p>
            <a:pPr algn="just">
              <a:defRPr/>
            </a:pPr>
            <a:endParaRPr lang="es-ES" sz="800" b="1" dirty="0"/>
          </a:p>
          <a:p>
            <a:pPr algn="just">
              <a:defRPr/>
            </a:pPr>
            <a:r>
              <a:rPr lang="es-ES" sz="1300" b="1" dirty="0" smtClean="0"/>
              <a:t>Fortalecer el </a:t>
            </a:r>
            <a:r>
              <a:rPr lang="es-ES" sz="1300" b="1" dirty="0"/>
              <a:t>proceso de </a:t>
            </a:r>
            <a:r>
              <a:rPr lang="es-ES" sz="1300" b="1" dirty="0" smtClean="0"/>
              <a:t>planeación </a:t>
            </a:r>
            <a:r>
              <a:rPr lang="es-MX" sz="1300" b="1" dirty="0"/>
              <a:t>estratégica para la mejora de los programas académicos</a:t>
            </a:r>
            <a:r>
              <a:rPr lang="es-ES" sz="1300" dirty="0" smtClean="0"/>
              <a:t>. </a:t>
            </a:r>
            <a:r>
              <a:rPr lang="es-ES" sz="1300" dirty="0"/>
              <a:t>La formulación del PIFI </a:t>
            </a:r>
            <a:r>
              <a:rPr lang="es-ES" sz="1300" dirty="0" smtClean="0"/>
              <a:t>2014-2015 </a:t>
            </a:r>
            <a:r>
              <a:rPr lang="es-ES" sz="1300" dirty="0"/>
              <a:t>debe reflejar la continuidad del esfuerzo integral de fortalecimiento </a:t>
            </a:r>
            <a:r>
              <a:rPr lang="es-ES" sz="1300" dirty="0" smtClean="0"/>
              <a:t>para </a:t>
            </a:r>
            <a:r>
              <a:rPr lang="es-ES" sz="1300" dirty="0"/>
              <a:t>mejorar el desempeño institucional a través del seguimiento del desarrollo de los ProDES y ProGES, de sus proyectos y de los compromisos </a:t>
            </a:r>
            <a:r>
              <a:rPr lang="es-ES" sz="1300" dirty="0" smtClean="0"/>
              <a:t>(Metas </a:t>
            </a:r>
            <a:r>
              <a:rPr lang="es-ES" sz="1300" dirty="0"/>
              <a:t>C</a:t>
            </a:r>
            <a:r>
              <a:rPr lang="es-ES" sz="1300" dirty="0" smtClean="0"/>
              <a:t>ompromiso)</a:t>
            </a:r>
            <a:r>
              <a:rPr lang="es-ES" sz="1300" dirty="0" smtClean="0">
                <a:solidFill>
                  <a:srgbClr val="0000FF"/>
                </a:solidFill>
              </a:rPr>
              <a:t>.</a:t>
            </a:r>
            <a:endParaRPr lang="es-ES" sz="1300" b="1" dirty="0"/>
          </a:p>
          <a:p>
            <a:pPr algn="just">
              <a:defRPr/>
            </a:pPr>
            <a:endParaRPr lang="es-MX" sz="800" dirty="0" smtClean="0"/>
          </a:p>
          <a:p>
            <a:pPr algn="just">
              <a:defRPr/>
            </a:pPr>
            <a:r>
              <a:rPr lang="es-MX" sz="1300" b="1" dirty="0"/>
              <a:t>M</a:t>
            </a:r>
            <a:r>
              <a:rPr lang="es-MX" sz="1300" b="1" dirty="0" smtClean="0"/>
              <a:t>ejorar  </a:t>
            </a:r>
            <a:r>
              <a:rPr lang="es-MX" sz="1300" b="1" dirty="0"/>
              <a:t>la capacitación y actualización del personal docente </a:t>
            </a:r>
            <a:r>
              <a:rPr lang="es-MX" sz="1300" dirty="0" smtClean="0"/>
              <a:t>acorde </a:t>
            </a:r>
            <a:r>
              <a:rPr lang="es-MX" sz="1300" dirty="0"/>
              <a:t>al modelo educativo de las UPES y </a:t>
            </a:r>
            <a:r>
              <a:rPr lang="es-MX" sz="1300" dirty="0" smtClean="0"/>
              <a:t>UPEAS.</a:t>
            </a:r>
            <a:r>
              <a:rPr lang="es-MX" sz="1300" b="1" dirty="0" smtClean="0"/>
              <a:t> </a:t>
            </a:r>
            <a:endParaRPr lang="es-MX" sz="1300" dirty="0" smtClean="0"/>
          </a:p>
          <a:p>
            <a:pPr algn="just">
              <a:defRPr/>
            </a:pPr>
            <a:endParaRPr lang="es-ES" sz="800" dirty="0"/>
          </a:p>
          <a:p>
            <a:pPr algn="just">
              <a:defRPr/>
            </a:pPr>
            <a:r>
              <a:rPr lang="es-MX" sz="1300" b="1" dirty="0" smtClean="0"/>
              <a:t>Consolidar los </a:t>
            </a:r>
            <a:r>
              <a:rPr lang="es-MX" sz="1300" b="1" dirty="0"/>
              <a:t>cuerpos </a:t>
            </a:r>
            <a:r>
              <a:rPr lang="es-MX" sz="1300" b="1" dirty="0" smtClean="0"/>
              <a:t>académicos y </a:t>
            </a:r>
            <a:r>
              <a:rPr lang="es-MX" sz="1300" b="1" dirty="0"/>
              <a:t>su integración en redes nacionales e </a:t>
            </a:r>
            <a:r>
              <a:rPr lang="es-MX" sz="1300" b="1" dirty="0" smtClean="0"/>
              <a:t>internacionales</a:t>
            </a:r>
            <a:r>
              <a:rPr lang="es-MX" sz="1300" dirty="0" smtClean="0"/>
              <a:t> </a:t>
            </a:r>
            <a:r>
              <a:rPr lang="es-MX" sz="1300" dirty="0"/>
              <a:t>que impacten en la docencia, investigación, difusión, extensión de la cultura y transferencia del conocimiento</a:t>
            </a:r>
            <a:r>
              <a:rPr lang="es-MX" sz="1300" dirty="0" smtClean="0"/>
              <a:t>.</a:t>
            </a:r>
            <a:endParaRPr lang="es-MX" sz="1300" dirty="0"/>
          </a:p>
          <a:p>
            <a:pPr algn="just">
              <a:defRPr/>
            </a:pPr>
            <a:endParaRPr lang="es-ES" sz="800" b="1" dirty="0"/>
          </a:p>
          <a:p>
            <a:pPr algn="just">
              <a:defRPr/>
            </a:pPr>
            <a:r>
              <a:rPr lang="es-ES" sz="1300" b="1" dirty="0" smtClean="0"/>
              <a:t>Cerrar brechas </a:t>
            </a:r>
            <a:r>
              <a:rPr lang="es-ES" sz="1300" b="1" dirty="0"/>
              <a:t>y asegurar la calidad de los programas y servicios académicos </a:t>
            </a:r>
            <a:r>
              <a:rPr lang="es-ES" sz="1300" dirty="0" smtClean="0"/>
              <a:t>para el desarrollo equilibrado y armónico de las UPES y UPEAS.</a:t>
            </a:r>
          </a:p>
          <a:p>
            <a:pPr algn="just">
              <a:defRPr/>
            </a:pPr>
            <a:endParaRPr lang="es-ES" sz="1300" dirty="0"/>
          </a:p>
          <a:p>
            <a:pPr algn="just">
              <a:spcAft>
                <a:spcPts val="0"/>
              </a:spcAft>
              <a:defRPr/>
            </a:pPr>
            <a:r>
              <a:rPr lang="es-MX" sz="1300" b="1" dirty="0">
                <a:ea typeface="Times New Roman"/>
                <a:cs typeface="Times New Roman"/>
              </a:rPr>
              <a:t>Analizar el funcionamiento, la pertinencia, la innovación e impacto de los programas y servicios académicos</a:t>
            </a:r>
            <a:r>
              <a:rPr lang="es-MX" sz="1300" dirty="0">
                <a:ea typeface="Times New Roman"/>
                <a:cs typeface="Times New Roman"/>
              </a:rPr>
              <a:t>. Es importante que la oferta educativa que se ofrece y la nueva que se piensa crear sean pertinentes, es decir, que contemple la formación integral de los estudiantes para que puedan incorporarse al mercado laboral, con sentido ético y compromiso social.</a:t>
            </a:r>
          </a:p>
          <a:p>
            <a:pPr algn="just">
              <a:spcAft>
                <a:spcPts val="0"/>
              </a:spcAft>
              <a:defRPr/>
            </a:pPr>
            <a:endParaRPr lang="es-ES" sz="700" dirty="0"/>
          </a:p>
          <a:p>
            <a:pPr algn="just">
              <a:spcAft>
                <a:spcPts val="0"/>
              </a:spcAft>
              <a:defRPr/>
            </a:pPr>
            <a:r>
              <a:rPr lang="es-ES" sz="1300" b="1" dirty="0"/>
              <a:t>Impulsar la internacionalización.</a:t>
            </a:r>
            <a:r>
              <a:rPr lang="es-ES" sz="1300" dirty="0"/>
              <a:t>  Ésta es una nueva dimensión a la que deben estar integradas las universidades mexicanas, para poder reducir la brecha en materia de desarrollo con los países más avanzados.</a:t>
            </a:r>
          </a:p>
          <a:p>
            <a:pPr algn="just">
              <a:defRPr/>
            </a:pPr>
            <a:endParaRPr lang="es-ES" sz="1300" dirty="0"/>
          </a:p>
        </p:txBody>
      </p:sp>
      <p:sp>
        <p:nvSpPr>
          <p:cNvPr id="8197" name="AutoShape 506">
            <a:hlinkClick r:id="" action="ppaction://hlinkshowjump?jump=nextslide"/>
          </p:cNvPr>
          <p:cNvSpPr>
            <a:spLocks noChangeArrowheads="1"/>
          </p:cNvSpPr>
          <p:nvPr/>
        </p:nvSpPr>
        <p:spPr bwMode="auto">
          <a:xfrm>
            <a:off x="8959850" y="1965325"/>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pSp>
        <p:nvGrpSpPr>
          <p:cNvPr id="8198" name="Group 15"/>
          <p:cNvGrpSpPr>
            <a:grpSpLocks/>
          </p:cNvGrpSpPr>
          <p:nvPr/>
        </p:nvGrpSpPr>
        <p:grpSpPr bwMode="auto">
          <a:xfrm>
            <a:off x="24452" y="1161920"/>
            <a:ext cx="1147763" cy="355600"/>
            <a:chOff x="24" y="489"/>
            <a:chExt cx="723" cy="292"/>
          </a:xfrm>
        </p:grpSpPr>
        <p:sp>
          <p:nvSpPr>
            <p:cNvPr id="8199"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8200"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8201"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grpSp>
        <p:nvGrpSpPr>
          <p:cNvPr id="9" name="Group 143"/>
          <p:cNvGrpSpPr>
            <a:grpSpLocks/>
          </p:cNvGrpSpPr>
          <p:nvPr/>
        </p:nvGrpSpPr>
        <p:grpSpPr bwMode="auto">
          <a:xfrm>
            <a:off x="66489" y="1315576"/>
            <a:ext cx="1065213" cy="42862"/>
            <a:chOff x="1447" y="674"/>
            <a:chExt cx="565" cy="27"/>
          </a:xfrm>
        </p:grpSpPr>
        <p:pic>
          <p:nvPicPr>
            <p:cNvPr id="10" name="Picture 144" descr="jnchainslw"/>
            <p:cNvPicPr preferRelativeResize="0">
              <a:picLocks noChangeArrowheads="1" noCrop="1"/>
            </p:cNvPicPr>
            <p:nvPr/>
          </p:nvPicPr>
          <p:blipFill>
            <a:blip r:embed="rId3" cstate="print"/>
            <a:srcRect/>
            <a:stretch>
              <a:fillRect/>
            </a:stretch>
          </p:blipFill>
          <p:spPr bwMode="auto">
            <a:xfrm>
              <a:off x="1447" y="674"/>
              <a:ext cx="354" cy="27"/>
            </a:xfrm>
            <a:prstGeom prst="rect">
              <a:avLst/>
            </a:prstGeom>
            <a:noFill/>
            <a:ln w="9525">
              <a:noFill/>
              <a:miter lim="800000"/>
              <a:headEnd/>
              <a:tailEnd/>
            </a:ln>
          </p:spPr>
        </p:pic>
        <p:pic>
          <p:nvPicPr>
            <p:cNvPr id="11" name="Picture 145" descr="jnchainslw"/>
            <p:cNvPicPr preferRelativeResize="0">
              <a:picLocks noChangeArrowheads="1" noCrop="1"/>
            </p:cNvPicPr>
            <p:nvPr/>
          </p:nvPicPr>
          <p:blipFill>
            <a:blip r:embed="rId3" cstate="print"/>
            <a:srcRect/>
            <a:stretch>
              <a:fillRect/>
            </a:stretch>
          </p:blipFill>
          <p:spPr bwMode="auto">
            <a:xfrm>
              <a:off x="1658" y="674"/>
              <a:ext cx="354" cy="27"/>
            </a:xfrm>
            <a:prstGeom prst="rect">
              <a:avLst/>
            </a:prstGeom>
            <a:noFill/>
            <a:ln w="9525">
              <a:noFill/>
              <a:miter lim="800000"/>
              <a:headEnd/>
              <a:tailEnd/>
            </a:ln>
          </p:spPr>
        </p:pic>
      </p:grpSp>
      <p:grpSp>
        <p:nvGrpSpPr>
          <p:cNvPr id="12" name="Group 143"/>
          <p:cNvGrpSpPr>
            <a:grpSpLocks/>
          </p:cNvGrpSpPr>
          <p:nvPr/>
        </p:nvGrpSpPr>
        <p:grpSpPr bwMode="auto">
          <a:xfrm>
            <a:off x="67862" y="1467976"/>
            <a:ext cx="800310" cy="42862"/>
            <a:chOff x="1447" y="674"/>
            <a:chExt cx="565" cy="27"/>
          </a:xfrm>
        </p:grpSpPr>
        <p:pic>
          <p:nvPicPr>
            <p:cNvPr id="13" name="Picture 144" descr="jnchainslw"/>
            <p:cNvPicPr preferRelativeResize="0">
              <a:picLocks noChangeArrowheads="1" noCrop="1"/>
            </p:cNvPicPr>
            <p:nvPr/>
          </p:nvPicPr>
          <p:blipFill>
            <a:blip r:embed="rId3" cstate="print"/>
            <a:srcRect/>
            <a:stretch>
              <a:fillRect/>
            </a:stretch>
          </p:blipFill>
          <p:spPr bwMode="auto">
            <a:xfrm>
              <a:off x="1447" y="674"/>
              <a:ext cx="354" cy="27"/>
            </a:xfrm>
            <a:prstGeom prst="rect">
              <a:avLst/>
            </a:prstGeom>
            <a:noFill/>
            <a:ln w="9525">
              <a:noFill/>
              <a:miter lim="800000"/>
              <a:headEnd/>
              <a:tailEnd/>
            </a:ln>
          </p:spPr>
        </p:pic>
        <p:pic>
          <p:nvPicPr>
            <p:cNvPr id="14" name="Picture 145" descr="jnchainslw"/>
            <p:cNvPicPr preferRelativeResize="0">
              <a:picLocks noChangeArrowheads="1" noCrop="1"/>
            </p:cNvPicPr>
            <p:nvPr/>
          </p:nvPicPr>
          <p:blipFill>
            <a:blip r:embed="rId3" cstate="print"/>
            <a:srcRect/>
            <a:stretch>
              <a:fillRect/>
            </a:stretch>
          </p:blipFill>
          <p:spPr bwMode="auto">
            <a:xfrm>
              <a:off x="1658" y="674"/>
              <a:ext cx="354" cy="27"/>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6566" name="Rectangle 14"/>
          <p:cNvSpPr>
            <a:spLocks noChangeArrowheads="1"/>
          </p:cNvSpPr>
          <p:nvPr/>
        </p:nvSpPr>
        <p:spPr bwMode="auto">
          <a:xfrm>
            <a:off x="-32" y="576243"/>
            <a:ext cx="9144000" cy="6281757"/>
          </a:xfrm>
          <a:prstGeom prst="rect">
            <a:avLst/>
          </a:prstGeom>
          <a:solidFill>
            <a:schemeClr val="bg1">
              <a:alpha val="10196"/>
            </a:schemeClr>
          </a:solidFill>
          <a:ln w="9525" algn="ctr">
            <a:noFill/>
            <a:miter lim="800000"/>
            <a:headEnd/>
            <a:tailEnd/>
          </a:ln>
        </p:spPr>
        <p:txBody>
          <a:bodyPr>
            <a:noAutofit/>
          </a:bodyPr>
          <a:lstStyle/>
          <a:p>
            <a:pPr marL="355600" indent="-355600" algn="just">
              <a:spcBef>
                <a:spcPts val="0"/>
              </a:spcBef>
              <a:tabLst>
                <a:tab pos="266700" algn="l"/>
                <a:tab pos="444500" algn="l"/>
              </a:tabLst>
            </a:pPr>
            <a:endParaRPr lang="es-MX" sz="500" b="1" dirty="0" smtClean="0"/>
          </a:p>
          <a:p>
            <a:pPr marL="355600" indent="-355600" algn="just">
              <a:spcBef>
                <a:spcPts val="0"/>
              </a:spcBef>
              <a:tabLst>
                <a:tab pos="266700" algn="l"/>
                <a:tab pos="444500" algn="l"/>
              </a:tabLst>
            </a:pPr>
            <a:r>
              <a:rPr lang="es-MX" sz="1300" b="1" dirty="0" smtClean="0"/>
              <a:t>Contenido </a:t>
            </a:r>
            <a:r>
              <a:rPr lang="es-MX" sz="1300" b="1" dirty="0"/>
              <a:t>del </a:t>
            </a:r>
            <a:r>
              <a:rPr lang="es-MX" sz="1300" b="1" dirty="0" err="1" smtClean="0"/>
              <a:t>ProGES</a:t>
            </a:r>
            <a:endParaRPr lang="es-MX" sz="1300" b="1" dirty="0" smtClean="0"/>
          </a:p>
          <a:p>
            <a:pPr marL="355600" indent="-355600" algn="just">
              <a:spcBef>
                <a:spcPts val="0"/>
              </a:spcBef>
              <a:tabLst>
                <a:tab pos="266700" algn="l"/>
                <a:tab pos="444500" algn="l"/>
              </a:tabLst>
            </a:pPr>
            <a:endParaRPr lang="es-MX" sz="800" b="1" dirty="0"/>
          </a:p>
          <a:p>
            <a:pPr marL="355600" indent="-355600" algn="just">
              <a:spcBef>
                <a:spcPts val="0"/>
              </a:spcBef>
              <a:buFontTx/>
              <a:buAutoNum type="romanUcPeriod"/>
              <a:tabLst>
                <a:tab pos="266700" algn="l"/>
                <a:tab pos="444500" algn="l"/>
              </a:tabLst>
            </a:pPr>
            <a:r>
              <a:rPr lang="es-MX" sz="1300" b="1" dirty="0"/>
              <a:t>Descripción del proceso llevado a cabo para actualizar el </a:t>
            </a:r>
            <a:r>
              <a:rPr lang="es-MX" sz="1300" b="1" dirty="0" err="1"/>
              <a:t>ProGES</a:t>
            </a:r>
            <a:r>
              <a:rPr lang="es-MX" sz="1300" b="1" dirty="0"/>
              <a:t>.</a:t>
            </a:r>
          </a:p>
          <a:p>
            <a:pPr marL="890588" lvl="1" indent="-355600" algn="just">
              <a:spcBef>
                <a:spcPts val="0"/>
              </a:spcBef>
              <a:buFont typeface="Wingdings" pitchFamily="2" charset="2"/>
              <a:buChar char="Ø"/>
              <a:tabLst>
                <a:tab pos="266700" algn="l"/>
                <a:tab pos="444500" algn="l"/>
              </a:tabLst>
            </a:pPr>
            <a:r>
              <a:rPr lang="es-MX" sz="1300" dirty="0"/>
              <a:t>Describir el proceso mediante el cual se actualizó la planeación y programación de la gestión y se formuló el </a:t>
            </a:r>
            <a:r>
              <a:rPr lang="es-MX" sz="1300" dirty="0" err="1"/>
              <a:t>ProGES</a:t>
            </a:r>
            <a:r>
              <a:rPr lang="es-MX" sz="1300" dirty="0"/>
              <a:t> </a:t>
            </a:r>
            <a:r>
              <a:rPr lang="es-MX" sz="1300" dirty="0" smtClean="0"/>
              <a:t>2014-2015.</a:t>
            </a:r>
            <a:endParaRPr lang="es-MX" sz="1300" dirty="0"/>
          </a:p>
          <a:p>
            <a:pPr marL="890588" lvl="1" indent="-355600" algn="just">
              <a:spcBef>
                <a:spcPts val="0"/>
              </a:spcBef>
              <a:buFont typeface="Wingdings" pitchFamily="2" charset="2"/>
              <a:buChar char="Ø"/>
              <a:tabLst>
                <a:tab pos="266700" algn="l"/>
                <a:tab pos="444500" algn="l"/>
              </a:tabLst>
            </a:pPr>
            <a:r>
              <a:rPr lang="es-MX" sz="1300" dirty="0"/>
              <a:t>Mencionar los nombres de los participantes en el proceso y los cargos que desempeñan y, en su caso, los órganos colegiados que participaron.</a:t>
            </a:r>
          </a:p>
          <a:p>
            <a:pPr marL="355600" indent="-355600" algn="just">
              <a:spcBef>
                <a:spcPts val="0"/>
              </a:spcBef>
              <a:buFontTx/>
              <a:buAutoNum type="romanUcPeriod"/>
              <a:tabLst>
                <a:tab pos="266700" algn="l"/>
                <a:tab pos="444500" algn="l"/>
              </a:tabLst>
            </a:pPr>
            <a:r>
              <a:rPr lang="es-MX" sz="1300" b="1" dirty="0" smtClean="0"/>
              <a:t>Décima primera autoevaluación </a:t>
            </a:r>
            <a:r>
              <a:rPr lang="es-MX" sz="1300" b="1" dirty="0"/>
              <a:t>y seguimiento de la gestión institucional.</a:t>
            </a:r>
          </a:p>
          <a:p>
            <a:pPr marL="890588" lvl="1" indent="-355600" algn="just">
              <a:spcBef>
                <a:spcPts val="0"/>
              </a:spcBef>
              <a:buFont typeface="Wingdings" pitchFamily="2" charset="2"/>
              <a:buChar char="Ø"/>
              <a:tabLst>
                <a:tab pos="266700" algn="l"/>
                <a:tab pos="444500" algn="l"/>
              </a:tabLst>
            </a:pPr>
            <a:r>
              <a:rPr lang="es-MX" sz="1300" dirty="0"/>
              <a:t>En esta sección se deben consignar los resultados de los análisis realizados en la fase de  autoevaluación </a:t>
            </a:r>
            <a:r>
              <a:rPr lang="es-MX" sz="1300" dirty="0" smtClean="0"/>
              <a:t>institucional, presentado las conclusiones sobre </a:t>
            </a:r>
            <a:r>
              <a:rPr lang="es-MX" sz="1300" dirty="0"/>
              <a:t>cada uno de los énfasis del ámbito de la gestión que contempla la presente versión del </a:t>
            </a:r>
            <a:r>
              <a:rPr lang="es-MX" sz="1300" dirty="0" smtClean="0"/>
              <a:t>Programa y el cumplimiento de las Metas Compromiso de la gestión. </a:t>
            </a:r>
            <a:endParaRPr lang="es-MX" sz="1300" dirty="0"/>
          </a:p>
          <a:p>
            <a:pPr marL="355600" indent="-355600" algn="just">
              <a:spcBef>
                <a:spcPts val="0"/>
              </a:spcBef>
              <a:buFont typeface="Wingdings" pitchFamily="2" charset="2"/>
              <a:buAutoNum type="romanUcPeriod" startAt="3"/>
              <a:tabLst>
                <a:tab pos="266700" algn="l"/>
                <a:tab pos="444500" algn="l"/>
              </a:tabLst>
            </a:pPr>
            <a:r>
              <a:rPr lang="es-MX" sz="1300" b="1" dirty="0"/>
              <a:t>Actualización de la planeación de la gestión.</a:t>
            </a:r>
          </a:p>
          <a:p>
            <a:pPr marL="890588" lvl="1" indent="-355600" algn="just">
              <a:spcBef>
                <a:spcPts val="0"/>
              </a:spcBef>
              <a:buFont typeface="Wingdings" pitchFamily="2" charset="2"/>
              <a:buChar char="Ø"/>
              <a:tabLst>
                <a:tab pos="266700" algn="l"/>
                <a:tab pos="444500" algn="l"/>
              </a:tabLst>
            </a:pPr>
            <a:r>
              <a:rPr lang="es-ES_tradnl" sz="1300" dirty="0"/>
              <a:t>En esta sección se debe incluir:</a:t>
            </a:r>
          </a:p>
          <a:p>
            <a:pPr marL="1270000" lvl="2" indent="-355600" algn="just">
              <a:spcBef>
                <a:spcPts val="0"/>
              </a:spcBef>
              <a:buFont typeface="Wingdings" pitchFamily="2" charset="2"/>
              <a:buChar char="§"/>
              <a:tabLst>
                <a:tab pos="266700" algn="l"/>
                <a:tab pos="444500" algn="l"/>
              </a:tabLst>
            </a:pPr>
            <a:r>
              <a:rPr lang="es-ES_tradnl" sz="1300" dirty="0"/>
              <a:t>La visión de la gestión a </a:t>
            </a:r>
            <a:r>
              <a:rPr lang="es-ES_tradnl" sz="1300" dirty="0" smtClean="0"/>
              <a:t>2018.</a:t>
            </a:r>
            <a:endParaRPr lang="es-ES_tradnl" sz="1300" dirty="0"/>
          </a:p>
          <a:p>
            <a:pPr marL="1270000" lvl="2" indent="-355600" algn="just">
              <a:spcBef>
                <a:spcPts val="0"/>
              </a:spcBef>
              <a:buFont typeface="Wingdings" pitchFamily="2" charset="2"/>
              <a:buChar char="§"/>
              <a:tabLst>
                <a:tab pos="266700" algn="l"/>
                <a:tab pos="444500" algn="l"/>
              </a:tabLst>
            </a:pPr>
            <a:r>
              <a:rPr lang="es-ES_tradnl" sz="1300" dirty="0"/>
              <a:t>Los objetivos </a:t>
            </a:r>
            <a:r>
              <a:rPr lang="es-ES_tradnl" sz="1300" dirty="0" smtClean="0"/>
              <a:t>estratégicos y Metas Compromiso </a:t>
            </a:r>
            <a:r>
              <a:rPr lang="es-ES_tradnl" sz="1300" dirty="0"/>
              <a:t>para el periodo </a:t>
            </a:r>
            <a:r>
              <a:rPr lang="es-ES_tradnl" sz="1300" dirty="0" smtClean="0"/>
              <a:t>2014-2017.</a:t>
            </a:r>
            <a:endParaRPr lang="es-ES_tradnl" sz="1300" dirty="0"/>
          </a:p>
          <a:p>
            <a:pPr marL="1270000" lvl="2" indent="-355600" algn="just">
              <a:spcBef>
                <a:spcPts val="0"/>
              </a:spcBef>
              <a:buFont typeface="Wingdings" pitchFamily="2" charset="2"/>
              <a:buChar char="§"/>
              <a:tabLst>
                <a:tab pos="266700" algn="l"/>
                <a:tab pos="444500" algn="l"/>
              </a:tabLst>
            </a:pPr>
            <a:r>
              <a:rPr lang="es-ES_tradnl" sz="1300" dirty="0"/>
              <a:t>Las políticas que orienten el logro de los objetivos estratégicos y el cumplimiento de las </a:t>
            </a:r>
            <a:r>
              <a:rPr lang="es-ES_tradnl" sz="1300" dirty="0" smtClean="0"/>
              <a:t>Metas Compromiso</a:t>
            </a:r>
            <a:r>
              <a:rPr lang="es-ES_tradnl" sz="1300" dirty="0"/>
              <a:t>. Plantear políticas </a:t>
            </a:r>
            <a:r>
              <a:rPr lang="es-ES_tradnl" sz="1300" dirty="0" smtClean="0"/>
              <a:t>para</a:t>
            </a:r>
            <a:r>
              <a:rPr lang="es-MX" sz="1300" dirty="0" smtClean="0"/>
              <a:t> cada </a:t>
            </a:r>
            <a:r>
              <a:rPr lang="es-MX" sz="1300" dirty="0"/>
              <a:t>uno de los énfasis del ámbito de la gestión que contempla la presente versión del Programa</a:t>
            </a:r>
            <a:r>
              <a:rPr lang="es-ES_tradnl" sz="1300" i="1" dirty="0" smtClean="0"/>
              <a:t>.</a:t>
            </a:r>
          </a:p>
          <a:p>
            <a:pPr marL="1270000" lvl="2" indent="-355600" algn="just">
              <a:spcBef>
                <a:spcPts val="0"/>
              </a:spcBef>
              <a:buFont typeface="Wingdings" pitchFamily="2" charset="2"/>
              <a:buChar char="§"/>
              <a:tabLst>
                <a:tab pos="266700" algn="l"/>
                <a:tab pos="444500" algn="l"/>
              </a:tabLst>
            </a:pPr>
            <a:r>
              <a:rPr lang="es-ES_tradnl" sz="1300" dirty="0"/>
              <a:t>Las estrategias y acciones para el logro de los objetivos estratégicos, alcanzar las Metas Compromiso y atender las áreas débiles identificadas en la evaluación del </a:t>
            </a:r>
            <a:r>
              <a:rPr lang="es-ES_tradnl" sz="1300" dirty="0" err="1"/>
              <a:t>ProGES</a:t>
            </a:r>
            <a:r>
              <a:rPr lang="es-ES_tradnl" sz="1300" dirty="0"/>
              <a:t> 2010-2011. Plantear estrategias y acciones para </a:t>
            </a:r>
            <a:r>
              <a:rPr lang="es-MX" sz="1300" dirty="0"/>
              <a:t>cada uno de los énfasis del ámbito de la gestión que contempla la presente versión del Programa</a:t>
            </a:r>
            <a:r>
              <a:rPr lang="es-ES_tradnl" sz="1300" i="1" dirty="0" smtClean="0"/>
              <a:t>.</a:t>
            </a:r>
            <a:endParaRPr lang="es-MX" sz="1300" i="1" dirty="0"/>
          </a:p>
          <a:p>
            <a:pPr marL="1270000" lvl="2" indent="-355600">
              <a:spcBef>
                <a:spcPct val="35000"/>
              </a:spcBef>
              <a:buFont typeface="Wingdings" pitchFamily="2" charset="2"/>
              <a:buChar char="§"/>
              <a:tabLst>
                <a:tab pos="266700" algn="l"/>
                <a:tab pos="444500" algn="l"/>
              </a:tabLst>
            </a:pPr>
            <a:endParaRPr lang="es-ES_tradnl" sz="1100" i="1" dirty="0"/>
          </a:p>
        </p:txBody>
      </p:sp>
      <p:sp>
        <p:nvSpPr>
          <p:cNvPr id="7" name="5 Rectángulo">
            <a:hlinkClick r:id="rId3" action="ppaction://hlinksldjump"/>
          </p:cNvPr>
          <p:cNvSpPr/>
          <p:nvPr/>
        </p:nvSpPr>
        <p:spPr bwMode="auto">
          <a:xfrm>
            <a:off x="-1" y="0"/>
            <a:ext cx="914400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6564" name="AutoShape 9">
            <a:hlinkClick r:id="" action="ppaction://hlinkshowjump?jump=previousslide"/>
          </p:cNvPr>
          <p:cNvSpPr>
            <a:spLocks noChangeArrowheads="1"/>
          </p:cNvSpPr>
          <p:nvPr/>
        </p:nvSpPr>
        <p:spPr bwMode="auto">
          <a:xfrm flipH="1">
            <a:off x="8748713" y="65949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66565" name="AutoShape 10">
            <a:hlinkClick r:id="" action="ppaction://hlinkshowjump?jump=nextslide"/>
          </p:cNvPr>
          <p:cNvSpPr>
            <a:spLocks noChangeArrowheads="1"/>
          </p:cNvSpPr>
          <p:nvPr/>
        </p:nvSpPr>
        <p:spPr bwMode="auto">
          <a:xfrm>
            <a:off x="8959850" y="657911"/>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67589" name="Rectangle 14"/>
          <p:cNvSpPr>
            <a:spLocks noChangeArrowheads="1"/>
          </p:cNvSpPr>
          <p:nvPr/>
        </p:nvSpPr>
        <p:spPr bwMode="auto">
          <a:xfrm>
            <a:off x="0" y="581004"/>
            <a:ext cx="9143999" cy="6276995"/>
          </a:xfrm>
          <a:prstGeom prst="rect">
            <a:avLst/>
          </a:prstGeom>
          <a:solidFill>
            <a:schemeClr val="bg1">
              <a:alpha val="10196"/>
            </a:schemeClr>
          </a:solidFill>
          <a:ln w="9525" algn="ctr">
            <a:noFill/>
            <a:miter lim="800000"/>
            <a:headEnd/>
            <a:tailEnd/>
          </a:ln>
        </p:spPr>
        <p:txBody>
          <a:bodyPr>
            <a:noAutofit/>
          </a:bodyPr>
          <a:lstStyle/>
          <a:p>
            <a:pPr marL="355600" indent="-355600" algn="ctr">
              <a:spcBef>
                <a:spcPts val="0"/>
              </a:spcBef>
              <a:tabLst>
                <a:tab pos="266700" algn="l"/>
                <a:tab pos="444500" algn="l"/>
              </a:tabLst>
            </a:pPr>
            <a:endParaRPr lang="es-MX" sz="500" b="1" dirty="0" smtClean="0"/>
          </a:p>
          <a:p>
            <a:pPr marL="355600" indent="-355600">
              <a:spcBef>
                <a:spcPts val="0"/>
              </a:spcBef>
              <a:tabLst>
                <a:tab pos="266700" algn="l"/>
                <a:tab pos="444500" algn="l"/>
              </a:tabLst>
            </a:pPr>
            <a:r>
              <a:rPr lang="es-MX" sz="1300" b="1" dirty="0" smtClean="0"/>
              <a:t>Contenido </a:t>
            </a:r>
            <a:r>
              <a:rPr lang="es-MX" sz="1300" b="1" dirty="0"/>
              <a:t>del </a:t>
            </a:r>
            <a:r>
              <a:rPr lang="es-MX" sz="1300" b="1" dirty="0" smtClean="0"/>
              <a:t>ProGES</a:t>
            </a:r>
          </a:p>
          <a:p>
            <a:pPr marL="355600" indent="-355600" algn="ctr">
              <a:spcBef>
                <a:spcPts val="0"/>
              </a:spcBef>
              <a:tabLst>
                <a:tab pos="266700" algn="l"/>
                <a:tab pos="444500" algn="l"/>
              </a:tabLst>
            </a:pPr>
            <a:endParaRPr lang="es-ES_tradnl" sz="800" i="1" dirty="0" smtClean="0"/>
          </a:p>
          <a:p>
            <a:pPr marL="355600" indent="-355600" algn="just">
              <a:spcBef>
                <a:spcPts val="0"/>
              </a:spcBef>
              <a:buFontTx/>
              <a:buAutoNum type="romanUcPeriod" startAt="4"/>
              <a:tabLst>
                <a:tab pos="266700" algn="l"/>
                <a:tab pos="444500" algn="l"/>
              </a:tabLst>
            </a:pPr>
            <a:r>
              <a:rPr lang="es-MX" sz="1300" b="1" dirty="0" smtClean="0"/>
              <a:t>Formulación </a:t>
            </a:r>
            <a:r>
              <a:rPr lang="es-MX" sz="1300" b="1" dirty="0"/>
              <a:t>y calendarización de proyectos del </a:t>
            </a:r>
            <a:r>
              <a:rPr lang="es-MX" sz="1300" b="1" dirty="0" err="1"/>
              <a:t>ProGES</a:t>
            </a:r>
            <a:r>
              <a:rPr lang="es-MX" sz="1300" b="1" dirty="0"/>
              <a:t>. </a:t>
            </a:r>
            <a:r>
              <a:rPr lang="es-MX" sz="1300" u="sng" dirty="0"/>
              <a:t>Máximo </a:t>
            </a:r>
            <a:r>
              <a:rPr lang="es-MX" sz="1300" u="sng" dirty="0" smtClean="0"/>
              <a:t>5 proyectos</a:t>
            </a:r>
            <a:r>
              <a:rPr lang="es-MX" sz="1300" u="sng" dirty="0"/>
              <a:t>, </a:t>
            </a:r>
            <a:r>
              <a:rPr lang="es-MX" sz="1300" u="sng" dirty="0" smtClean="0"/>
              <a:t>20 cuartillas </a:t>
            </a:r>
            <a:r>
              <a:rPr lang="es-MX" sz="1300" u="sng" dirty="0"/>
              <a:t>cada uno como máximo</a:t>
            </a:r>
            <a:r>
              <a:rPr lang="es-MX" sz="1300" dirty="0"/>
              <a:t>.</a:t>
            </a:r>
          </a:p>
          <a:p>
            <a:pPr marL="890588" lvl="1" indent="-355600" algn="just">
              <a:spcBef>
                <a:spcPts val="0"/>
              </a:spcBef>
              <a:buFont typeface="Wingdings" pitchFamily="2" charset="2"/>
              <a:buChar char="Ø"/>
              <a:tabLst>
                <a:tab pos="266700" algn="l"/>
                <a:tab pos="444500" algn="l"/>
              </a:tabLst>
            </a:pPr>
            <a:r>
              <a:rPr lang="es-MX" sz="1300" dirty="0"/>
              <a:t>Los proyectos que pueden presentarse, se refieren a la atención integral de: </a:t>
            </a:r>
            <a:r>
              <a:rPr lang="es-MX" sz="1300" b="1" dirty="0"/>
              <a:t>1</a:t>
            </a:r>
            <a:r>
              <a:rPr lang="es-MX" sz="1300" dirty="0"/>
              <a:t>) los problemas comunes de las DES que deban ser atendidos a nivel institucional, </a:t>
            </a:r>
            <a:r>
              <a:rPr lang="es-MX" sz="1300" b="1" dirty="0"/>
              <a:t>2</a:t>
            </a:r>
            <a:r>
              <a:rPr lang="es-MX" sz="1300" dirty="0"/>
              <a:t>) los problemas de la gestión</a:t>
            </a:r>
            <a:r>
              <a:rPr lang="es-MX" sz="1300" dirty="0" smtClean="0"/>
              <a:t>, </a:t>
            </a:r>
            <a:r>
              <a:rPr lang="es-MX" sz="1300" b="1" dirty="0" smtClean="0"/>
              <a:t>3</a:t>
            </a:r>
            <a:r>
              <a:rPr lang="es-MX" sz="1300" dirty="0" smtClean="0"/>
              <a:t>) la perspectiva de género, </a:t>
            </a:r>
            <a:r>
              <a:rPr lang="es-MX" sz="1300" b="1" dirty="0" smtClean="0"/>
              <a:t>4</a:t>
            </a:r>
            <a:r>
              <a:rPr lang="es-MX" sz="1300" dirty="0" smtClean="0"/>
              <a:t>) la adecuación, remodelación, equipamiento y/o atención de Estancias Infantiles o Guarderías y </a:t>
            </a:r>
            <a:r>
              <a:rPr lang="es-MX" sz="1300" b="1" dirty="0" smtClean="0"/>
              <a:t>5</a:t>
            </a:r>
            <a:r>
              <a:rPr lang="es-MX" sz="1300" dirty="0" smtClean="0"/>
              <a:t>) las necesidades de adecuación y construcción de espacios físicos. </a:t>
            </a:r>
            <a:endParaRPr lang="es-MX" sz="1300" strike="sngStrike" dirty="0"/>
          </a:p>
          <a:p>
            <a:pPr marL="890588" lvl="1" indent="-355600" algn="just">
              <a:spcBef>
                <a:spcPts val="0"/>
              </a:spcBef>
              <a:buFont typeface="Wingdings" pitchFamily="2" charset="2"/>
              <a:buChar char="Ø"/>
              <a:tabLst>
                <a:tab pos="266700" algn="l"/>
                <a:tab pos="444500" algn="l"/>
              </a:tabLst>
            </a:pPr>
            <a:r>
              <a:rPr lang="es-MX" sz="1300" dirty="0" smtClean="0"/>
              <a:t>Integrar </a:t>
            </a:r>
            <a:r>
              <a:rPr lang="es-MX" sz="1300" dirty="0"/>
              <a:t>en el </a:t>
            </a:r>
            <a:r>
              <a:rPr lang="es-MX" sz="1300" dirty="0" err="1"/>
              <a:t>ProGES</a:t>
            </a:r>
            <a:r>
              <a:rPr lang="es-MX" sz="1300" dirty="0"/>
              <a:t> los proyectos cuidadosamente </a:t>
            </a:r>
            <a:r>
              <a:rPr lang="es-MX" sz="1300" dirty="0" smtClean="0"/>
              <a:t>calendarizados, a partir de la fecha en que se autoriza el ejercicio de los recursos (entre octubre-diciembre del año fiscal correspondiente), </a:t>
            </a:r>
            <a:r>
              <a:rPr lang="es-MX" sz="1300" dirty="0"/>
              <a:t>priorizados y contextualizados para mejorar la gestión y cumplir los compromisos institucionales</a:t>
            </a:r>
            <a:r>
              <a:rPr lang="es-MX" sz="1300" dirty="0" smtClean="0"/>
              <a:t>.</a:t>
            </a:r>
            <a:endParaRPr lang="es-MX" sz="1300" dirty="0"/>
          </a:p>
          <a:p>
            <a:pPr marL="355600" indent="-355600" algn="just">
              <a:spcBef>
                <a:spcPts val="0"/>
              </a:spcBef>
              <a:buFontTx/>
              <a:buAutoNum type="romanUcPeriod" startAt="4"/>
              <a:tabLst>
                <a:tab pos="266700" algn="l"/>
                <a:tab pos="444500" algn="l"/>
              </a:tabLst>
            </a:pPr>
            <a:r>
              <a:rPr lang="es-MX" sz="1300" b="1" dirty="0"/>
              <a:t>Consistencia interna del  </a:t>
            </a:r>
            <a:r>
              <a:rPr lang="es-MX" sz="1300" b="1" dirty="0" err="1"/>
              <a:t>ProGES</a:t>
            </a:r>
            <a:r>
              <a:rPr lang="es-MX" sz="1300" b="1" dirty="0" smtClean="0"/>
              <a:t>.</a:t>
            </a:r>
          </a:p>
          <a:p>
            <a:pPr algn="just">
              <a:spcBef>
                <a:spcPts val="0"/>
              </a:spcBef>
              <a:tabLst>
                <a:tab pos="266700" algn="l"/>
                <a:tab pos="444500" algn="l"/>
              </a:tabLst>
            </a:pPr>
            <a:r>
              <a:rPr lang="es-MX" sz="1300" dirty="0" smtClean="0"/>
              <a:t>	En este apartado se sugiere elaborar una descripción de los siguiente puntos:</a:t>
            </a:r>
            <a:endParaRPr lang="es-MX" sz="1300" b="1" dirty="0"/>
          </a:p>
          <a:p>
            <a:pPr marL="890588" lvl="1" indent="-355600" algn="just">
              <a:spcBef>
                <a:spcPts val="0"/>
              </a:spcBef>
              <a:buFont typeface="Wingdings" pitchFamily="2" charset="2"/>
              <a:buChar char="Ø"/>
              <a:tabLst>
                <a:tab pos="266700" algn="l"/>
                <a:tab pos="444500" algn="l"/>
              </a:tabLst>
            </a:pPr>
            <a:r>
              <a:rPr lang="es-MX" sz="1300" dirty="0" smtClean="0"/>
              <a:t>Congruencia </a:t>
            </a:r>
            <a:r>
              <a:rPr lang="es-MX" sz="1300" dirty="0"/>
              <a:t>con la visión </a:t>
            </a:r>
            <a:r>
              <a:rPr lang="es-MX" sz="1300" dirty="0" smtClean="0"/>
              <a:t>institucional en el aspecto de la gestión. </a:t>
            </a:r>
            <a:endParaRPr lang="es-MX" sz="1300" dirty="0"/>
          </a:p>
          <a:p>
            <a:pPr marL="890588" lvl="1" indent="-355600" algn="just">
              <a:spcBef>
                <a:spcPts val="0"/>
              </a:spcBef>
              <a:buFont typeface="Wingdings" pitchFamily="2" charset="2"/>
              <a:buChar char="Ø"/>
              <a:tabLst>
                <a:tab pos="266700" algn="l"/>
                <a:tab pos="444500" algn="l"/>
              </a:tabLst>
            </a:pPr>
            <a:r>
              <a:rPr lang="es-MX" sz="1300" dirty="0" smtClean="0"/>
              <a:t>Verificación </a:t>
            </a:r>
            <a:r>
              <a:rPr lang="es-MX" sz="1300" dirty="0"/>
              <a:t>de la articulación entre problemas, políticas, </a:t>
            </a:r>
            <a:r>
              <a:rPr lang="es-MX" sz="1300" dirty="0" smtClean="0"/>
              <a:t>objetivos, estrategias, acciones y proyectos.</a:t>
            </a:r>
            <a:endParaRPr lang="es-MX" sz="1300" dirty="0"/>
          </a:p>
          <a:p>
            <a:pPr marL="890588" lvl="1" indent="-355600" algn="just">
              <a:spcBef>
                <a:spcPts val="0"/>
              </a:spcBef>
              <a:buFont typeface="Wingdings" pitchFamily="2" charset="2"/>
              <a:buChar char="Ø"/>
              <a:tabLst>
                <a:tab pos="266700" algn="l"/>
                <a:tab pos="444500" algn="l"/>
              </a:tabLst>
            </a:pPr>
            <a:r>
              <a:rPr lang="es-MX" sz="1300" dirty="0"/>
              <a:t>Evaluación de la factibilidad para superar los problemas identificados por las DES, cuya atención debe darse en el ámbito institucional</a:t>
            </a:r>
            <a:r>
              <a:rPr lang="es-MX" sz="1300" dirty="0" smtClean="0"/>
              <a:t>.</a:t>
            </a:r>
          </a:p>
          <a:p>
            <a:pPr marL="890588" lvl="1" indent="-355600" algn="just">
              <a:spcBef>
                <a:spcPts val="0"/>
              </a:spcBef>
              <a:buFont typeface="Wingdings" pitchFamily="2" charset="2"/>
              <a:buChar char="Ø"/>
              <a:tabLst>
                <a:tab pos="266700" algn="l"/>
                <a:tab pos="444500" algn="l"/>
              </a:tabLst>
            </a:pPr>
            <a:r>
              <a:rPr lang="es-MX" sz="1300" dirty="0" smtClean="0"/>
              <a:t>Revisión sustentada y racional de los recursos solicitados a nivel institucional y de los problemas transversales a atender a nivel de las DES.</a:t>
            </a:r>
            <a:endParaRPr lang="es-MX" sz="1300" dirty="0"/>
          </a:p>
          <a:p>
            <a:pPr marL="355600" indent="-355600" algn="just">
              <a:spcBef>
                <a:spcPts val="0"/>
              </a:spcBef>
              <a:buFontTx/>
              <a:buAutoNum type="romanUcPeriod" startAt="4"/>
              <a:tabLst>
                <a:tab pos="266700" algn="l"/>
                <a:tab pos="444500" algn="l"/>
              </a:tabLst>
            </a:pPr>
            <a:r>
              <a:rPr lang="es-MX" sz="1300" b="1" dirty="0"/>
              <a:t>Conclusiones.</a:t>
            </a:r>
            <a:endParaRPr lang="es-ES" sz="1300" b="1" i="1" dirty="0"/>
          </a:p>
        </p:txBody>
      </p:sp>
      <p:sp>
        <p:nvSpPr>
          <p:cNvPr id="6" name="5 Rectángulo">
            <a:hlinkClick r:id="rId3" action="ppaction://hlinksldjump"/>
          </p:cNvPr>
          <p:cNvSpPr/>
          <p:nvPr/>
        </p:nvSpPr>
        <p:spPr bwMode="auto">
          <a:xfrm>
            <a:off x="-1" y="0"/>
            <a:ext cx="914400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67588" name="AutoShape 9">
            <a:hlinkClick r:id="" action="ppaction://hlinkshowjump?jump=previousslide"/>
          </p:cNvPr>
          <p:cNvSpPr>
            <a:spLocks noChangeArrowheads="1"/>
          </p:cNvSpPr>
          <p:nvPr/>
        </p:nvSpPr>
        <p:spPr bwMode="auto">
          <a:xfrm flipH="1">
            <a:off x="8748713" y="654207"/>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
          <p:cNvGrpSpPr>
            <a:grpSpLocks/>
          </p:cNvGrpSpPr>
          <p:nvPr/>
        </p:nvGrpSpPr>
        <p:grpSpPr bwMode="auto">
          <a:xfrm>
            <a:off x="1171575" y="1504950"/>
            <a:ext cx="3249613" cy="341313"/>
            <a:chOff x="24" y="489"/>
            <a:chExt cx="723" cy="292"/>
          </a:xfrm>
        </p:grpSpPr>
        <p:sp>
          <p:nvSpPr>
            <p:cNvPr id="68617"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68618"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8619"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68613" name="Rectangle 4"/>
          <p:cNvSpPr>
            <a:spLocks noChangeArrowheads="1"/>
          </p:cNvSpPr>
          <p:nvPr/>
        </p:nvSpPr>
        <p:spPr bwMode="auto">
          <a:xfrm>
            <a:off x="32" y="1885941"/>
            <a:ext cx="9144000" cy="4972059"/>
          </a:xfrm>
          <a:prstGeom prst="rect">
            <a:avLst/>
          </a:prstGeom>
          <a:solidFill>
            <a:schemeClr val="bg1">
              <a:alpha val="10196"/>
            </a:schemeClr>
          </a:solidFill>
          <a:ln w="9525">
            <a:noFill/>
            <a:miter lim="800000"/>
            <a:headEnd/>
            <a:tailEnd/>
          </a:ln>
        </p:spPr>
        <p:txBody>
          <a:bodyPr>
            <a:noAutofit/>
          </a:bodyPr>
          <a:lstStyle/>
          <a:p>
            <a:pPr>
              <a:spcBef>
                <a:spcPts val="0"/>
              </a:spcBef>
            </a:pPr>
            <a:r>
              <a:rPr lang="es-ES" sz="1300" b="1" dirty="0" smtClean="0"/>
              <a:t>Proyectos integrales</a:t>
            </a:r>
          </a:p>
          <a:p>
            <a:pPr>
              <a:spcBef>
                <a:spcPts val="0"/>
              </a:spcBef>
            </a:pPr>
            <a:endParaRPr lang="es-ES" sz="800" b="1" dirty="0" smtClean="0"/>
          </a:p>
          <a:p>
            <a:pPr>
              <a:spcBef>
                <a:spcPts val="0"/>
              </a:spcBef>
            </a:pPr>
            <a:r>
              <a:rPr lang="es-ES" sz="1300" b="1" dirty="0" smtClean="0"/>
              <a:t>Características de los proyectos de gestión</a:t>
            </a:r>
          </a:p>
          <a:p>
            <a:pPr>
              <a:spcBef>
                <a:spcPts val="0"/>
              </a:spcBef>
            </a:pPr>
            <a:endParaRPr lang="es-ES" sz="800" dirty="0" smtClean="0"/>
          </a:p>
          <a:p>
            <a:pPr algn="just">
              <a:spcBef>
                <a:spcPts val="0"/>
              </a:spcBef>
            </a:pPr>
            <a:r>
              <a:rPr lang="es-ES" sz="1300" dirty="0" smtClean="0"/>
              <a:t>En </a:t>
            </a:r>
            <a:r>
              <a:rPr lang="es-ES" sz="1300" dirty="0"/>
              <a:t>el ProGES se podrán presentar un máximo de </a:t>
            </a:r>
            <a:r>
              <a:rPr lang="es-ES" sz="1300" b="1" dirty="0" smtClean="0"/>
              <a:t>cinco</a:t>
            </a:r>
            <a:r>
              <a:rPr lang="es-ES" sz="1300" dirty="0" smtClean="0"/>
              <a:t> proyectos: </a:t>
            </a:r>
            <a:r>
              <a:rPr lang="es-ES" sz="1300" dirty="0"/>
              <a:t>uno enfocado a la atención de los </a:t>
            </a:r>
            <a:r>
              <a:rPr lang="es-ES" sz="1300" b="1" i="1" u="sng" dirty="0">
                <a:hlinkClick r:id="rId3" action="ppaction://hlinksldjump"/>
              </a:rPr>
              <a:t>problemas comunes a las DES</a:t>
            </a:r>
            <a:r>
              <a:rPr lang="es-ES" sz="1300" dirty="0"/>
              <a:t> que deban ser atendidos a nivel </a:t>
            </a:r>
            <a:r>
              <a:rPr lang="es-ES" sz="1300" dirty="0" smtClean="0"/>
              <a:t>institucional; </a:t>
            </a:r>
            <a:r>
              <a:rPr lang="es-ES" sz="1300" dirty="0"/>
              <a:t>otro cuyo objetivo sea atender integralmente la </a:t>
            </a:r>
            <a:r>
              <a:rPr lang="es-ES" sz="1300" b="1" i="1" u="sng" dirty="0">
                <a:hlinkClick r:id="rId4" action="ppaction://hlinksldjump"/>
              </a:rPr>
              <a:t>problemática identificada en la autoevaluación de la </a:t>
            </a:r>
            <a:r>
              <a:rPr lang="es-ES" sz="1300" b="1" i="1" u="sng" dirty="0" smtClean="0">
                <a:hlinkClick r:id="rId4" action="ppaction://hlinksldjump"/>
              </a:rPr>
              <a:t>gestión</a:t>
            </a:r>
            <a:r>
              <a:rPr lang="es-ES" sz="1300" b="1" i="1" u="sng" dirty="0" smtClean="0"/>
              <a:t>;</a:t>
            </a:r>
            <a:r>
              <a:rPr lang="es-ES" sz="1300" dirty="0" smtClean="0"/>
              <a:t> el tercero que fomente la </a:t>
            </a:r>
            <a:r>
              <a:rPr lang="es-ES" sz="1300" b="1" i="1" dirty="0" smtClean="0">
                <a:hlinkClick r:id="rId5" action="ppaction://hlinksldjump"/>
              </a:rPr>
              <a:t>equidad de género;</a:t>
            </a:r>
            <a:r>
              <a:rPr lang="es-ES" sz="1300" dirty="0" smtClean="0"/>
              <a:t> un cuarto para la </a:t>
            </a:r>
            <a:r>
              <a:rPr lang="es-ES" sz="1300" b="1" i="1" u="sng" dirty="0" smtClean="0">
                <a:solidFill>
                  <a:srgbClr val="66FF33"/>
                </a:solidFill>
                <a:hlinkClick r:id="rId6" action="ppaction://hlinksldjump"/>
              </a:rPr>
              <a:t>adecuación remodelación, equipamiento o atención de Estancias Infantiles y Guarderías</a:t>
            </a:r>
            <a:r>
              <a:rPr lang="es-ES" sz="1300" b="1" u="sng" dirty="0" smtClean="0"/>
              <a:t>;</a:t>
            </a:r>
            <a:r>
              <a:rPr lang="es-ES" sz="1300" dirty="0" smtClean="0"/>
              <a:t> y un quinto que </a:t>
            </a:r>
            <a:r>
              <a:rPr lang="es-ES" sz="1300" dirty="0"/>
              <a:t>presente las necesidades de </a:t>
            </a:r>
            <a:r>
              <a:rPr lang="es-ES" sz="1300" b="1" i="1" u="sng" dirty="0" smtClean="0">
                <a:hlinkClick r:id="rId7" action="ppaction://hlinksldjump"/>
              </a:rPr>
              <a:t>adecuación y construcción </a:t>
            </a:r>
            <a:r>
              <a:rPr lang="es-ES" sz="1300" b="1" i="1" u="sng" dirty="0">
                <a:hlinkClick r:id="rId7" action="ppaction://hlinksldjump"/>
              </a:rPr>
              <a:t>de espacios </a:t>
            </a:r>
            <a:r>
              <a:rPr lang="es-ES" sz="1300" b="1" i="1" u="sng" dirty="0" smtClean="0">
                <a:hlinkClick r:id="rId7" action="ppaction://hlinksldjump"/>
              </a:rPr>
              <a:t>físicos</a:t>
            </a:r>
            <a:r>
              <a:rPr lang="es-ES" sz="1300" dirty="0" smtClean="0"/>
              <a:t>. Este </a:t>
            </a:r>
            <a:r>
              <a:rPr lang="es-MX" sz="1300" dirty="0" smtClean="0"/>
              <a:t>último debe </a:t>
            </a:r>
            <a:r>
              <a:rPr lang="es-MX" sz="1300" dirty="0"/>
              <a:t>cumplir con los requisitos y ser </a:t>
            </a:r>
            <a:r>
              <a:rPr lang="es-MX" sz="1300" dirty="0" smtClean="0"/>
              <a:t>llenado </a:t>
            </a:r>
            <a:r>
              <a:rPr lang="es-MX" sz="1300" dirty="0"/>
              <a:t>en </a:t>
            </a:r>
            <a:r>
              <a:rPr lang="es-MX" sz="1300" dirty="0" smtClean="0"/>
              <a:t>el formato contenido en el </a:t>
            </a:r>
            <a:r>
              <a:rPr lang="es-MX" sz="1300" b="1" dirty="0" smtClean="0">
                <a:hlinkClick r:id="rId8" action="ppaction://hlinkfile"/>
              </a:rPr>
              <a:t>Anexo IX</a:t>
            </a:r>
            <a:r>
              <a:rPr lang="es-MX" sz="1300" dirty="0" smtClean="0"/>
              <a:t> de </a:t>
            </a:r>
            <a:r>
              <a:rPr lang="es-MX" sz="1300" dirty="0"/>
              <a:t>esta </a:t>
            </a:r>
            <a:r>
              <a:rPr lang="es-MX" sz="1300" dirty="0" smtClean="0"/>
              <a:t>Guía</a:t>
            </a:r>
            <a:r>
              <a:rPr lang="es-ES" sz="1300" b="1" dirty="0"/>
              <a:t>.</a:t>
            </a:r>
          </a:p>
          <a:p>
            <a:pPr algn="just">
              <a:spcBef>
                <a:spcPts val="0"/>
              </a:spcBef>
            </a:pPr>
            <a:endParaRPr lang="es-ES" sz="800" dirty="0" smtClean="0"/>
          </a:p>
          <a:p>
            <a:pPr algn="just">
              <a:spcBef>
                <a:spcPts val="0"/>
              </a:spcBef>
            </a:pPr>
            <a:r>
              <a:rPr lang="es-MX" sz="1300" dirty="0" smtClean="0"/>
              <a:t>Los proyectos de problemas comunes a las DES y de la gestión deberán contener un objetivo general y derivado de él </a:t>
            </a:r>
            <a:r>
              <a:rPr lang="es-MX" sz="1300" b="1" dirty="0" smtClean="0"/>
              <a:t>cuatro</a:t>
            </a:r>
            <a:r>
              <a:rPr lang="es-MX" sz="1300" dirty="0" smtClean="0"/>
              <a:t> objetivos particulares, </a:t>
            </a:r>
            <a:r>
              <a:rPr lang="es-MX" sz="1300" b="1" dirty="0" smtClean="0"/>
              <a:t>cuatro</a:t>
            </a:r>
            <a:r>
              <a:rPr lang="es-MX" sz="1300" dirty="0" smtClean="0"/>
              <a:t> metas de gestión por objetivo particular y </a:t>
            </a:r>
            <a:r>
              <a:rPr lang="es-MX" sz="1300" b="1" dirty="0" smtClean="0"/>
              <a:t>cuatro</a:t>
            </a:r>
            <a:r>
              <a:rPr lang="es-MX" sz="1300" dirty="0" smtClean="0"/>
              <a:t> acciones articuladas por meta, especificando los recursos solicitados que en el detalle, en algunos casos, no sean tan pocos que queden planteados de manera muy general, pero que a su vez no sean tantos que lo hagan demasiado específico y extenso, y que además deberán estar debidamente </a:t>
            </a:r>
            <a:r>
              <a:rPr lang="es-MX" sz="1300" b="1" dirty="0" smtClean="0"/>
              <a:t>justificados</a:t>
            </a:r>
            <a:r>
              <a:rPr lang="es-MX" sz="1300" dirty="0" smtClean="0"/>
              <a:t>, </a:t>
            </a:r>
            <a:r>
              <a:rPr lang="es-MX" sz="1300" b="1" dirty="0" smtClean="0"/>
              <a:t>priorizados*</a:t>
            </a:r>
            <a:r>
              <a:rPr lang="es-MX" sz="1300" dirty="0" smtClean="0"/>
              <a:t> y </a:t>
            </a:r>
            <a:r>
              <a:rPr lang="es-MX" sz="1300" b="1" dirty="0" smtClean="0"/>
              <a:t>calendarizados</a:t>
            </a:r>
            <a:r>
              <a:rPr lang="es-MX" sz="1300" dirty="0" smtClean="0"/>
              <a:t> a partir de la fecha en que se autoriza el ejercicio de los recursos (entre diciembre-noviembre del año fiscal correspondiente).</a:t>
            </a:r>
          </a:p>
          <a:p>
            <a:pPr algn="just">
              <a:spcBef>
                <a:spcPts val="0"/>
              </a:spcBef>
            </a:pPr>
            <a:endParaRPr lang="es-MX" sz="1300" dirty="0" smtClean="0"/>
          </a:p>
          <a:p>
            <a:pPr algn="just">
              <a:spcBef>
                <a:spcPts val="0"/>
              </a:spcBef>
            </a:pPr>
            <a:r>
              <a:rPr lang="es-MX" sz="1300" dirty="0" smtClean="0"/>
              <a:t>El proyecto de equidad de género podrá tener hasta </a:t>
            </a:r>
            <a:r>
              <a:rPr lang="es-MX" sz="1300" b="1" dirty="0" smtClean="0"/>
              <a:t>dos</a:t>
            </a:r>
            <a:r>
              <a:rPr lang="es-MX" sz="1300" dirty="0" smtClean="0"/>
              <a:t> objetivos particulares y el de Estancias Infantiles y Guarderías deberá tener </a:t>
            </a:r>
            <a:r>
              <a:rPr lang="es-MX" sz="1300" b="1" dirty="0" smtClean="0"/>
              <a:t>uno</a:t>
            </a:r>
            <a:r>
              <a:rPr lang="es-MX" sz="1300" dirty="0" smtClean="0"/>
              <a:t>, ambos con sus respectivas metas, acciones y recursos.</a:t>
            </a:r>
          </a:p>
          <a:p>
            <a:pPr algn="just">
              <a:spcBef>
                <a:spcPts val="0"/>
              </a:spcBef>
            </a:pPr>
            <a:endParaRPr lang="es-ES" sz="800" dirty="0" smtClean="0"/>
          </a:p>
          <a:p>
            <a:pPr algn="just">
              <a:spcBef>
                <a:spcPts val="0"/>
              </a:spcBef>
            </a:pPr>
            <a:endParaRPr lang="es-MX" sz="800" dirty="0" smtClean="0"/>
          </a:p>
          <a:p>
            <a:pPr algn="just">
              <a:spcBef>
                <a:spcPts val="0"/>
              </a:spcBef>
            </a:pPr>
            <a:endParaRPr lang="es-MX" sz="800" dirty="0" smtClean="0"/>
          </a:p>
          <a:p>
            <a:pPr algn="just">
              <a:spcBef>
                <a:spcPts val="0"/>
              </a:spcBef>
              <a:tabLst>
                <a:tab pos="180975" algn="l"/>
                <a:tab pos="447675" algn="l"/>
              </a:tabLst>
            </a:pPr>
            <a:r>
              <a:rPr lang="es-MX" sz="1000" b="1" dirty="0" smtClean="0"/>
              <a:t>*</a:t>
            </a:r>
            <a:r>
              <a:rPr lang="es-MX" sz="1000" dirty="0" smtClean="0"/>
              <a:t>Es importante señalar que los recursos solicitados en el marco del PIFI deben considerar sólo las necesidades prioritarias que impacten en la calidad y permitan el cumplimiento de las metas </a:t>
            </a:r>
            <a:r>
              <a:rPr lang="es-MX" sz="1000" dirty="0"/>
              <a:t>a</a:t>
            </a:r>
            <a:r>
              <a:rPr lang="es-MX" sz="1000" dirty="0" smtClean="0"/>
              <a:t>cadémicas y Metas Compromiso de cada año. </a:t>
            </a:r>
            <a:r>
              <a:rPr lang="es-MX" sz="1000" b="1" i="1" dirty="0"/>
              <a:t>Las necesidades que no apoya la SEP en el marco del PROFOCIE y las que no puedan ser atendidas por el Programa, de acuerdo a sus propias Reglas de Operación, deberán cubrirse con recursos del subsidio ordinario, de los otros fondos extraordinarios federales, ingresos propios y otras </a:t>
            </a:r>
            <a:r>
              <a:rPr lang="es-MX" sz="1000" b="1" i="1" dirty="0" smtClean="0"/>
              <a:t>fuentes.</a:t>
            </a:r>
            <a:endParaRPr lang="es-ES" sz="1000" b="1" dirty="0"/>
          </a:p>
        </p:txBody>
      </p:sp>
      <p:grpSp>
        <p:nvGrpSpPr>
          <p:cNvPr id="68614" name="Group 16"/>
          <p:cNvGrpSpPr>
            <a:grpSpLocks/>
          </p:cNvGrpSpPr>
          <p:nvPr/>
        </p:nvGrpSpPr>
        <p:grpSpPr bwMode="auto">
          <a:xfrm>
            <a:off x="3079750" y="1798638"/>
            <a:ext cx="676275" cy="44450"/>
            <a:chOff x="2224" y="1126"/>
            <a:chExt cx="426" cy="28"/>
          </a:xfrm>
        </p:grpSpPr>
        <p:pic>
          <p:nvPicPr>
            <p:cNvPr id="68615" name="Picture 14" descr="jnchainslw"/>
            <p:cNvPicPr preferRelativeResize="0">
              <a:picLocks noChangeArrowheads="1" noCrop="1"/>
            </p:cNvPicPr>
            <p:nvPr/>
          </p:nvPicPr>
          <p:blipFill>
            <a:blip r:embed="rId9" cstate="print"/>
            <a:srcRect/>
            <a:stretch>
              <a:fillRect/>
            </a:stretch>
          </p:blipFill>
          <p:spPr bwMode="auto">
            <a:xfrm>
              <a:off x="2224" y="1126"/>
              <a:ext cx="354" cy="27"/>
            </a:xfrm>
            <a:prstGeom prst="rect">
              <a:avLst/>
            </a:prstGeom>
            <a:noFill/>
            <a:ln w="9525">
              <a:noFill/>
              <a:miter lim="800000"/>
              <a:headEnd/>
              <a:tailEnd/>
            </a:ln>
          </p:spPr>
        </p:pic>
        <p:pic>
          <p:nvPicPr>
            <p:cNvPr id="68616" name="Picture 15" descr="jnchainslw"/>
            <p:cNvPicPr preferRelativeResize="0">
              <a:picLocks noChangeArrowheads="1" noCrop="1"/>
            </p:cNvPicPr>
            <p:nvPr/>
          </p:nvPicPr>
          <p:blipFill>
            <a:blip r:embed="rId9" cstate="print"/>
            <a:srcRect/>
            <a:stretch>
              <a:fillRect/>
            </a:stretch>
          </p:blipFill>
          <p:spPr bwMode="auto">
            <a:xfrm>
              <a:off x="2296" y="1127"/>
              <a:ext cx="354" cy="27"/>
            </a:xfrm>
            <a:prstGeom prst="rect">
              <a:avLst/>
            </a:prstGeom>
            <a:noFill/>
            <a:ln w="9525">
              <a:noFill/>
              <a:miter lim="800000"/>
              <a:headEnd/>
              <a:tailEnd/>
            </a:ln>
          </p:spPr>
        </p:pic>
      </p:grpSp>
      <p:sp>
        <p:nvSpPr>
          <p:cNvPr id="10"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171575" y="1504950"/>
            <a:ext cx="3249613" cy="341313"/>
            <a:chOff x="24" y="489"/>
            <a:chExt cx="723" cy="292"/>
          </a:xfrm>
        </p:grpSpPr>
        <p:sp>
          <p:nvSpPr>
            <p:cNvPr id="68617"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68618"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68619"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68613" name="Rectangle 4"/>
          <p:cNvSpPr>
            <a:spLocks noChangeArrowheads="1"/>
          </p:cNvSpPr>
          <p:nvPr/>
        </p:nvSpPr>
        <p:spPr bwMode="auto">
          <a:xfrm>
            <a:off x="32" y="1885941"/>
            <a:ext cx="9144000" cy="4972059"/>
          </a:xfrm>
          <a:prstGeom prst="rect">
            <a:avLst/>
          </a:prstGeom>
          <a:solidFill>
            <a:schemeClr val="bg1">
              <a:alpha val="10196"/>
            </a:schemeClr>
          </a:solidFill>
          <a:ln w="9525">
            <a:noFill/>
            <a:miter lim="800000"/>
            <a:headEnd/>
            <a:tailEnd/>
          </a:ln>
        </p:spPr>
        <p:txBody>
          <a:bodyPr>
            <a:noAutofit/>
          </a:bodyPr>
          <a:lstStyle/>
          <a:p>
            <a:pPr>
              <a:spcBef>
                <a:spcPts val="0"/>
              </a:spcBef>
            </a:pPr>
            <a:endParaRPr lang="es-ES" sz="500" b="1" dirty="0" smtClean="0"/>
          </a:p>
          <a:p>
            <a:pPr>
              <a:spcBef>
                <a:spcPts val="0"/>
              </a:spcBef>
            </a:pPr>
            <a:r>
              <a:rPr lang="es-ES" sz="1300" b="1" dirty="0" smtClean="0"/>
              <a:t>Proyectos integrales</a:t>
            </a:r>
          </a:p>
          <a:p>
            <a:pPr>
              <a:spcBef>
                <a:spcPts val="0"/>
              </a:spcBef>
            </a:pPr>
            <a:endParaRPr lang="es-ES" sz="800" b="1" dirty="0" smtClean="0"/>
          </a:p>
          <a:p>
            <a:pPr>
              <a:spcBef>
                <a:spcPts val="0"/>
              </a:spcBef>
            </a:pPr>
            <a:r>
              <a:rPr lang="es-ES" sz="1300" b="1" dirty="0" smtClean="0"/>
              <a:t>Características de los proyectos de gestión</a:t>
            </a:r>
          </a:p>
          <a:p>
            <a:pPr>
              <a:spcBef>
                <a:spcPts val="0"/>
              </a:spcBef>
            </a:pPr>
            <a:endParaRPr lang="es-ES" sz="800" dirty="0" smtClean="0"/>
          </a:p>
          <a:p>
            <a:pPr algn="just">
              <a:spcBef>
                <a:spcPts val="0"/>
              </a:spcBef>
            </a:pPr>
            <a:r>
              <a:rPr lang="es-ES" sz="1300" dirty="0" smtClean="0"/>
              <a:t>En atención al punto de énfasis del PIFI 2014-2015 (bienal) que se refiere a la articulación de políticas, objetivos, estrategias, metas y proyectos, para atender los principales problemas identificados y aprovechar sus fortalezas; será necesario que los proyectos que presente la institución, sean el resultado de esa articulación y deberán plantear la solicitud de los recursos plenamente justificados para cada año.</a:t>
            </a:r>
          </a:p>
          <a:p>
            <a:pPr algn="just">
              <a:spcBef>
                <a:spcPts val="0"/>
              </a:spcBef>
            </a:pPr>
            <a:endParaRPr lang="es-MX" sz="800" dirty="0" smtClean="0"/>
          </a:p>
          <a:p>
            <a:pPr algn="just">
              <a:spcBef>
                <a:spcPts val="0"/>
              </a:spcBef>
            </a:pPr>
            <a:r>
              <a:rPr lang="es-MX" sz="1300" dirty="0" smtClean="0"/>
              <a:t>Los </a:t>
            </a:r>
            <a:r>
              <a:rPr lang="es-MX" sz="1300" dirty="0"/>
              <a:t>proyectos que atiendan problemas comunes </a:t>
            </a:r>
            <a:r>
              <a:rPr lang="es-MX" sz="1300" dirty="0" smtClean="0"/>
              <a:t>de las DES, de la gestión, </a:t>
            </a:r>
            <a:r>
              <a:rPr lang="es-MX" sz="1300" dirty="0"/>
              <a:t>de equidad de género y de estancias infantiles o </a:t>
            </a:r>
            <a:r>
              <a:rPr lang="es-MX" sz="1300" dirty="0" smtClean="0"/>
              <a:t>guarderías deben </a:t>
            </a:r>
            <a:r>
              <a:rPr lang="es-MX" sz="1300" dirty="0"/>
              <a:t>contener al menos los </a:t>
            </a:r>
            <a:r>
              <a:rPr lang="es-MX" sz="1300" b="1" dirty="0">
                <a:hlinkClick r:id="rId3" action="ppaction://hlinksldjump"/>
              </a:rPr>
              <a:t>siguientes </a:t>
            </a:r>
            <a:r>
              <a:rPr lang="es-MX" sz="1300" b="1" dirty="0" smtClean="0">
                <a:hlinkClick r:id="rId3" action="ppaction://hlinksldjump"/>
              </a:rPr>
              <a:t>elementos</a:t>
            </a:r>
            <a:r>
              <a:rPr lang="es-MX" sz="1300" dirty="0" smtClean="0"/>
              <a:t> y capturarse en el Módulo de Captura del </a:t>
            </a:r>
            <a:r>
              <a:rPr lang="es-MX" sz="1300" b="1" i="1" dirty="0" smtClean="0"/>
              <a:t>Sistema Electrónico e-PIFI 3.0</a:t>
            </a:r>
            <a:r>
              <a:rPr lang="es-MX" sz="1300" dirty="0" smtClean="0"/>
              <a:t>.</a:t>
            </a:r>
          </a:p>
          <a:p>
            <a:pPr algn="just">
              <a:spcBef>
                <a:spcPts val="0"/>
              </a:spcBef>
            </a:pPr>
            <a:endParaRPr lang="es-MX" sz="1300" dirty="0" smtClean="0"/>
          </a:p>
          <a:p>
            <a:pPr algn="just">
              <a:spcBef>
                <a:spcPts val="0"/>
              </a:spcBef>
            </a:pPr>
            <a:endParaRPr lang="es-MX" sz="1300" dirty="0"/>
          </a:p>
        </p:txBody>
      </p:sp>
      <p:grpSp>
        <p:nvGrpSpPr>
          <p:cNvPr id="3" name="Group 16"/>
          <p:cNvGrpSpPr>
            <a:grpSpLocks/>
          </p:cNvGrpSpPr>
          <p:nvPr/>
        </p:nvGrpSpPr>
        <p:grpSpPr bwMode="auto">
          <a:xfrm>
            <a:off x="3079750" y="1798638"/>
            <a:ext cx="676275" cy="44450"/>
            <a:chOff x="2224" y="1126"/>
            <a:chExt cx="426" cy="28"/>
          </a:xfrm>
        </p:grpSpPr>
        <p:pic>
          <p:nvPicPr>
            <p:cNvPr id="68615" name="Picture 14" descr="jnchainslw"/>
            <p:cNvPicPr preferRelativeResize="0">
              <a:picLocks noChangeArrowheads="1" noCrop="1"/>
            </p:cNvPicPr>
            <p:nvPr/>
          </p:nvPicPr>
          <p:blipFill>
            <a:blip r:embed="rId4" cstate="print"/>
            <a:srcRect/>
            <a:stretch>
              <a:fillRect/>
            </a:stretch>
          </p:blipFill>
          <p:spPr bwMode="auto">
            <a:xfrm>
              <a:off x="2224" y="1126"/>
              <a:ext cx="354" cy="27"/>
            </a:xfrm>
            <a:prstGeom prst="rect">
              <a:avLst/>
            </a:prstGeom>
            <a:noFill/>
            <a:ln w="9525">
              <a:noFill/>
              <a:miter lim="800000"/>
              <a:headEnd/>
              <a:tailEnd/>
            </a:ln>
          </p:spPr>
        </p:pic>
        <p:pic>
          <p:nvPicPr>
            <p:cNvPr id="68616" name="Picture 15" descr="jnchainslw"/>
            <p:cNvPicPr preferRelativeResize="0">
              <a:picLocks noChangeArrowheads="1" noCrop="1"/>
            </p:cNvPicPr>
            <p:nvPr/>
          </p:nvPicPr>
          <p:blipFill>
            <a:blip r:embed="rId4" cstate="print"/>
            <a:srcRect/>
            <a:stretch>
              <a:fillRect/>
            </a:stretch>
          </p:blipFill>
          <p:spPr bwMode="auto">
            <a:xfrm>
              <a:off x="2296" y="1127"/>
              <a:ext cx="354" cy="27"/>
            </a:xfrm>
            <a:prstGeom prst="rect">
              <a:avLst/>
            </a:prstGeom>
            <a:noFill/>
            <a:ln w="9525">
              <a:noFill/>
              <a:miter lim="800000"/>
              <a:headEnd/>
              <a:tailEnd/>
            </a:ln>
          </p:spPr>
        </p:pic>
      </p:grpSp>
      <p:sp>
        <p:nvSpPr>
          <p:cNvPr id="10" name="AutoShape 176">
            <a:hlinkClick r:id="" action="ppaction://hlinkshowjump?jump=previousslide"/>
          </p:cNvPr>
          <p:cNvSpPr>
            <a:spLocks noChangeArrowheads="1"/>
          </p:cNvSpPr>
          <p:nvPr/>
        </p:nvSpPr>
        <p:spPr bwMode="auto">
          <a:xfrm flipH="1">
            <a:off x="8748713" y="199547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6807" name="Rectangle 14"/>
          <p:cNvSpPr>
            <a:spLocks noChangeArrowheads="1"/>
          </p:cNvSpPr>
          <p:nvPr/>
        </p:nvSpPr>
        <p:spPr bwMode="auto">
          <a:xfrm>
            <a:off x="0" y="576296"/>
            <a:ext cx="9144000" cy="6281704"/>
          </a:xfrm>
          <a:prstGeom prst="rect">
            <a:avLst/>
          </a:prstGeom>
          <a:solidFill>
            <a:schemeClr val="bg1">
              <a:lumMod val="95000"/>
              <a:alpha val="10196"/>
            </a:schemeClr>
          </a:solidFill>
          <a:ln w="9525">
            <a:noFill/>
            <a:miter lim="800000"/>
            <a:headEnd/>
            <a:tailEnd/>
          </a:ln>
        </p:spPr>
        <p:txBody>
          <a:bodyPr>
            <a:noAutofit/>
          </a:bodyPr>
          <a:lstStyle/>
          <a:p>
            <a:endParaRPr lang="es-ES" sz="500" b="1" dirty="0" smtClean="0"/>
          </a:p>
          <a:p>
            <a:r>
              <a:rPr lang="es-ES" sz="1300" b="1" dirty="0" smtClean="0"/>
              <a:t>Proyectos</a:t>
            </a:r>
          </a:p>
          <a:p>
            <a:endParaRPr lang="es-ES" sz="1300" dirty="0" smtClean="0"/>
          </a:p>
          <a:p>
            <a:r>
              <a:rPr lang="es-ES" sz="1300" dirty="0" smtClean="0"/>
              <a:t>Elementos mínimos de un proyecto ProGES</a:t>
            </a:r>
          </a:p>
          <a:p>
            <a:pPr marL="177800" indent="-177800">
              <a:lnSpc>
                <a:spcPct val="120000"/>
              </a:lnSpc>
              <a:spcBef>
                <a:spcPct val="15000"/>
              </a:spcBef>
            </a:pPr>
            <a:endParaRPr lang="es-ES" sz="1300" dirty="0" smtClean="0"/>
          </a:p>
          <a:p>
            <a:pPr marL="177800" indent="-177800">
              <a:lnSpc>
                <a:spcPct val="120000"/>
              </a:lnSpc>
              <a:spcBef>
                <a:spcPct val="15000"/>
              </a:spcBef>
            </a:pPr>
            <a:r>
              <a:rPr lang="es-ES" sz="1300" dirty="0" smtClean="0"/>
              <a:t>Nombre </a:t>
            </a:r>
            <a:r>
              <a:rPr lang="es-ES" sz="1300" dirty="0"/>
              <a:t>del proyecto: ____________________________________________________</a:t>
            </a:r>
          </a:p>
          <a:p>
            <a:pPr marL="177800" indent="-177800">
              <a:lnSpc>
                <a:spcPct val="120000"/>
              </a:lnSpc>
              <a:spcBef>
                <a:spcPct val="15000"/>
              </a:spcBef>
            </a:pPr>
            <a:r>
              <a:rPr lang="es-ES" sz="1300" dirty="0"/>
              <a:t>Responsable del proyecto:________________________________________________</a:t>
            </a:r>
            <a:endParaRPr lang="es-ES" sz="1300" u="sng" dirty="0"/>
          </a:p>
          <a:p>
            <a:pPr marL="177800" indent="-177800">
              <a:lnSpc>
                <a:spcPct val="120000"/>
              </a:lnSpc>
              <a:spcBef>
                <a:spcPct val="15000"/>
              </a:spcBef>
            </a:pPr>
            <a:r>
              <a:rPr lang="es-MX" sz="1300" dirty="0"/>
              <a:t>Tipo de proyecto: Gestión (  ) o atención a problemas comunes de las DES (   )</a:t>
            </a:r>
          </a:p>
          <a:p>
            <a:pPr marL="177800" indent="-177800">
              <a:lnSpc>
                <a:spcPct val="120000"/>
              </a:lnSpc>
              <a:spcBef>
                <a:spcPct val="15000"/>
              </a:spcBef>
            </a:pPr>
            <a:endParaRPr lang="es-ES" sz="1300" dirty="0"/>
          </a:p>
          <a:p>
            <a:pPr marL="177800" indent="-177800">
              <a:lnSpc>
                <a:spcPct val="120000"/>
              </a:lnSpc>
              <a:spcBef>
                <a:spcPct val="15000"/>
              </a:spcBef>
            </a:pPr>
            <a:r>
              <a:rPr lang="es-ES" sz="1300" dirty="0"/>
              <a:t>CONTENIDO</a:t>
            </a:r>
          </a:p>
          <a:p>
            <a:pPr marL="177800" indent="-177800">
              <a:lnSpc>
                <a:spcPct val="120000"/>
              </a:lnSpc>
              <a:spcBef>
                <a:spcPct val="15000"/>
              </a:spcBef>
              <a:buFont typeface="Wingdings" pitchFamily="2" charset="2"/>
              <a:buChar char="Ø"/>
            </a:pPr>
            <a:r>
              <a:rPr lang="es-MX" sz="1300" dirty="0" smtClean="0"/>
              <a:t>Justificación </a:t>
            </a:r>
            <a:endParaRPr lang="es-MX" sz="1300" dirty="0"/>
          </a:p>
          <a:p>
            <a:pPr marL="177800" indent="-177800">
              <a:lnSpc>
                <a:spcPct val="120000"/>
              </a:lnSpc>
              <a:spcBef>
                <a:spcPct val="15000"/>
              </a:spcBef>
              <a:buFont typeface="Wingdings" pitchFamily="2" charset="2"/>
              <a:buChar char="Ø"/>
            </a:pPr>
            <a:r>
              <a:rPr lang="es-ES" sz="1300" dirty="0" smtClean="0"/>
              <a:t>Objetivo General.</a:t>
            </a:r>
          </a:p>
          <a:p>
            <a:pPr marL="635000" lvl="1" indent="-177800">
              <a:lnSpc>
                <a:spcPct val="120000"/>
              </a:lnSpc>
              <a:spcBef>
                <a:spcPct val="15000"/>
              </a:spcBef>
              <a:buFont typeface="Wingdings" pitchFamily="2" charset="2"/>
              <a:buChar char="Ø"/>
            </a:pPr>
            <a:r>
              <a:rPr lang="es-ES" sz="1300" dirty="0" smtClean="0"/>
              <a:t>Objetivos Particulares</a:t>
            </a:r>
            <a:endParaRPr lang="es-ES" sz="1300" dirty="0"/>
          </a:p>
          <a:p>
            <a:pPr marL="1092200" lvl="2" indent="-177800">
              <a:lnSpc>
                <a:spcPct val="120000"/>
              </a:lnSpc>
              <a:spcBef>
                <a:spcPct val="15000"/>
              </a:spcBef>
              <a:buFont typeface="Wingdings" pitchFamily="2" charset="2"/>
              <a:buChar char="Ø"/>
            </a:pPr>
            <a:r>
              <a:rPr lang="es-ES" sz="1300" dirty="0"/>
              <a:t>Metas </a:t>
            </a:r>
            <a:r>
              <a:rPr lang="es-ES" sz="1300" dirty="0" smtClean="0"/>
              <a:t>y sus valores asociados*.</a:t>
            </a:r>
            <a:endParaRPr lang="es-ES" sz="1300" dirty="0"/>
          </a:p>
          <a:p>
            <a:pPr marL="1549400" lvl="3" indent="-177800">
              <a:lnSpc>
                <a:spcPct val="120000"/>
              </a:lnSpc>
              <a:spcBef>
                <a:spcPct val="15000"/>
              </a:spcBef>
              <a:buFont typeface="Wingdings" pitchFamily="2" charset="2"/>
              <a:buChar char="Ø"/>
            </a:pPr>
            <a:r>
              <a:rPr lang="es-ES" sz="1300" dirty="0"/>
              <a:t>Acciones </a:t>
            </a:r>
            <a:r>
              <a:rPr lang="es-ES" sz="1300" dirty="0" smtClean="0"/>
              <a:t>y recursos calendarizados.</a:t>
            </a:r>
            <a:endParaRPr lang="es-ES" sz="1300" dirty="0"/>
          </a:p>
          <a:p>
            <a:pPr marL="2006600" lvl="4" indent="-177800">
              <a:lnSpc>
                <a:spcPct val="120000"/>
              </a:lnSpc>
              <a:spcBef>
                <a:spcPct val="15000"/>
              </a:spcBef>
              <a:buFont typeface="Wingdings" pitchFamily="2" charset="2"/>
              <a:buChar char="Ø"/>
            </a:pPr>
            <a:r>
              <a:rPr lang="es-ES" sz="1300" dirty="0"/>
              <a:t>Justificación, descripción y priorización detallada de los recursos necesarios.</a:t>
            </a:r>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1300" dirty="0" smtClean="0"/>
          </a:p>
          <a:p>
            <a:pPr marL="177800" indent="-177800">
              <a:lnSpc>
                <a:spcPct val="120000"/>
              </a:lnSpc>
              <a:spcBef>
                <a:spcPct val="15000"/>
              </a:spcBef>
            </a:pPr>
            <a:endParaRPr lang="es-MX" sz="800" dirty="0" smtClean="0"/>
          </a:p>
          <a:p>
            <a:pPr marL="177800" indent="-177800">
              <a:lnSpc>
                <a:spcPct val="120000"/>
              </a:lnSpc>
              <a:spcBef>
                <a:spcPct val="15000"/>
              </a:spcBef>
            </a:pPr>
            <a:r>
              <a:rPr lang="es-MX" sz="1100" dirty="0" smtClean="0"/>
              <a:t>(*) </a:t>
            </a:r>
            <a:r>
              <a:rPr lang="es-MX" sz="1100" dirty="0"/>
              <a:t>Las metas deberán estar expresadas en términos de logros o avances y no referirse solo a la adquisición de equipos o materiales.</a:t>
            </a:r>
          </a:p>
        </p:txBody>
      </p:sp>
      <p:sp>
        <p:nvSpPr>
          <p:cNvPr id="5" name="4 Rectángulo">
            <a:hlinkClick r:id="rId3" action="ppaction://hlinksldjump"/>
          </p:cNvPr>
          <p:cNvSpPr/>
          <p:nvPr/>
        </p:nvSpPr>
        <p:spPr bwMode="auto">
          <a:xfrm flipH="1">
            <a:off x="9144000" y="0"/>
            <a:ext cx="756592"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76804" name="AutoShape 5">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2"/>
          <p:cNvSpPr>
            <a:spLocks noChangeArrowheads="1"/>
          </p:cNvSpPr>
          <p:nvPr/>
        </p:nvSpPr>
        <p:spPr bwMode="auto">
          <a:xfrm>
            <a:off x="0" y="565200"/>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7826" name="Rectangle 2"/>
          <p:cNvSpPr>
            <a:spLocks noChangeArrowheads="1"/>
          </p:cNvSpPr>
          <p:nvPr/>
        </p:nvSpPr>
        <p:spPr bwMode="auto">
          <a:xfrm>
            <a:off x="0" y="2651125"/>
            <a:ext cx="9144000" cy="4206875"/>
          </a:xfrm>
          <a:prstGeom prst="rect">
            <a:avLst/>
          </a:prstGeom>
          <a:solidFill>
            <a:schemeClr val="bg1"/>
          </a:solidFill>
          <a:ln w="3175" algn="ctr">
            <a:noFill/>
            <a:miter lim="800000"/>
            <a:headEnd/>
            <a:tailEnd/>
          </a:ln>
        </p:spPr>
        <p:txBody>
          <a:bodyPr wrap="none" tIns="90000" anchor="ctr"/>
          <a:lstStyle/>
          <a:p>
            <a:pPr algn="ctr">
              <a:tabLst>
                <a:tab pos="180975" algn="l"/>
                <a:tab pos="447675" algn="l"/>
              </a:tabLst>
            </a:pPr>
            <a:endParaRPr lang="es-ES_tradnl" sz="1400"/>
          </a:p>
        </p:txBody>
      </p:sp>
      <p:sp>
        <p:nvSpPr>
          <p:cNvPr id="77827" name="Rectangle 3"/>
          <p:cNvSpPr>
            <a:spLocks noChangeArrowheads="1"/>
          </p:cNvSpPr>
          <p:nvPr/>
        </p:nvSpPr>
        <p:spPr bwMode="auto">
          <a:xfrm>
            <a:off x="0" y="565200"/>
            <a:ext cx="9144000" cy="6292800"/>
          </a:xfrm>
          <a:prstGeom prst="rect">
            <a:avLst/>
          </a:prstGeom>
          <a:solidFill>
            <a:schemeClr val="bg1">
              <a:lumMod val="95000"/>
              <a:alpha val="10196"/>
            </a:schemeClr>
          </a:solidFill>
          <a:ln w="3175" algn="ctr">
            <a:solidFill>
              <a:srgbClr val="B2B2B2"/>
            </a:solidFill>
            <a:miter lim="800000"/>
            <a:headEnd/>
            <a:tailEnd/>
          </a:ln>
        </p:spPr>
        <p:txBody>
          <a:bodyPr anchor="t" anchorCtr="0"/>
          <a:lstStyle/>
          <a:p>
            <a:endParaRPr lang="es-ES" sz="500" b="1" dirty="0" smtClean="0"/>
          </a:p>
          <a:p>
            <a:r>
              <a:rPr lang="es-ES" sz="1300" b="1" dirty="0" smtClean="0"/>
              <a:t>Proyectos</a:t>
            </a:r>
            <a:endParaRPr lang="es-ES" sz="1300" b="1" dirty="0"/>
          </a:p>
          <a:p>
            <a:endParaRPr lang="es-ES" sz="1300" dirty="0" smtClean="0"/>
          </a:p>
          <a:p>
            <a:r>
              <a:rPr lang="es-ES" sz="1300" dirty="0"/>
              <a:t>Resumen del proyecto </a:t>
            </a:r>
            <a:r>
              <a:rPr lang="es-ES" sz="1300" dirty="0" smtClean="0"/>
              <a:t>integral</a:t>
            </a:r>
            <a:endParaRPr lang="es-ES" sz="1300" dirty="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endParaRPr lang="es-MX" sz="1300" dirty="0" smtClean="0"/>
          </a:p>
          <a:p>
            <a:r>
              <a:rPr lang="es-MX" sz="1300" dirty="0" smtClean="0"/>
              <a:t>* Máximo cuatro objetivos particulares, cuatro metas y cuatro acciones por meta.</a:t>
            </a:r>
            <a:endParaRPr lang="es-ES" sz="1300" dirty="0" smtClean="0"/>
          </a:p>
          <a:p>
            <a:endParaRPr lang="es-ES" sz="1400" dirty="0"/>
          </a:p>
        </p:txBody>
      </p:sp>
      <p:graphicFrame>
        <p:nvGraphicFramePr>
          <p:cNvPr id="70821" name="Group 165"/>
          <p:cNvGraphicFramePr>
            <a:graphicFrameLocks noGrp="1"/>
          </p:cNvGraphicFramePr>
          <p:nvPr>
            <p:extLst>
              <p:ext uri="{D42A27DB-BD31-4B8C-83A1-F6EECF244321}">
                <p14:modId xmlns:p14="http://schemas.microsoft.com/office/powerpoint/2010/main" val="932060216"/>
              </p:ext>
            </p:extLst>
          </p:nvPr>
        </p:nvGraphicFramePr>
        <p:xfrm>
          <a:off x="146050" y="1837430"/>
          <a:ext cx="8890000" cy="3520396"/>
        </p:xfrm>
        <a:graphic>
          <a:graphicData uri="http://schemas.openxmlformats.org/drawingml/2006/table">
            <a:tbl>
              <a:tblPr/>
              <a:tblGrid>
                <a:gridCol w="969963"/>
                <a:gridCol w="719137"/>
                <a:gridCol w="936625"/>
                <a:gridCol w="2016125"/>
                <a:gridCol w="1079500"/>
                <a:gridCol w="2089150"/>
                <a:gridCol w="1079500"/>
              </a:tblGrid>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Objetivo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Particular*</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Meta*</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Acciones*</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Recursos solicitados por prioridad para 2015</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Justificación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2015</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Recursos solicitados por prioridad  para 2016</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Justificación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2016</a:t>
                      </a:r>
                      <a:endParaRPr kumimoji="0" lang="es-ES" sz="1300" b="1" i="0" u="none" strike="noStrike" cap="none" normalizeH="0" baseline="0" dirty="0" smtClean="0">
                        <a:ln>
                          <a:noFill/>
                        </a:ln>
                        <a:solidFill>
                          <a:schemeClr val="tx1"/>
                        </a:solidFill>
                        <a:effectLst/>
                        <a:latin typeface="Arial" charset="0"/>
                      </a:endParaRPr>
                    </a:p>
                  </a:txBody>
                  <a:tcPr marL="7200" marR="7200" marT="7200" marB="72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8B6">
                        <a:alpha val="50195"/>
                      </a:srgbClr>
                    </a:solidFill>
                  </a:tcPr>
                </a:tc>
              </a:tr>
              <a:tr h="1698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charset="0"/>
                        </a:rPr>
                        <a:t>1</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2</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charset="0"/>
                        </a:rPr>
                        <a:t>4</a:t>
                      </a:r>
                    </a:p>
                  </a:txBody>
                  <a:tcPr marL="54000" marR="54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1</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4</a:t>
                      </a: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smtClean="0">
                          <a:ln>
                            <a:noFill/>
                          </a:ln>
                          <a:solidFill>
                            <a:schemeClr val="tx1"/>
                          </a:solidFill>
                          <a:effectLst/>
                          <a:latin typeface="Arial" charset="0"/>
                        </a:rPr>
                        <a:t>1, 2, 3, 4</a:t>
                      </a:r>
                      <a:endParaRPr kumimoji="0" lang="es-ES" sz="16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Totales</a:t>
                      </a:r>
                      <a:endParaRPr kumimoji="0" lang="es-ES" sz="1400" b="0" i="0" u="none" strike="noStrike" cap="none" normalizeH="0" baseline="0" smtClean="0">
                        <a:ln>
                          <a:noFill/>
                        </a:ln>
                        <a:solidFill>
                          <a:schemeClr val="tx1"/>
                        </a:solidFill>
                        <a:effectLst/>
                        <a:latin typeface="Arial" charset="0"/>
                      </a:endParaRPr>
                    </a:p>
                  </a:txBody>
                  <a:tcPr marL="54000" marR="54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marL="54000" marR="54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AutoShape 5">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10">
            <a:hlinkClick r:id="rId3" action="ppaction://hlinksldjump"/>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17" name="Rectangle 3"/>
          <p:cNvSpPr>
            <a:spLocks noChangeArrowheads="1"/>
          </p:cNvSpPr>
          <p:nvPr/>
        </p:nvSpPr>
        <p:spPr bwMode="auto">
          <a:xfrm>
            <a:off x="-14256" y="571480"/>
            <a:ext cx="9158256" cy="6286520"/>
          </a:xfrm>
          <a:prstGeom prst="rect">
            <a:avLst/>
          </a:prstGeom>
          <a:solidFill>
            <a:schemeClr val="bg1">
              <a:lumMod val="95000"/>
              <a:alpha val="10196"/>
            </a:schemeClr>
          </a:solidFill>
          <a:ln w="3175" algn="ctr">
            <a:solidFill>
              <a:srgbClr val="B2B2B2"/>
            </a:solidFill>
            <a:miter lim="800000"/>
            <a:headEnd/>
            <a:tailEnd/>
          </a:ln>
        </p:spPr>
        <p:txBody>
          <a:bodyPr anchor="t" anchorCtr="0"/>
          <a:lstStyle/>
          <a:p>
            <a:endParaRPr lang="es-ES" sz="500" b="1" dirty="0" smtClean="0"/>
          </a:p>
          <a:p>
            <a:r>
              <a:rPr lang="es-ES" sz="1300" b="1" dirty="0" smtClean="0"/>
              <a:t>Proyectos</a:t>
            </a:r>
            <a:endParaRPr lang="es-ES" sz="1300" b="1" dirty="0"/>
          </a:p>
          <a:p>
            <a:endParaRPr lang="es-ES" sz="800" dirty="0" smtClean="0"/>
          </a:p>
          <a:p>
            <a:r>
              <a:rPr lang="es-ES" sz="1300" b="1" dirty="0" smtClean="0"/>
              <a:t>Calendarización del ejercicio del gasto</a:t>
            </a:r>
            <a:r>
              <a:rPr lang="es-ES" sz="1300" dirty="0" smtClean="0"/>
              <a:t> </a:t>
            </a:r>
          </a:p>
          <a:p>
            <a:endParaRPr lang="es-ES" sz="800" dirty="0" smtClean="0"/>
          </a:p>
          <a:p>
            <a:r>
              <a:rPr lang="es-ES" sz="1300" dirty="0" smtClean="0"/>
              <a:t>El formato será generado de manera automática por el sistema y se imprimirá junto con la propuesta de proyecto. Para ilustrar la calendarización, se muestra el siguiente ejemplo hipotético.</a:t>
            </a:r>
            <a:endParaRPr lang="es-ES" sz="1300" dirty="0"/>
          </a:p>
        </p:txBody>
      </p:sp>
      <p:graphicFrame>
        <p:nvGraphicFramePr>
          <p:cNvPr id="19" name="18 Tabla"/>
          <p:cNvGraphicFramePr>
            <a:graphicFrameLocks noGrp="1"/>
          </p:cNvGraphicFramePr>
          <p:nvPr>
            <p:extLst>
              <p:ext uri="{D42A27DB-BD31-4B8C-83A1-F6EECF244321}">
                <p14:modId xmlns:p14="http://schemas.microsoft.com/office/powerpoint/2010/main" val="135738674"/>
              </p:ext>
            </p:extLst>
          </p:nvPr>
        </p:nvGraphicFramePr>
        <p:xfrm>
          <a:off x="357156" y="1901192"/>
          <a:ext cx="8286810" cy="1623060"/>
        </p:xfrm>
        <a:graphic>
          <a:graphicData uri="http://schemas.openxmlformats.org/drawingml/2006/table">
            <a:tbl>
              <a:tblPr/>
              <a:tblGrid>
                <a:gridCol w="518733"/>
                <a:gridCol w="1244967"/>
                <a:gridCol w="1037473"/>
                <a:gridCol w="1011535"/>
                <a:gridCol w="1011535"/>
                <a:gridCol w="1154189"/>
                <a:gridCol w="1154189"/>
                <a:gridCol w="1154189"/>
              </a:tblGrid>
              <a:tr h="85159">
                <a:tc gridSpan="8">
                  <a:txBody>
                    <a:bodyPr/>
                    <a:lstStyle/>
                    <a:p>
                      <a:pPr algn="ctr" fontAlgn="ctr"/>
                      <a:r>
                        <a:rPr lang="es-MX" sz="1400" b="1" i="0" u="none" strike="noStrike" dirty="0">
                          <a:solidFill>
                            <a:schemeClr val="tx1"/>
                          </a:solidFill>
                          <a:latin typeface="Arial"/>
                        </a:rPr>
                        <a:t>Calendarización del ejercicio del gasto del proyecto </a:t>
                      </a:r>
                      <a:r>
                        <a:rPr lang="es-MX" sz="1400" b="1" i="0" u="none" strike="noStrike" dirty="0" smtClean="0">
                          <a:solidFill>
                            <a:schemeClr val="tx1"/>
                          </a:solidFill>
                          <a:latin typeface="Arial"/>
                        </a:rPr>
                        <a:t>del</a:t>
                      </a:r>
                      <a:r>
                        <a:rPr lang="es-MX" sz="1400" b="1" i="0" u="none" strike="noStrike" baseline="0" dirty="0" smtClean="0">
                          <a:solidFill>
                            <a:schemeClr val="tx1"/>
                          </a:solidFill>
                          <a:latin typeface="Arial"/>
                        </a:rPr>
                        <a:t> primer año (nov. 2012 – oct. 2013)</a:t>
                      </a:r>
                      <a:endParaRPr lang="es-MX" sz="1400" b="1" i="0" u="none" strike="noStrike" dirty="0">
                        <a:solidFill>
                          <a:schemeClr val="tx1"/>
                        </a:solidFill>
                        <a:latin typeface="Arial"/>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64">
                <a:tc>
                  <a:txBody>
                    <a:bodyPr/>
                    <a:lstStyle/>
                    <a:p>
                      <a:pPr algn="l" fontAlgn="b"/>
                      <a:endParaRPr lang="es-MX" sz="1350" b="0" i="0" u="none" strike="noStrike">
                        <a:solidFill>
                          <a:schemeClr val="tx1"/>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a:solidFill>
                            <a:schemeClr val="tx1"/>
                          </a:solidFill>
                          <a:latin typeface="Arial"/>
                        </a:rPr>
                        <a:t>Monto total solicitado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Diciembre 2014</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Enero</a:t>
                      </a:r>
                    </a:p>
                    <a:p>
                      <a:pPr algn="ctr" fontAlgn="ctr"/>
                      <a:r>
                        <a:rPr lang="es-MX" sz="1350" b="1" i="0" u="none" strike="noStrike" dirty="0" smtClean="0">
                          <a:solidFill>
                            <a:schemeClr val="tx1"/>
                          </a:solidFill>
                          <a:latin typeface="Arial"/>
                        </a:rPr>
                        <a:t>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Febrero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Marzo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Abril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Mayo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4">
                <a:tc>
                  <a:txBody>
                    <a:bodyPr/>
                    <a:lstStyle/>
                    <a:p>
                      <a:pPr algn="l" fontAlgn="b"/>
                      <a:r>
                        <a:rPr lang="es-MX" sz="1300" b="1" i="1" u="none" strike="noStrike" dirty="0">
                          <a:solidFill>
                            <a:schemeClr val="tx1"/>
                          </a:solidFill>
                          <a:latin typeface="Arial"/>
                        </a:rPr>
                        <a:t>OP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dirty="0">
                          <a:solidFill>
                            <a:schemeClr val="tx1"/>
                          </a:solidFill>
                          <a:latin typeface="Arial"/>
                        </a:rPr>
                        <a:t>OP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$2,990,000.00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$900,000.00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dirty="0">
                          <a:solidFill>
                            <a:schemeClr val="tx1"/>
                          </a:solidFill>
                          <a:latin typeface="Arial"/>
                        </a:rPr>
                        <a:t>OP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$4,000,000.00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dirty="0">
                          <a:solidFill>
                            <a:schemeClr val="tx1"/>
                          </a:solidFill>
                          <a:latin typeface="Arial"/>
                        </a:rPr>
                        <a:t>OP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50" b="1" i="0" u="none" strike="noStrike" dirty="0">
                          <a:solidFill>
                            <a:schemeClr val="tx1"/>
                          </a:solidFill>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$10,490,000.00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$1,400,000.00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19 Tabla"/>
          <p:cNvGraphicFramePr>
            <a:graphicFrameLocks noGrp="1"/>
          </p:cNvGraphicFramePr>
          <p:nvPr>
            <p:extLst>
              <p:ext uri="{D42A27DB-BD31-4B8C-83A1-F6EECF244321}">
                <p14:modId xmlns:p14="http://schemas.microsoft.com/office/powerpoint/2010/main" val="2126743934"/>
              </p:ext>
            </p:extLst>
          </p:nvPr>
        </p:nvGraphicFramePr>
        <p:xfrm>
          <a:off x="357158" y="3713166"/>
          <a:ext cx="8277282" cy="1573524"/>
        </p:xfrm>
        <a:graphic>
          <a:graphicData uri="http://schemas.openxmlformats.org/drawingml/2006/table">
            <a:tbl>
              <a:tblPr/>
              <a:tblGrid>
                <a:gridCol w="519763"/>
                <a:gridCol w="1247441"/>
                <a:gridCol w="1013544"/>
                <a:gridCol w="1013544"/>
                <a:gridCol w="1156482"/>
                <a:gridCol w="1156482"/>
                <a:gridCol w="1156482"/>
                <a:gridCol w="1013544"/>
              </a:tblGrid>
              <a:tr h="163824">
                <a:tc gridSpan="8">
                  <a:txBody>
                    <a:bodyPr/>
                    <a:lstStyle/>
                    <a:p>
                      <a:pPr algn="ctr" fontAlgn="ctr"/>
                      <a:endParaRPr lang="es-MX" sz="900" b="1" i="0" u="none" strike="noStrike" dirty="0">
                        <a:solidFill>
                          <a:schemeClr val="tx1"/>
                        </a:solidFill>
                        <a:latin typeface="Arial"/>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64">
                <a:tc>
                  <a:txBody>
                    <a:bodyPr/>
                    <a:lstStyle/>
                    <a:p>
                      <a:pPr algn="l" fontAlgn="b"/>
                      <a:endParaRPr lang="es-MX" sz="1350" b="0" i="0" u="none" strike="noStrike">
                        <a:solidFill>
                          <a:schemeClr val="tx1"/>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a:solidFill>
                            <a:schemeClr val="tx1"/>
                          </a:solidFill>
                          <a:latin typeface="Arial"/>
                        </a:rPr>
                        <a:t>Monto total solicitado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Junio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Julio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Agosto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Septiembre</a:t>
                      </a:r>
                      <a:r>
                        <a:rPr lang="es-MX" sz="1350" b="1" i="0" u="none" strike="noStrike" baseline="0" dirty="0" smtClean="0">
                          <a:solidFill>
                            <a:schemeClr val="tx1"/>
                          </a:solidFill>
                          <a:latin typeface="Arial"/>
                        </a:rPr>
                        <a:t>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Octubre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50" b="1" i="0" u="none" strike="noStrike" dirty="0" smtClean="0">
                          <a:solidFill>
                            <a:schemeClr val="tx1"/>
                          </a:solidFill>
                          <a:latin typeface="Arial"/>
                        </a:rPr>
                        <a:t>Noviembre</a:t>
                      </a:r>
                      <a:r>
                        <a:rPr lang="es-MX" sz="1350" b="1" i="0" u="none" strike="noStrike" baseline="0" dirty="0" smtClean="0">
                          <a:solidFill>
                            <a:schemeClr val="tx1"/>
                          </a:solidFill>
                          <a:latin typeface="Arial"/>
                        </a:rPr>
                        <a:t> 2015</a:t>
                      </a:r>
                      <a:endParaRPr lang="es-MX" sz="135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4">
                <a:tc>
                  <a:txBody>
                    <a:bodyPr/>
                    <a:lstStyle/>
                    <a:p>
                      <a:pPr algn="l" fontAlgn="b"/>
                      <a:r>
                        <a:rPr lang="es-MX" sz="1300" b="1" i="1" u="none" strike="noStrike">
                          <a:solidFill>
                            <a:schemeClr val="tx1"/>
                          </a:solidFill>
                          <a:latin typeface="Arial"/>
                        </a:rPr>
                        <a:t>OP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$300,000.00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a:solidFill>
                            <a:schemeClr val="tx1"/>
                          </a:solidFill>
                          <a:latin typeface="Arial"/>
                        </a:rPr>
                        <a:t>OP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$2,990,000.00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a:solidFill>
                            <a:schemeClr val="tx1"/>
                          </a:solidFill>
                          <a:latin typeface="Arial"/>
                        </a:rPr>
                        <a:t>OP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$4,000,000.00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$1,400,000.00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00" b="1" i="1" u="none" strike="noStrike">
                          <a:solidFill>
                            <a:schemeClr val="tx1"/>
                          </a:solidFill>
                          <a:latin typeface="Arial"/>
                        </a:rPr>
                        <a:t>OP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$1,500,000.00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300" b="0" i="0" u="none" strike="noStrike">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chemeClr val="tx1"/>
                          </a:solidFill>
                          <a:latin typeface="Arial"/>
                        </a:rPr>
                        <a:t>$200,000.00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2">
                <a:tc>
                  <a:txBody>
                    <a:bodyPr/>
                    <a:lstStyle/>
                    <a:p>
                      <a:pPr algn="l" fontAlgn="b"/>
                      <a:r>
                        <a:rPr lang="es-MX" sz="1350" b="1" i="0" u="none" strike="noStrike">
                          <a:solidFill>
                            <a:schemeClr val="tx1"/>
                          </a:solidFill>
                          <a:latin typeface="Arial"/>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$10,490,000.00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$800,000.00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$600,000.00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$1,190,000.00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a:solidFill>
                            <a:schemeClr val="tx1"/>
                          </a:solidFill>
                          <a:latin typeface="Arial"/>
                        </a:rPr>
                        <a:t>$2,000,000.00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$1,700,000.00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50" b="1" i="0" u="none" strike="noStrike" dirty="0">
                          <a:solidFill>
                            <a:schemeClr val="tx1"/>
                          </a:solidFill>
                          <a:latin typeface="Arial"/>
                        </a:rPr>
                        <a:t>$270,000.00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1" name="Text Box 96"/>
          <p:cNvSpPr txBox="1">
            <a:spLocks noChangeArrowheads="1"/>
          </p:cNvSpPr>
          <p:nvPr/>
        </p:nvSpPr>
        <p:spPr bwMode="auto">
          <a:xfrm>
            <a:off x="0" y="5715016"/>
            <a:ext cx="9144000" cy="938719"/>
          </a:xfrm>
          <a:prstGeom prst="rect">
            <a:avLst/>
          </a:prstGeom>
          <a:noFill/>
          <a:ln w="3175" algn="ctr">
            <a:noFill/>
            <a:miter lim="800000"/>
            <a:headEnd/>
            <a:tailEnd/>
          </a:ln>
        </p:spPr>
        <p:txBody>
          <a:bodyPr wrap="square">
            <a:spAutoFit/>
          </a:bodyPr>
          <a:lstStyle/>
          <a:p>
            <a:pPr algn="just">
              <a:spcBef>
                <a:spcPct val="50000"/>
              </a:spcBef>
              <a:tabLst>
                <a:tab pos="180975" algn="l"/>
                <a:tab pos="447675" algn="l"/>
              </a:tabLst>
            </a:pPr>
            <a:r>
              <a:rPr lang="es-MX" sz="1100" b="1" dirty="0" smtClean="0"/>
              <a:t>Es importante realizar una calendarización para la aplicación de los recursos, con el propósito de hacer una correcta programación  de los mismos y se ejerzan de manera oportuna, para con ello poder cumplir con los porcentajes de comprobación que se establecen en las Reglas de Operación. Por otra parte, es importante señalar que cuando se autorice el ejercicio del proyecto se aplique en cada unos de los años, y no se adelanten metas y acciones con recursos de otras fuentes y que posteriormente ocasionan solicitudes de transferencias a metas, acciones y rubros del gasto que no están sustentadas en el proyecto original aprobado.</a:t>
            </a:r>
            <a:endParaRPr lang="es-ES" sz="1100" dirty="0"/>
          </a:p>
        </p:txBody>
      </p:sp>
      <p:sp>
        <p:nvSpPr>
          <p:cNvPr id="9" name="8 Rectángulo">
            <a:hlinkClick r:id="rId3" action="ppaction://hlinksldjump"/>
          </p:cNvPr>
          <p:cNvSpPr/>
          <p:nvPr/>
        </p:nvSpPr>
        <p:spPr bwMode="auto">
          <a:xfrm flipH="1">
            <a:off x="-45719" y="0"/>
            <a:ext cx="45719" cy="685800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24" name="AutoShape 10">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7"/>
          <p:cNvSpPr>
            <a:spLocks noChangeArrowheads="1"/>
          </p:cNvSpPr>
          <p:nvPr/>
        </p:nvSpPr>
        <p:spPr bwMode="auto">
          <a:xfrm>
            <a:off x="-1588" y="-26988"/>
            <a:ext cx="9144001" cy="6858001"/>
          </a:xfrm>
          <a:prstGeom prst="rect">
            <a:avLst/>
          </a:prstGeom>
          <a:solidFill>
            <a:schemeClr val="bg1"/>
          </a:solidFill>
          <a:ln w="3175" algn="ctr">
            <a:noFill/>
            <a:miter lim="800000"/>
            <a:headEnd/>
            <a:tailEnd/>
          </a:ln>
        </p:spPr>
        <p:txBody>
          <a:bodyPr wrap="none" anchor="ctr"/>
          <a:lstStyle/>
          <a:p>
            <a:pPr algn="ctr">
              <a:tabLst>
                <a:tab pos="180975" algn="l"/>
                <a:tab pos="447675" algn="l"/>
              </a:tabLst>
            </a:pPr>
            <a:endParaRPr lang="es-ES_tradnl" sz="1400"/>
          </a:p>
        </p:txBody>
      </p:sp>
      <p:sp>
        <p:nvSpPr>
          <p:cNvPr id="69635" name="Rectangle 208"/>
          <p:cNvSpPr>
            <a:spLocks noChangeArrowheads="1"/>
          </p:cNvSpPr>
          <p:nvPr/>
        </p:nvSpPr>
        <p:spPr bwMode="auto">
          <a:xfrm>
            <a:off x="920750" y="1825625"/>
            <a:ext cx="7467600" cy="4349750"/>
          </a:xfrm>
          <a:prstGeom prst="rect">
            <a:avLst/>
          </a:prstGeom>
          <a:solidFill>
            <a:srgbClr val="002774">
              <a:alpha val="14902"/>
            </a:srgbClr>
          </a:solidFill>
          <a:ln w="9525">
            <a:solidFill>
              <a:schemeClr val="tx1"/>
            </a:solidFill>
            <a:prstDash val="dash"/>
            <a:miter lim="800000"/>
            <a:headEnd/>
            <a:tailEnd/>
          </a:ln>
        </p:spPr>
        <p:txBody>
          <a:bodyPr wrap="none" anchor="ctr"/>
          <a:lstStyle/>
          <a:p>
            <a:pPr algn="ctr"/>
            <a:endParaRPr lang="es-ES_tradnl" sz="1400"/>
          </a:p>
        </p:txBody>
      </p:sp>
      <p:sp>
        <p:nvSpPr>
          <p:cNvPr id="69636" name="Oval 209"/>
          <p:cNvSpPr>
            <a:spLocks noChangeArrowheads="1"/>
          </p:cNvSpPr>
          <p:nvPr/>
        </p:nvSpPr>
        <p:spPr bwMode="auto">
          <a:xfrm>
            <a:off x="2889250" y="3078163"/>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lstStyle/>
          <a:p>
            <a:pPr algn="ctr"/>
            <a:r>
              <a:rPr lang="es-MX" sz="1400" b="1">
                <a:solidFill>
                  <a:schemeClr val="bg1"/>
                </a:solidFill>
              </a:rPr>
              <a:t>+</a:t>
            </a:r>
            <a:endParaRPr lang="es-ES" sz="1400" b="1">
              <a:solidFill>
                <a:schemeClr val="bg1"/>
              </a:solidFill>
            </a:endParaRPr>
          </a:p>
        </p:txBody>
      </p:sp>
      <p:sp>
        <p:nvSpPr>
          <p:cNvPr id="69637" name="Oval 210"/>
          <p:cNvSpPr>
            <a:spLocks noChangeArrowheads="1"/>
          </p:cNvSpPr>
          <p:nvPr/>
        </p:nvSpPr>
        <p:spPr bwMode="auto">
          <a:xfrm>
            <a:off x="2897188" y="56197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38" name="Oval 211"/>
          <p:cNvSpPr>
            <a:spLocks noChangeArrowheads="1"/>
          </p:cNvSpPr>
          <p:nvPr/>
        </p:nvSpPr>
        <p:spPr bwMode="auto">
          <a:xfrm>
            <a:off x="2889250" y="4702175"/>
            <a:ext cx="179388"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39" name="Oval 212"/>
          <p:cNvSpPr>
            <a:spLocks noChangeArrowheads="1"/>
          </p:cNvSpPr>
          <p:nvPr/>
        </p:nvSpPr>
        <p:spPr bwMode="auto">
          <a:xfrm>
            <a:off x="2889250" y="3892550"/>
            <a:ext cx="179388"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69640" name="AutoShape 213"/>
          <p:cNvCxnSpPr>
            <a:cxnSpLocks noChangeShapeType="1"/>
            <a:endCxn id="69636" idx="2"/>
          </p:cNvCxnSpPr>
          <p:nvPr/>
        </p:nvCxnSpPr>
        <p:spPr bwMode="auto">
          <a:xfrm>
            <a:off x="2722563" y="3167063"/>
            <a:ext cx="155575" cy="1587"/>
          </a:xfrm>
          <a:prstGeom prst="straightConnector1">
            <a:avLst/>
          </a:prstGeom>
          <a:noFill/>
          <a:ln w="22225">
            <a:solidFill>
              <a:schemeClr val="bg1"/>
            </a:solidFill>
            <a:round/>
            <a:headEnd/>
            <a:tailEnd/>
          </a:ln>
        </p:spPr>
      </p:cxnSp>
      <p:cxnSp>
        <p:nvCxnSpPr>
          <p:cNvPr id="69641" name="AutoShape 214"/>
          <p:cNvCxnSpPr>
            <a:cxnSpLocks noChangeShapeType="1"/>
            <a:stCxn id="69636" idx="6"/>
          </p:cNvCxnSpPr>
          <p:nvPr/>
        </p:nvCxnSpPr>
        <p:spPr bwMode="auto">
          <a:xfrm flipV="1">
            <a:off x="3079750" y="3167063"/>
            <a:ext cx="141288" cy="1587"/>
          </a:xfrm>
          <a:prstGeom prst="straightConnector1">
            <a:avLst/>
          </a:prstGeom>
          <a:noFill/>
          <a:ln w="22225">
            <a:solidFill>
              <a:schemeClr val="bg1"/>
            </a:solidFill>
            <a:round/>
            <a:headEnd/>
            <a:tailEnd/>
          </a:ln>
        </p:spPr>
      </p:cxnSp>
      <p:cxnSp>
        <p:nvCxnSpPr>
          <p:cNvPr id="69642" name="AutoShape 215"/>
          <p:cNvCxnSpPr>
            <a:cxnSpLocks noChangeShapeType="1"/>
            <a:endCxn id="69639" idx="2"/>
          </p:cNvCxnSpPr>
          <p:nvPr/>
        </p:nvCxnSpPr>
        <p:spPr bwMode="auto">
          <a:xfrm>
            <a:off x="2757488" y="3983038"/>
            <a:ext cx="120650" cy="0"/>
          </a:xfrm>
          <a:prstGeom prst="straightConnector1">
            <a:avLst/>
          </a:prstGeom>
          <a:noFill/>
          <a:ln w="22225">
            <a:solidFill>
              <a:schemeClr val="bg1"/>
            </a:solidFill>
            <a:round/>
            <a:headEnd/>
            <a:tailEnd/>
          </a:ln>
        </p:spPr>
      </p:cxnSp>
      <p:cxnSp>
        <p:nvCxnSpPr>
          <p:cNvPr id="69643" name="AutoShape 216"/>
          <p:cNvCxnSpPr>
            <a:cxnSpLocks noChangeShapeType="1"/>
            <a:stCxn id="69639" idx="6"/>
          </p:cNvCxnSpPr>
          <p:nvPr/>
        </p:nvCxnSpPr>
        <p:spPr bwMode="auto">
          <a:xfrm>
            <a:off x="3079750" y="3983038"/>
            <a:ext cx="106363" cy="0"/>
          </a:xfrm>
          <a:prstGeom prst="straightConnector1">
            <a:avLst/>
          </a:prstGeom>
          <a:noFill/>
          <a:ln w="22225">
            <a:solidFill>
              <a:schemeClr val="bg1"/>
            </a:solidFill>
            <a:round/>
            <a:headEnd/>
            <a:tailEnd/>
          </a:ln>
        </p:spPr>
      </p:cxnSp>
      <p:cxnSp>
        <p:nvCxnSpPr>
          <p:cNvPr id="69644" name="AutoShape 217"/>
          <p:cNvCxnSpPr>
            <a:cxnSpLocks noChangeShapeType="1"/>
            <a:endCxn id="69638" idx="2"/>
          </p:cNvCxnSpPr>
          <p:nvPr/>
        </p:nvCxnSpPr>
        <p:spPr bwMode="auto">
          <a:xfrm>
            <a:off x="2713038" y="4789488"/>
            <a:ext cx="165100" cy="3175"/>
          </a:xfrm>
          <a:prstGeom prst="straightConnector1">
            <a:avLst/>
          </a:prstGeom>
          <a:noFill/>
          <a:ln w="22225">
            <a:solidFill>
              <a:schemeClr val="bg1"/>
            </a:solidFill>
            <a:round/>
            <a:headEnd/>
            <a:tailEnd/>
          </a:ln>
        </p:spPr>
      </p:cxnSp>
      <p:cxnSp>
        <p:nvCxnSpPr>
          <p:cNvPr id="69645" name="AutoShape 218"/>
          <p:cNvCxnSpPr>
            <a:cxnSpLocks noChangeShapeType="1"/>
            <a:stCxn id="69638" idx="6"/>
          </p:cNvCxnSpPr>
          <p:nvPr/>
        </p:nvCxnSpPr>
        <p:spPr bwMode="auto">
          <a:xfrm flipV="1">
            <a:off x="3079750" y="4789488"/>
            <a:ext cx="150813" cy="3175"/>
          </a:xfrm>
          <a:prstGeom prst="straightConnector1">
            <a:avLst/>
          </a:prstGeom>
          <a:noFill/>
          <a:ln w="22225">
            <a:solidFill>
              <a:schemeClr val="bg1"/>
            </a:solidFill>
            <a:round/>
            <a:headEnd/>
            <a:tailEnd/>
          </a:ln>
        </p:spPr>
      </p:cxnSp>
      <p:cxnSp>
        <p:nvCxnSpPr>
          <p:cNvPr id="69646" name="AutoShape 219"/>
          <p:cNvCxnSpPr>
            <a:cxnSpLocks noChangeShapeType="1"/>
            <a:endCxn id="69637" idx="2"/>
          </p:cNvCxnSpPr>
          <p:nvPr/>
        </p:nvCxnSpPr>
        <p:spPr bwMode="auto">
          <a:xfrm flipV="1">
            <a:off x="2800350" y="5710238"/>
            <a:ext cx="85725" cy="1587"/>
          </a:xfrm>
          <a:prstGeom prst="straightConnector1">
            <a:avLst/>
          </a:prstGeom>
          <a:noFill/>
          <a:ln w="22225">
            <a:solidFill>
              <a:schemeClr val="bg1"/>
            </a:solidFill>
            <a:round/>
            <a:headEnd/>
            <a:tailEnd/>
          </a:ln>
        </p:spPr>
      </p:cxnSp>
      <p:cxnSp>
        <p:nvCxnSpPr>
          <p:cNvPr id="69647" name="AutoShape 220"/>
          <p:cNvCxnSpPr>
            <a:cxnSpLocks noChangeShapeType="1"/>
            <a:stCxn id="69637" idx="6"/>
          </p:cNvCxnSpPr>
          <p:nvPr/>
        </p:nvCxnSpPr>
        <p:spPr bwMode="auto">
          <a:xfrm>
            <a:off x="3087688" y="5710238"/>
            <a:ext cx="76200" cy="0"/>
          </a:xfrm>
          <a:prstGeom prst="straightConnector1">
            <a:avLst/>
          </a:prstGeom>
          <a:noFill/>
          <a:ln w="22225">
            <a:solidFill>
              <a:schemeClr val="bg1"/>
            </a:solidFill>
            <a:round/>
            <a:headEnd/>
            <a:tailEnd/>
          </a:ln>
        </p:spPr>
      </p:cxnSp>
      <p:sp>
        <p:nvSpPr>
          <p:cNvPr id="69648" name="Text Box 221"/>
          <p:cNvSpPr txBox="1">
            <a:spLocks noChangeArrowheads="1"/>
          </p:cNvSpPr>
          <p:nvPr/>
        </p:nvSpPr>
        <p:spPr bwMode="auto">
          <a:xfrm>
            <a:off x="2555875" y="404813"/>
            <a:ext cx="4103688" cy="336550"/>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a:solidFill>
                  <a:schemeClr val="bg1"/>
                </a:solidFill>
              </a:rPr>
              <a:t>Actualización de la planeación</a:t>
            </a:r>
            <a:endParaRPr lang="es-ES" sz="1400" b="1">
              <a:solidFill>
                <a:schemeClr val="bg1"/>
              </a:solidFill>
            </a:endParaRPr>
          </a:p>
        </p:txBody>
      </p:sp>
      <p:sp>
        <p:nvSpPr>
          <p:cNvPr id="69649" name="Text Box 222"/>
          <p:cNvSpPr txBox="1">
            <a:spLocks noChangeArrowheads="1"/>
          </p:cNvSpPr>
          <p:nvPr/>
        </p:nvSpPr>
        <p:spPr bwMode="auto">
          <a:xfrm>
            <a:off x="2555875" y="763588"/>
            <a:ext cx="1173163" cy="549275"/>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Objetivos </a:t>
            </a:r>
          </a:p>
          <a:p>
            <a:r>
              <a:rPr lang="es-MX" sz="1400">
                <a:solidFill>
                  <a:schemeClr val="bg1"/>
                </a:solidFill>
              </a:rPr>
              <a:t>estratégicos</a:t>
            </a:r>
            <a:endParaRPr lang="es-ES" sz="1400">
              <a:solidFill>
                <a:schemeClr val="bg1"/>
              </a:solidFill>
            </a:endParaRPr>
          </a:p>
        </p:txBody>
      </p:sp>
      <p:sp>
        <p:nvSpPr>
          <p:cNvPr id="69650" name="Text Box 223"/>
          <p:cNvSpPr txBox="1">
            <a:spLocks noChangeArrowheads="1"/>
          </p:cNvSpPr>
          <p:nvPr/>
        </p:nvSpPr>
        <p:spPr bwMode="auto">
          <a:xfrm>
            <a:off x="3949700" y="873125"/>
            <a:ext cx="1292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spAutoFit/>
          </a:bodyPr>
          <a:lstStyle/>
          <a:p>
            <a:pPr algn="ctr"/>
            <a:r>
              <a:rPr lang="es-MX" sz="1400">
                <a:solidFill>
                  <a:schemeClr val="bg1"/>
                </a:solidFill>
              </a:rPr>
              <a:t>Estrategias</a:t>
            </a:r>
            <a:endParaRPr lang="es-ES" sz="1400">
              <a:solidFill>
                <a:schemeClr val="bg1"/>
              </a:solidFill>
            </a:endParaRPr>
          </a:p>
        </p:txBody>
      </p:sp>
      <p:sp>
        <p:nvSpPr>
          <p:cNvPr id="69651" name="Text Box 224"/>
          <p:cNvSpPr txBox="1">
            <a:spLocks noChangeArrowheads="1"/>
          </p:cNvSpPr>
          <p:nvPr/>
        </p:nvSpPr>
        <p:spPr bwMode="auto">
          <a:xfrm>
            <a:off x="5438775" y="763588"/>
            <a:ext cx="1220788"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solidFill>
                  <a:schemeClr val="bg1"/>
                </a:solidFill>
              </a:rPr>
              <a:t>Metas </a:t>
            </a:r>
          </a:p>
          <a:p>
            <a:pPr algn="ctr"/>
            <a:r>
              <a:rPr lang="es-MX" sz="1400" dirty="0">
                <a:solidFill>
                  <a:schemeClr val="bg1"/>
                </a:solidFill>
              </a:rPr>
              <a:t>C</a:t>
            </a:r>
            <a:r>
              <a:rPr lang="es-MX" sz="1400" dirty="0" smtClean="0">
                <a:solidFill>
                  <a:schemeClr val="bg1"/>
                </a:solidFill>
              </a:rPr>
              <a:t>ompromiso</a:t>
            </a:r>
            <a:endParaRPr lang="es-ES" sz="1400" dirty="0">
              <a:solidFill>
                <a:schemeClr val="bg1"/>
              </a:solidFill>
            </a:endParaRPr>
          </a:p>
        </p:txBody>
      </p:sp>
      <p:sp>
        <p:nvSpPr>
          <p:cNvPr id="69652" name="Text Box 225"/>
          <p:cNvSpPr txBox="1">
            <a:spLocks noChangeArrowheads="1"/>
          </p:cNvSpPr>
          <p:nvPr/>
        </p:nvSpPr>
        <p:spPr bwMode="auto">
          <a:xfrm>
            <a:off x="3824288" y="1628775"/>
            <a:ext cx="1546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r>
              <a:rPr lang="es-MX" sz="1400" dirty="0">
                <a:solidFill>
                  <a:schemeClr val="bg1"/>
                </a:solidFill>
              </a:rPr>
              <a:t>Proyecto integral</a:t>
            </a:r>
            <a:endParaRPr lang="es-ES" sz="1400" dirty="0">
              <a:solidFill>
                <a:schemeClr val="bg1"/>
              </a:solidFill>
            </a:endParaRPr>
          </a:p>
        </p:txBody>
      </p:sp>
      <p:sp>
        <p:nvSpPr>
          <p:cNvPr id="69653" name="Text Box 226"/>
          <p:cNvSpPr txBox="1">
            <a:spLocks noChangeArrowheads="1"/>
          </p:cNvSpPr>
          <p:nvPr/>
        </p:nvSpPr>
        <p:spPr bwMode="auto">
          <a:xfrm>
            <a:off x="6226175" y="2905125"/>
            <a:ext cx="109220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nchor="ctr"/>
          <a:lstStyle/>
          <a:p>
            <a:pPr algn="ctr"/>
            <a:r>
              <a:rPr lang="es-MX" b="1">
                <a:solidFill>
                  <a:schemeClr val="bg1"/>
                </a:solidFill>
              </a:rPr>
              <a:t>Objetivo particular 4</a:t>
            </a:r>
            <a:endParaRPr lang="es-ES" b="1">
              <a:solidFill>
                <a:schemeClr val="bg1"/>
              </a:solidFill>
            </a:endParaRPr>
          </a:p>
        </p:txBody>
      </p:sp>
      <p:sp>
        <p:nvSpPr>
          <p:cNvPr id="69654" name="Text Box 227"/>
          <p:cNvSpPr txBox="1">
            <a:spLocks noChangeArrowheads="1"/>
          </p:cNvSpPr>
          <p:nvPr/>
        </p:nvSpPr>
        <p:spPr bwMode="auto">
          <a:xfrm>
            <a:off x="4681538" y="3721100"/>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69655" name="Text Box 228"/>
          <p:cNvSpPr txBox="1">
            <a:spLocks noChangeArrowheads="1"/>
          </p:cNvSpPr>
          <p:nvPr/>
        </p:nvSpPr>
        <p:spPr bwMode="auto">
          <a:xfrm>
            <a:off x="6191250" y="3721100"/>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69656" name="Text Box 229"/>
          <p:cNvSpPr txBox="1">
            <a:spLocks noChangeArrowheads="1"/>
          </p:cNvSpPr>
          <p:nvPr/>
        </p:nvSpPr>
        <p:spPr bwMode="auto">
          <a:xfrm>
            <a:off x="4725988" y="4521200"/>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69657" name="Text Box 230"/>
          <p:cNvSpPr txBox="1">
            <a:spLocks noChangeArrowheads="1"/>
          </p:cNvSpPr>
          <p:nvPr/>
        </p:nvSpPr>
        <p:spPr bwMode="auto">
          <a:xfrm>
            <a:off x="6235700" y="4524375"/>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69658" name="Text Box 231"/>
          <p:cNvSpPr txBox="1">
            <a:spLocks noChangeArrowheads="1"/>
          </p:cNvSpPr>
          <p:nvPr/>
        </p:nvSpPr>
        <p:spPr bwMode="auto">
          <a:xfrm>
            <a:off x="4651375" y="5341938"/>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69659" name="Text Box 232"/>
          <p:cNvSpPr txBox="1">
            <a:spLocks noChangeArrowheads="1"/>
          </p:cNvSpPr>
          <p:nvPr/>
        </p:nvSpPr>
        <p:spPr bwMode="auto">
          <a:xfrm>
            <a:off x="6154738" y="5341938"/>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69660" name="Rectangle 233"/>
          <p:cNvSpPr>
            <a:spLocks noChangeArrowheads="1"/>
          </p:cNvSpPr>
          <p:nvPr/>
        </p:nvSpPr>
        <p:spPr bwMode="auto">
          <a:xfrm rot="-5400000">
            <a:off x="6053138" y="3146425"/>
            <a:ext cx="5462587" cy="576263"/>
          </a:xfrm>
          <a:prstGeom prst="rect">
            <a:avLst/>
          </a:prstGeom>
          <a:solidFill>
            <a:srgbClr val="002774">
              <a:alpha val="16862"/>
            </a:srgbClr>
          </a:solidFill>
          <a:ln w="9525">
            <a:solidFill>
              <a:schemeClr val="tx1"/>
            </a:solidFill>
            <a:miter lim="800000"/>
            <a:headEnd/>
            <a:tailEnd/>
          </a:ln>
        </p:spPr>
        <p:txBody>
          <a:bodyPr anchor="ctr"/>
          <a:lstStyle/>
          <a:p>
            <a:pPr algn="ctr"/>
            <a:r>
              <a:rPr lang="es-MX" sz="1400" dirty="0"/>
              <a:t>Resultados:</a:t>
            </a:r>
            <a:r>
              <a:rPr lang="es-MX" sz="1400" b="1" dirty="0"/>
              <a:t> </a:t>
            </a:r>
            <a:r>
              <a:rPr lang="es-MX" sz="1400" dirty="0"/>
              <a:t>Mejora de la </a:t>
            </a:r>
            <a:r>
              <a:rPr lang="es-MX" sz="1400" b="1" dirty="0"/>
              <a:t>capacidad y competitividad </a:t>
            </a:r>
            <a:r>
              <a:rPr lang="es-MX" sz="1400" dirty="0"/>
              <a:t>académicas e impulso a la</a:t>
            </a:r>
            <a:r>
              <a:rPr lang="es-MX" sz="1400" b="1" dirty="0"/>
              <a:t> innovación educativa</a:t>
            </a:r>
            <a:endParaRPr lang="es-ES" sz="1400" b="1" dirty="0"/>
          </a:p>
        </p:txBody>
      </p:sp>
      <p:cxnSp>
        <p:nvCxnSpPr>
          <p:cNvPr id="69661" name="AutoShape 234"/>
          <p:cNvCxnSpPr>
            <a:cxnSpLocks noChangeShapeType="1"/>
            <a:stCxn id="69649" idx="3"/>
            <a:endCxn id="69650" idx="1"/>
          </p:cNvCxnSpPr>
          <p:nvPr/>
        </p:nvCxnSpPr>
        <p:spPr bwMode="auto">
          <a:xfrm>
            <a:off x="3744913" y="1038225"/>
            <a:ext cx="188912" cy="3175"/>
          </a:xfrm>
          <a:prstGeom prst="straightConnector1">
            <a:avLst/>
          </a:prstGeom>
          <a:noFill/>
          <a:ln w="9525">
            <a:solidFill>
              <a:schemeClr val="tx1"/>
            </a:solidFill>
            <a:round/>
            <a:headEnd/>
            <a:tailEnd type="triangle" w="med" len="med"/>
          </a:ln>
        </p:spPr>
      </p:cxnSp>
      <p:cxnSp>
        <p:nvCxnSpPr>
          <p:cNvPr id="69662" name="AutoShape 235"/>
          <p:cNvCxnSpPr>
            <a:cxnSpLocks noChangeShapeType="1"/>
            <a:stCxn id="69650" idx="3"/>
            <a:endCxn id="69651" idx="1"/>
          </p:cNvCxnSpPr>
          <p:nvPr/>
        </p:nvCxnSpPr>
        <p:spPr bwMode="auto">
          <a:xfrm flipV="1">
            <a:off x="5241925" y="1025198"/>
            <a:ext cx="196850" cy="16202"/>
          </a:xfrm>
          <a:prstGeom prst="straightConnector1">
            <a:avLst/>
          </a:prstGeom>
          <a:noFill/>
          <a:ln w="9525">
            <a:solidFill>
              <a:schemeClr val="tx1"/>
            </a:solidFill>
            <a:round/>
            <a:headEnd/>
            <a:tailEnd type="triangle" w="med" len="med"/>
          </a:ln>
        </p:spPr>
      </p:cxnSp>
      <p:cxnSp>
        <p:nvCxnSpPr>
          <p:cNvPr id="69663" name="AutoShape 236"/>
          <p:cNvCxnSpPr>
            <a:cxnSpLocks noChangeShapeType="1"/>
            <a:stCxn id="69650" idx="2"/>
            <a:endCxn id="69652" idx="0"/>
          </p:cNvCxnSpPr>
          <p:nvPr/>
        </p:nvCxnSpPr>
        <p:spPr bwMode="auto">
          <a:xfrm>
            <a:off x="4595813" y="1225550"/>
            <a:ext cx="1587" cy="387350"/>
          </a:xfrm>
          <a:prstGeom prst="straightConnector1">
            <a:avLst/>
          </a:prstGeom>
          <a:noFill/>
          <a:ln w="9525">
            <a:solidFill>
              <a:schemeClr val="tx1"/>
            </a:solidFill>
            <a:round/>
            <a:headEnd/>
            <a:tailEnd type="triangle" w="med" len="med"/>
          </a:ln>
        </p:spPr>
      </p:cxnSp>
      <p:sp>
        <p:nvSpPr>
          <p:cNvPr id="69664" name="Text Box 237"/>
          <p:cNvSpPr txBox="1">
            <a:spLocks noChangeArrowheads="1"/>
          </p:cNvSpPr>
          <p:nvPr/>
        </p:nvSpPr>
        <p:spPr bwMode="auto">
          <a:xfrm>
            <a:off x="3190875" y="2911475"/>
            <a:ext cx="109220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nchor="ctr"/>
          <a:lstStyle/>
          <a:p>
            <a:pPr algn="ctr"/>
            <a:r>
              <a:rPr lang="es-MX" b="1">
                <a:solidFill>
                  <a:schemeClr val="bg1"/>
                </a:solidFill>
              </a:rPr>
              <a:t>Objetivo particular 2</a:t>
            </a:r>
            <a:endParaRPr lang="es-ES" b="1">
              <a:solidFill>
                <a:schemeClr val="bg1"/>
              </a:solidFill>
            </a:endParaRPr>
          </a:p>
        </p:txBody>
      </p:sp>
      <p:sp>
        <p:nvSpPr>
          <p:cNvPr id="69665" name="Text Box 238"/>
          <p:cNvSpPr txBox="1">
            <a:spLocks noChangeArrowheads="1"/>
          </p:cNvSpPr>
          <p:nvPr/>
        </p:nvSpPr>
        <p:spPr bwMode="auto">
          <a:xfrm>
            <a:off x="3152775" y="3721100"/>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69666" name="Text Box 239"/>
          <p:cNvSpPr txBox="1">
            <a:spLocks noChangeArrowheads="1"/>
          </p:cNvSpPr>
          <p:nvPr/>
        </p:nvSpPr>
        <p:spPr bwMode="auto">
          <a:xfrm>
            <a:off x="3197225" y="4527550"/>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69667" name="Text Box 240"/>
          <p:cNvSpPr txBox="1">
            <a:spLocks noChangeArrowheads="1"/>
          </p:cNvSpPr>
          <p:nvPr/>
        </p:nvSpPr>
        <p:spPr bwMode="auto">
          <a:xfrm>
            <a:off x="3128963" y="5343525"/>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69668" name="AutoShape 241"/>
          <p:cNvCxnSpPr>
            <a:cxnSpLocks noChangeShapeType="1"/>
            <a:stCxn id="69664" idx="2"/>
            <a:endCxn id="69665" idx="0"/>
          </p:cNvCxnSpPr>
          <p:nvPr/>
        </p:nvCxnSpPr>
        <p:spPr bwMode="auto">
          <a:xfrm flipH="1">
            <a:off x="3733800" y="3476625"/>
            <a:ext cx="3175" cy="228600"/>
          </a:xfrm>
          <a:prstGeom prst="straightConnector1">
            <a:avLst/>
          </a:prstGeom>
          <a:noFill/>
          <a:ln w="12700">
            <a:solidFill>
              <a:schemeClr val="tx1"/>
            </a:solidFill>
            <a:round/>
            <a:headEnd/>
            <a:tailEnd type="triangle" w="med" len="med"/>
          </a:ln>
        </p:spPr>
      </p:cxnSp>
      <p:cxnSp>
        <p:nvCxnSpPr>
          <p:cNvPr id="69669" name="AutoShape 242"/>
          <p:cNvCxnSpPr>
            <a:cxnSpLocks noChangeShapeType="1"/>
            <a:stCxn id="69665" idx="2"/>
            <a:endCxn id="69666" idx="0"/>
          </p:cNvCxnSpPr>
          <p:nvPr/>
        </p:nvCxnSpPr>
        <p:spPr bwMode="auto">
          <a:xfrm>
            <a:off x="3733800" y="4286250"/>
            <a:ext cx="0" cy="225425"/>
          </a:xfrm>
          <a:prstGeom prst="straightConnector1">
            <a:avLst/>
          </a:prstGeom>
          <a:noFill/>
          <a:ln w="12700">
            <a:solidFill>
              <a:schemeClr val="tx1"/>
            </a:solidFill>
            <a:round/>
            <a:headEnd/>
            <a:tailEnd type="triangle" w="med" len="med"/>
          </a:ln>
        </p:spPr>
      </p:cxnSp>
      <p:cxnSp>
        <p:nvCxnSpPr>
          <p:cNvPr id="69670" name="AutoShape 243"/>
          <p:cNvCxnSpPr>
            <a:cxnSpLocks noChangeShapeType="1"/>
            <a:stCxn id="69667" idx="0"/>
            <a:endCxn id="69666" idx="2"/>
          </p:cNvCxnSpPr>
          <p:nvPr/>
        </p:nvCxnSpPr>
        <p:spPr bwMode="auto">
          <a:xfrm flipH="1" flipV="1">
            <a:off x="3733800" y="5092700"/>
            <a:ext cx="6350" cy="234950"/>
          </a:xfrm>
          <a:prstGeom prst="straightConnector1">
            <a:avLst/>
          </a:prstGeom>
          <a:noFill/>
          <a:ln w="12700">
            <a:solidFill>
              <a:schemeClr val="tx1"/>
            </a:solidFill>
            <a:round/>
            <a:headEnd/>
            <a:tailEnd type="triangle" w="med" len="med"/>
          </a:ln>
        </p:spPr>
      </p:cxnSp>
      <p:cxnSp>
        <p:nvCxnSpPr>
          <p:cNvPr id="69671" name="AutoShape 244"/>
          <p:cNvCxnSpPr>
            <a:cxnSpLocks noChangeShapeType="1"/>
            <a:stCxn id="69658" idx="0"/>
            <a:endCxn id="69656" idx="2"/>
          </p:cNvCxnSpPr>
          <p:nvPr/>
        </p:nvCxnSpPr>
        <p:spPr bwMode="auto">
          <a:xfrm flipV="1">
            <a:off x="5262563" y="5086350"/>
            <a:ext cx="0" cy="239713"/>
          </a:xfrm>
          <a:prstGeom prst="straightConnector1">
            <a:avLst/>
          </a:prstGeom>
          <a:noFill/>
          <a:ln w="12700">
            <a:solidFill>
              <a:schemeClr val="tx1"/>
            </a:solidFill>
            <a:round/>
            <a:headEnd/>
            <a:tailEnd type="triangle" w="med" len="med"/>
          </a:ln>
        </p:spPr>
      </p:cxnSp>
      <p:cxnSp>
        <p:nvCxnSpPr>
          <p:cNvPr id="69672" name="AutoShape 245"/>
          <p:cNvCxnSpPr>
            <a:cxnSpLocks noChangeShapeType="1"/>
            <a:stCxn id="69659" idx="0"/>
            <a:endCxn id="69657" idx="2"/>
          </p:cNvCxnSpPr>
          <p:nvPr/>
        </p:nvCxnSpPr>
        <p:spPr bwMode="auto">
          <a:xfrm flipV="1">
            <a:off x="6765925" y="5089525"/>
            <a:ext cx="6350" cy="236538"/>
          </a:xfrm>
          <a:prstGeom prst="straightConnector1">
            <a:avLst/>
          </a:prstGeom>
          <a:noFill/>
          <a:ln w="12700">
            <a:solidFill>
              <a:schemeClr val="tx1"/>
            </a:solidFill>
            <a:round/>
            <a:headEnd/>
            <a:tailEnd type="triangle" w="med" len="med"/>
          </a:ln>
        </p:spPr>
      </p:cxnSp>
      <p:cxnSp>
        <p:nvCxnSpPr>
          <p:cNvPr id="69673" name="AutoShape 246"/>
          <p:cNvCxnSpPr>
            <a:cxnSpLocks noChangeShapeType="1"/>
            <a:stCxn id="69655" idx="2"/>
            <a:endCxn id="69657" idx="0"/>
          </p:cNvCxnSpPr>
          <p:nvPr/>
        </p:nvCxnSpPr>
        <p:spPr bwMode="auto">
          <a:xfrm>
            <a:off x="6772275" y="4286250"/>
            <a:ext cx="0" cy="222250"/>
          </a:xfrm>
          <a:prstGeom prst="straightConnector1">
            <a:avLst/>
          </a:prstGeom>
          <a:noFill/>
          <a:ln w="12700">
            <a:solidFill>
              <a:schemeClr val="tx1"/>
            </a:solidFill>
            <a:round/>
            <a:headEnd/>
            <a:tailEnd type="triangle" w="med" len="med"/>
          </a:ln>
        </p:spPr>
      </p:cxnSp>
      <p:cxnSp>
        <p:nvCxnSpPr>
          <p:cNvPr id="69674" name="AutoShape 247"/>
          <p:cNvCxnSpPr>
            <a:cxnSpLocks noChangeShapeType="1"/>
            <a:stCxn id="69654" idx="2"/>
            <a:endCxn id="69656" idx="0"/>
          </p:cNvCxnSpPr>
          <p:nvPr/>
        </p:nvCxnSpPr>
        <p:spPr bwMode="auto">
          <a:xfrm>
            <a:off x="5262563" y="4286250"/>
            <a:ext cx="0" cy="219075"/>
          </a:xfrm>
          <a:prstGeom prst="straightConnector1">
            <a:avLst/>
          </a:prstGeom>
          <a:noFill/>
          <a:ln w="12700">
            <a:solidFill>
              <a:schemeClr val="tx1"/>
            </a:solidFill>
            <a:round/>
            <a:headEnd/>
            <a:tailEnd type="triangle" w="med" len="med"/>
          </a:ln>
        </p:spPr>
      </p:cxnSp>
      <p:cxnSp>
        <p:nvCxnSpPr>
          <p:cNvPr id="69675" name="AutoShape 248"/>
          <p:cNvCxnSpPr>
            <a:cxnSpLocks noChangeShapeType="1"/>
            <a:stCxn id="69736" idx="2"/>
            <a:endCxn id="69654" idx="0"/>
          </p:cNvCxnSpPr>
          <p:nvPr/>
        </p:nvCxnSpPr>
        <p:spPr bwMode="auto">
          <a:xfrm>
            <a:off x="5262563" y="3476625"/>
            <a:ext cx="0" cy="228600"/>
          </a:xfrm>
          <a:prstGeom prst="straightConnector1">
            <a:avLst/>
          </a:prstGeom>
          <a:noFill/>
          <a:ln w="12700">
            <a:solidFill>
              <a:schemeClr val="tx1"/>
            </a:solidFill>
            <a:round/>
            <a:headEnd/>
            <a:tailEnd type="triangle" w="med" len="med"/>
          </a:ln>
        </p:spPr>
      </p:cxnSp>
      <p:cxnSp>
        <p:nvCxnSpPr>
          <p:cNvPr id="69676" name="AutoShape 249"/>
          <p:cNvCxnSpPr>
            <a:cxnSpLocks noChangeShapeType="1"/>
            <a:stCxn id="69653" idx="2"/>
            <a:endCxn id="69655" idx="0"/>
          </p:cNvCxnSpPr>
          <p:nvPr/>
        </p:nvCxnSpPr>
        <p:spPr bwMode="auto">
          <a:xfrm>
            <a:off x="6772275" y="3470275"/>
            <a:ext cx="0" cy="234950"/>
          </a:xfrm>
          <a:prstGeom prst="straightConnector1">
            <a:avLst/>
          </a:prstGeom>
          <a:noFill/>
          <a:ln w="12700">
            <a:solidFill>
              <a:schemeClr val="tx1"/>
            </a:solidFill>
            <a:round/>
            <a:headEnd/>
            <a:tailEnd type="triangle" w="med" len="med"/>
          </a:ln>
        </p:spPr>
      </p:cxnSp>
      <p:sp>
        <p:nvSpPr>
          <p:cNvPr id="69677" name="Oval 250"/>
          <p:cNvSpPr>
            <a:spLocks noChangeArrowheads="1"/>
          </p:cNvSpPr>
          <p:nvPr/>
        </p:nvSpPr>
        <p:spPr bwMode="auto">
          <a:xfrm>
            <a:off x="5916613" y="39052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78" name="Oval 251"/>
          <p:cNvSpPr>
            <a:spLocks noChangeArrowheads="1"/>
          </p:cNvSpPr>
          <p:nvPr/>
        </p:nvSpPr>
        <p:spPr bwMode="auto">
          <a:xfrm>
            <a:off x="4394200" y="3090863"/>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lstStyle/>
          <a:p>
            <a:pPr algn="ctr"/>
            <a:r>
              <a:rPr lang="es-MX" sz="1400" b="1">
                <a:solidFill>
                  <a:schemeClr val="bg1"/>
                </a:solidFill>
              </a:rPr>
              <a:t>+</a:t>
            </a:r>
            <a:endParaRPr lang="es-ES" sz="1400" b="1">
              <a:solidFill>
                <a:schemeClr val="bg1"/>
              </a:solidFill>
            </a:endParaRPr>
          </a:p>
        </p:txBody>
      </p:sp>
      <p:sp>
        <p:nvSpPr>
          <p:cNvPr id="69679" name="Oval 252"/>
          <p:cNvSpPr>
            <a:spLocks noChangeArrowheads="1"/>
          </p:cNvSpPr>
          <p:nvPr/>
        </p:nvSpPr>
        <p:spPr bwMode="auto">
          <a:xfrm>
            <a:off x="5916613" y="309086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lstStyle/>
          <a:p>
            <a:pPr algn="ctr"/>
            <a:r>
              <a:rPr lang="es-MX" sz="1400" b="1">
                <a:solidFill>
                  <a:schemeClr val="bg1"/>
                </a:solidFill>
              </a:rPr>
              <a:t>+</a:t>
            </a:r>
            <a:endParaRPr lang="es-ES" sz="1400" b="1">
              <a:solidFill>
                <a:schemeClr val="bg1"/>
              </a:solidFill>
            </a:endParaRPr>
          </a:p>
        </p:txBody>
      </p:sp>
      <p:sp>
        <p:nvSpPr>
          <p:cNvPr id="69680" name="Oval 253"/>
          <p:cNvSpPr>
            <a:spLocks noChangeArrowheads="1"/>
          </p:cNvSpPr>
          <p:nvPr/>
        </p:nvSpPr>
        <p:spPr bwMode="auto">
          <a:xfrm>
            <a:off x="4411663" y="56324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81" name="Oval 254"/>
          <p:cNvSpPr>
            <a:spLocks noChangeArrowheads="1"/>
          </p:cNvSpPr>
          <p:nvPr/>
        </p:nvSpPr>
        <p:spPr bwMode="auto">
          <a:xfrm>
            <a:off x="4394200" y="4708525"/>
            <a:ext cx="179388"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82" name="Oval 255"/>
          <p:cNvSpPr>
            <a:spLocks noChangeArrowheads="1"/>
          </p:cNvSpPr>
          <p:nvPr/>
        </p:nvSpPr>
        <p:spPr bwMode="auto">
          <a:xfrm>
            <a:off x="4394200" y="3905250"/>
            <a:ext cx="179388"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83" name="Oval 256"/>
          <p:cNvSpPr>
            <a:spLocks noChangeArrowheads="1"/>
          </p:cNvSpPr>
          <p:nvPr/>
        </p:nvSpPr>
        <p:spPr bwMode="auto">
          <a:xfrm>
            <a:off x="5924550" y="5634038"/>
            <a:ext cx="179388"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69684" name="Oval 257"/>
          <p:cNvSpPr>
            <a:spLocks noChangeArrowheads="1"/>
          </p:cNvSpPr>
          <p:nvPr/>
        </p:nvSpPr>
        <p:spPr bwMode="auto">
          <a:xfrm>
            <a:off x="5916613" y="470376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cxnSp>
        <p:nvCxnSpPr>
          <p:cNvPr id="69685" name="AutoShape 258"/>
          <p:cNvCxnSpPr>
            <a:cxnSpLocks noChangeShapeType="1"/>
            <a:stCxn id="69664" idx="3"/>
            <a:endCxn id="69678" idx="2"/>
          </p:cNvCxnSpPr>
          <p:nvPr/>
        </p:nvCxnSpPr>
        <p:spPr bwMode="auto">
          <a:xfrm flipV="1">
            <a:off x="4298950" y="3181350"/>
            <a:ext cx="84138" cy="4763"/>
          </a:xfrm>
          <a:prstGeom prst="straightConnector1">
            <a:avLst/>
          </a:prstGeom>
          <a:noFill/>
          <a:ln w="22225">
            <a:solidFill>
              <a:schemeClr val="bg1"/>
            </a:solidFill>
            <a:round/>
            <a:headEnd/>
            <a:tailEnd/>
          </a:ln>
        </p:spPr>
      </p:cxnSp>
      <p:cxnSp>
        <p:nvCxnSpPr>
          <p:cNvPr id="69686" name="AutoShape 259"/>
          <p:cNvCxnSpPr>
            <a:cxnSpLocks noChangeShapeType="1"/>
            <a:stCxn id="69678" idx="6"/>
            <a:endCxn id="69736" idx="1"/>
          </p:cNvCxnSpPr>
          <p:nvPr/>
        </p:nvCxnSpPr>
        <p:spPr bwMode="auto">
          <a:xfrm>
            <a:off x="4584700" y="3181350"/>
            <a:ext cx="115888" cy="4763"/>
          </a:xfrm>
          <a:prstGeom prst="straightConnector1">
            <a:avLst/>
          </a:prstGeom>
          <a:noFill/>
          <a:ln w="22225">
            <a:solidFill>
              <a:schemeClr val="bg1"/>
            </a:solidFill>
            <a:round/>
            <a:headEnd/>
            <a:tailEnd/>
          </a:ln>
        </p:spPr>
      </p:cxnSp>
      <p:cxnSp>
        <p:nvCxnSpPr>
          <p:cNvPr id="69687" name="AutoShape 260"/>
          <p:cNvCxnSpPr>
            <a:cxnSpLocks noChangeShapeType="1"/>
            <a:stCxn id="69736" idx="3"/>
            <a:endCxn id="69679" idx="2"/>
          </p:cNvCxnSpPr>
          <p:nvPr/>
        </p:nvCxnSpPr>
        <p:spPr bwMode="auto">
          <a:xfrm flipV="1">
            <a:off x="5824538" y="3181350"/>
            <a:ext cx="80962" cy="4763"/>
          </a:xfrm>
          <a:prstGeom prst="straightConnector1">
            <a:avLst/>
          </a:prstGeom>
          <a:noFill/>
          <a:ln w="22225">
            <a:solidFill>
              <a:schemeClr val="bg1"/>
            </a:solidFill>
            <a:round/>
            <a:headEnd/>
            <a:tailEnd/>
          </a:ln>
        </p:spPr>
      </p:cxnSp>
      <p:cxnSp>
        <p:nvCxnSpPr>
          <p:cNvPr id="69688" name="AutoShape 261"/>
          <p:cNvCxnSpPr>
            <a:cxnSpLocks noChangeShapeType="1"/>
            <a:stCxn id="69679" idx="6"/>
            <a:endCxn id="69653" idx="1"/>
          </p:cNvCxnSpPr>
          <p:nvPr/>
        </p:nvCxnSpPr>
        <p:spPr bwMode="auto">
          <a:xfrm flipV="1">
            <a:off x="6107113" y="3179763"/>
            <a:ext cx="103187" cy="1587"/>
          </a:xfrm>
          <a:prstGeom prst="straightConnector1">
            <a:avLst/>
          </a:prstGeom>
          <a:noFill/>
          <a:ln w="22225">
            <a:solidFill>
              <a:schemeClr val="bg1"/>
            </a:solidFill>
            <a:round/>
            <a:headEnd/>
            <a:tailEnd/>
          </a:ln>
        </p:spPr>
      </p:cxnSp>
      <p:cxnSp>
        <p:nvCxnSpPr>
          <p:cNvPr id="69689" name="AutoShape 262"/>
          <p:cNvCxnSpPr>
            <a:cxnSpLocks noChangeShapeType="1"/>
            <a:stCxn id="69665" idx="3"/>
            <a:endCxn id="69682" idx="2"/>
          </p:cNvCxnSpPr>
          <p:nvPr/>
        </p:nvCxnSpPr>
        <p:spPr bwMode="auto">
          <a:xfrm>
            <a:off x="4330700" y="3995738"/>
            <a:ext cx="52388" cy="0"/>
          </a:xfrm>
          <a:prstGeom prst="straightConnector1">
            <a:avLst/>
          </a:prstGeom>
          <a:noFill/>
          <a:ln w="22225">
            <a:solidFill>
              <a:schemeClr val="bg1"/>
            </a:solidFill>
            <a:round/>
            <a:headEnd/>
            <a:tailEnd/>
          </a:ln>
        </p:spPr>
      </p:cxnSp>
      <p:cxnSp>
        <p:nvCxnSpPr>
          <p:cNvPr id="69690" name="AutoShape 263"/>
          <p:cNvCxnSpPr>
            <a:cxnSpLocks noChangeShapeType="1"/>
            <a:stCxn id="69682" idx="6"/>
            <a:endCxn id="69654" idx="1"/>
          </p:cNvCxnSpPr>
          <p:nvPr/>
        </p:nvCxnSpPr>
        <p:spPr bwMode="auto">
          <a:xfrm>
            <a:off x="4584700" y="3995738"/>
            <a:ext cx="80963" cy="0"/>
          </a:xfrm>
          <a:prstGeom prst="straightConnector1">
            <a:avLst/>
          </a:prstGeom>
          <a:noFill/>
          <a:ln w="22225">
            <a:solidFill>
              <a:schemeClr val="bg1"/>
            </a:solidFill>
            <a:round/>
            <a:headEnd/>
            <a:tailEnd/>
          </a:ln>
        </p:spPr>
      </p:cxnSp>
      <p:cxnSp>
        <p:nvCxnSpPr>
          <p:cNvPr id="69691" name="AutoShape 264"/>
          <p:cNvCxnSpPr>
            <a:cxnSpLocks noChangeShapeType="1"/>
            <a:stCxn id="69666" idx="3"/>
            <a:endCxn id="69681" idx="2"/>
          </p:cNvCxnSpPr>
          <p:nvPr/>
        </p:nvCxnSpPr>
        <p:spPr bwMode="auto">
          <a:xfrm flipV="1">
            <a:off x="4286250" y="4799013"/>
            <a:ext cx="96838" cy="3175"/>
          </a:xfrm>
          <a:prstGeom prst="straightConnector1">
            <a:avLst/>
          </a:prstGeom>
          <a:noFill/>
          <a:ln w="22225">
            <a:solidFill>
              <a:schemeClr val="bg1"/>
            </a:solidFill>
            <a:round/>
            <a:headEnd/>
            <a:tailEnd/>
          </a:ln>
        </p:spPr>
      </p:cxnSp>
      <p:cxnSp>
        <p:nvCxnSpPr>
          <p:cNvPr id="69692" name="AutoShape 265"/>
          <p:cNvCxnSpPr>
            <a:cxnSpLocks noChangeShapeType="1"/>
            <a:stCxn id="69681" idx="6"/>
            <a:endCxn id="69656" idx="1"/>
          </p:cNvCxnSpPr>
          <p:nvPr/>
        </p:nvCxnSpPr>
        <p:spPr bwMode="auto">
          <a:xfrm flipV="1">
            <a:off x="4584700" y="4795838"/>
            <a:ext cx="125413" cy="3175"/>
          </a:xfrm>
          <a:prstGeom prst="straightConnector1">
            <a:avLst/>
          </a:prstGeom>
          <a:noFill/>
          <a:ln w="22225">
            <a:solidFill>
              <a:schemeClr val="bg1"/>
            </a:solidFill>
            <a:round/>
            <a:headEnd/>
            <a:tailEnd/>
          </a:ln>
        </p:spPr>
      </p:cxnSp>
      <p:cxnSp>
        <p:nvCxnSpPr>
          <p:cNvPr id="69693" name="AutoShape 266"/>
          <p:cNvCxnSpPr>
            <a:cxnSpLocks noChangeShapeType="1"/>
            <a:stCxn id="69667" idx="3"/>
            <a:endCxn id="69680" idx="2"/>
          </p:cNvCxnSpPr>
          <p:nvPr/>
        </p:nvCxnSpPr>
        <p:spPr bwMode="auto">
          <a:xfrm flipV="1">
            <a:off x="4365625" y="5722938"/>
            <a:ext cx="34925" cy="1587"/>
          </a:xfrm>
          <a:prstGeom prst="straightConnector1">
            <a:avLst/>
          </a:prstGeom>
          <a:noFill/>
          <a:ln w="22225">
            <a:solidFill>
              <a:schemeClr val="bg1"/>
            </a:solidFill>
            <a:round/>
            <a:headEnd/>
            <a:tailEnd/>
          </a:ln>
        </p:spPr>
      </p:cxnSp>
      <p:cxnSp>
        <p:nvCxnSpPr>
          <p:cNvPr id="69694" name="AutoShape 267"/>
          <p:cNvCxnSpPr>
            <a:cxnSpLocks noChangeShapeType="1"/>
            <a:stCxn id="69680" idx="6"/>
            <a:endCxn id="69658" idx="1"/>
          </p:cNvCxnSpPr>
          <p:nvPr/>
        </p:nvCxnSpPr>
        <p:spPr bwMode="auto">
          <a:xfrm>
            <a:off x="4602163" y="5722938"/>
            <a:ext cx="33337" cy="0"/>
          </a:xfrm>
          <a:prstGeom prst="straightConnector1">
            <a:avLst/>
          </a:prstGeom>
          <a:noFill/>
          <a:ln w="22225">
            <a:solidFill>
              <a:schemeClr val="bg1"/>
            </a:solidFill>
            <a:round/>
            <a:headEnd/>
            <a:tailEnd/>
          </a:ln>
        </p:spPr>
      </p:cxnSp>
      <p:cxnSp>
        <p:nvCxnSpPr>
          <p:cNvPr id="69695" name="AutoShape 268"/>
          <p:cNvCxnSpPr>
            <a:cxnSpLocks noChangeShapeType="1"/>
            <a:stCxn id="69654" idx="3"/>
            <a:endCxn id="69677" idx="2"/>
          </p:cNvCxnSpPr>
          <p:nvPr/>
        </p:nvCxnSpPr>
        <p:spPr bwMode="auto">
          <a:xfrm>
            <a:off x="5859463" y="3995738"/>
            <a:ext cx="46037" cy="0"/>
          </a:xfrm>
          <a:prstGeom prst="straightConnector1">
            <a:avLst/>
          </a:prstGeom>
          <a:noFill/>
          <a:ln w="22225">
            <a:solidFill>
              <a:schemeClr val="bg1"/>
            </a:solidFill>
            <a:round/>
            <a:headEnd/>
            <a:tailEnd/>
          </a:ln>
        </p:spPr>
      </p:cxnSp>
      <p:cxnSp>
        <p:nvCxnSpPr>
          <p:cNvPr id="69696" name="AutoShape 269"/>
          <p:cNvCxnSpPr>
            <a:cxnSpLocks noChangeShapeType="1"/>
            <a:stCxn id="69677" idx="6"/>
            <a:endCxn id="69655" idx="1"/>
          </p:cNvCxnSpPr>
          <p:nvPr/>
        </p:nvCxnSpPr>
        <p:spPr bwMode="auto">
          <a:xfrm>
            <a:off x="6107113" y="3995738"/>
            <a:ext cx="68262" cy="0"/>
          </a:xfrm>
          <a:prstGeom prst="straightConnector1">
            <a:avLst/>
          </a:prstGeom>
          <a:noFill/>
          <a:ln w="22225">
            <a:solidFill>
              <a:schemeClr val="bg1"/>
            </a:solidFill>
            <a:round/>
            <a:headEnd/>
            <a:tailEnd/>
          </a:ln>
        </p:spPr>
      </p:cxnSp>
      <p:cxnSp>
        <p:nvCxnSpPr>
          <p:cNvPr id="69697" name="AutoShape 270"/>
          <p:cNvCxnSpPr>
            <a:cxnSpLocks noChangeShapeType="1"/>
            <a:stCxn id="69656" idx="3"/>
            <a:endCxn id="69684" idx="2"/>
          </p:cNvCxnSpPr>
          <p:nvPr/>
        </p:nvCxnSpPr>
        <p:spPr bwMode="auto">
          <a:xfrm flipV="1">
            <a:off x="5815013" y="4794250"/>
            <a:ext cx="90487" cy="1588"/>
          </a:xfrm>
          <a:prstGeom prst="straightConnector1">
            <a:avLst/>
          </a:prstGeom>
          <a:noFill/>
          <a:ln w="22225">
            <a:solidFill>
              <a:schemeClr val="bg1"/>
            </a:solidFill>
            <a:round/>
            <a:headEnd/>
            <a:tailEnd/>
          </a:ln>
        </p:spPr>
      </p:cxnSp>
      <p:cxnSp>
        <p:nvCxnSpPr>
          <p:cNvPr id="69698" name="AutoShape 271"/>
          <p:cNvCxnSpPr>
            <a:cxnSpLocks noChangeShapeType="1"/>
            <a:stCxn id="69684" idx="6"/>
            <a:endCxn id="69657" idx="1"/>
          </p:cNvCxnSpPr>
          <p:nvPr/>
        </p:nvCxnSpPr>
        <p:spPr bwMode="auto">
          <a:xfrm>
            <a:off x="6107113" y="4794250"/>
            <a:ext cx="112712" cy="4763"/>
          </a:xfrm>
          <a:prstGeom prst="straightConnector1">
            <a:avLst/>
          </a:prstGeom>
          <a:noFill/>
          <a:ln w="22225">
            <a:solidFill>
              <a:schemeClr val="bg1"/>
            </a:solidFill>
            <a:round/>
            <a:headEnd/>
            <a:tailEnd/>
          </a:ln>
        </p:spPr>
      </p:cxnSp>
      <p:cxnSp>
        <p:nvCxnSpPr>
          <p:cNvPr id="69699" name="AutoShape 272"/>
          <p:cNvCxnSpPr>
            <a:cxnSpLocks noChangeShapeType="1"/>
            <a:stCxn id="69658" idx="3"/>
            <a:endCxn id="69683" idx="2"/>
          </p:cNvCxnSpPr>
          <p:nvPr/>
        </p:nvCxnSpPr>
        <p:spPr bwMode="auto">
          <a:xfrm>
            <a:off x="5888038" y="5722938"/>
            <a:ext cx="25400" cy="1587"/>
          </a:xfrm>
          <a:prstGeom prst="straightConnector1">
            <a:avLst/>
          </a:prstGeom>
          <a:noFill/>
          <a:ln w="22225">
            <a:solidFill>
              <a:schemeClr val="bg1"/>
            </a:solidFill>
            <a:round/>
            <a:headEnd/>
            <a:tailEnd/>
          </a:ln>
        </p:spPr>
      </p:cxnSp>
      <p:cxnSp>
        <p:nvCxnSpPr>
          <p:cNvPr id="69700" name="AutoShape 273"/>
          <p:cNvCxnSpPr>
            <a:cxnSpLocks noChangeShapeType="1"/>
            <a:stCxn id="69683" idx="6"/>
            <a:endCxn id="69659" idx="1"/>
          </p:cNvCxnSpPr>
          <p:nvPr/>
        </p:nvCxnSpPr>
        <p:spPr bwMode="auto">
          <a:xfrm flipV="1">
            <a:off x="6115050" y="5722938"/>
            <a:ext cx="23813" cy="1587"/>
          </a:xfrm>
          <a:prstGeom prst="straightConnector1">
            <a:avLst/>
          </a:prstGeom>
          <a:noFill/>
          <a:ln w="22225">
            <a:solidFill>
              <a:schemeClr val="bg1"/>
            </a:solidFill>
            <a:round/>
            <a:headEnd/>
            <a:tailEnd/>
          </a:ln>
        </p:spPr>
      </p:cxnSp>
      <p:grpSp>
        <p:nvGrpSpPr>
          <p:cNvPr id="69701" name="Group 274"/>
          <p:cNvGrpSpPr>
            <a:grpSpLocks/>
          </p:cNvGrpSpPr>
          <p:nvPr/>
        </p:nvGrpSpPr>
        <p:grpSpPr bwMode="auto">
          <a:xfrm>
            <a:off x="4716463" y="2909888"/>
            <a:ext cx="1092200" cy="550862"/>
            <a:chOff x="3096" y="2231"/>
            <a:chExt cx="688" cy="347"/>
          </a:xfrm>
        </p:grpSpPr>
        <p:sp>
          <p:nvSpPr>
            <p:cNvPr id="69736" name="Text Box 275"/>
            <p:cNvSpPr txBox="1">
              <a:spLocks noChangeArrowheads="1"/>
            </p:cNvSpPr>
            <p:nvPr/>
          </p:nvSpPr>
          <p:spPr bwMode="auto">
            <a:xfrm>
              <a:off x="3096" y="2232"/>
              <a:ext cx="688" cy="34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nchor="ctr"/>
            <a:lstStyle/>
            <a:p>
              <a:pPr algn="ctr"/>
              <a:r>
                <a:rPr lang="es-MX" b="1">
                  <a:solidFill>
                    <a:schemeClr val="bg1"/>
                  </a:solidFill>
                </a:rPr>
                <a:t>Objetivo particular 3</a:t>
              </a:r>
              <a:endParaRPr lang="es-ES" b="1">
                <a:solidFill>
                  <a:schemeClr val="bg1"/>
                </a:solidFill>
              </a:endParaRPr>
            </a:p>
          </p:txBody>
        </p:sp>
        <p:sp>
          <p:nvSpPr>
            <p:cNvPr id="69737" name="Rectangle 276"/>
            <p:cNvSpPr>
              <a:spLocks noChangeArrowheads="1"/>
            </p:cNvSpPr>
            <p:nvPr/>
          </p:nvSpPr>
          <p:spPr bwMode="auto">
            <a:xfrm>
              <a:off x="3427" y="2231"/>
              <a:ext cx="272" cy="46"/>
            </a:xfrm>
            <a:prstGeom prst="rect">
              <a:avLst/>
            </a:prstGeom>
            <a:noFill/>
            <a:ln w="31750" algn="ctr">
              <a:noFill/>
              <a:miter lim="800000"/>
              <a:headEnd/>
              <a:tailEnd/>
            </a:ln>
          </p:spPr>
          <p:txBody>
            <a:bodyPr anchor="ctr"/>
            <a:lstStyle/>
            <a:p>
              <a:pPr algn="ctr"/>
              <a:endParaRPr lang="es-ES_tradnl" sz="1400"/>
            </a:p>
          </p:txBody>
        </p:sp>
      </p:grpSp>
      <p:cxnSp>
        <p:nvCxnSpPr>
          <p:cNvPr id="69702" name="AutoShape 277"/>
          <p:cNvCxnSpPr>
            <a:cxnSpLocks noChangeShapeType="1"/>
          </p:cNvCxnSpPr>
          <p:nvPr/>
        </p:nvCxnSpPr>
        <p:spPr bwMode="auto">
          <a:xfrm>
            <a:off x="2124075" y="774700"/>
            <a:ext cx="396875" cy="0"/>
          </a:xfrm>
          <a:prstGeom prst="straightConnector1">
            <a:avLst/>
          </a:prstGeom>
          <a:noFill/>
          <a:ln w="12700">
            <a:solidFill>
              <a:schemeClr val="tx1"/>
            </a:solidFill>
            <a:round/>
            <a:headEnd/>
            <a:tailEnd type="triangle" w="med" len="med"/>
          </a:ln>
        </p:spPr>
      </p:cxnSp>
      <p:sp>
        <p:nvSpPr>
          <p:cNvPr id="69703" name="Rectangle 278"/>
          <p:cNvSpPr>
            <a:spLocks noChangeArrowheads="1"/>
          </p:cNvSpPr>
          <p:nvPr/>
        </p:nvSpPr>
        <p:spPr bwMode="auto">
          <a:xfrm>
            <a:off x="7612063" y="2928938"/>
            <a:ext cx="250825" cy="503237"/>
          </a:xfrm>
          <a:prstGeom prst="rect">
            <a:avLst/>
          </a:prstGeom>
          <a:noFill/>
          <a:ln w="22225" algn="ctr">
            <a:noFill/>
            <a:miter lim="800000"/>
            <a:headEnd/>
            <a:tailEnd/>
          </a:ln>
        </p:spPr>
        <p:txBody>
          <a:bodyPr wrap="none" anchor="ctr"/>
          <a:lstStyle/>
          <a:p>
            <a:pPr algn="ctr"/>
            <a:endParaRPr lang="es-ES_tradnl" sz="1400"/>
          </a:p>
        </p:txBody>
      </p:sp>
      <p:sp>
        <p:nvSpPr>
          <p:cNvPr id="69704" name="Rectangle 279"/>
          <p:cNvSpPr>
            <a:spLocks noChangeArrowheads="1"/>
          </p:cNvSpPr>
          <p:nvPr/>
        </p:nvSpPr>
        <p:spPr bwMode="auto">
          <a:xfrm>
            <a:off x="7612063" y="3743325"/>
            <a:ext cx="250825" cy="503238"/>
          </a:xfrm>
          <a:prstGeom prst="rect">
            <a:avLst/>
          </a:prstGeom>
          <a:noFill/>
          <a:ln w="22225" algn="ctr">
            <a:noFill/>
            <a:miter lim="800000"/>
            <a:headEnd/>
            <a:tailEnd/>
          </a:ln>
        </p:spPr>
        <p:txBody>
          <a:bodyPr wrap="none" anchor="ctr"/>
          <a:lstStyle/>
          <a:p>
            <a:pPr algn="ctr"/>
            <a:endParaRPr lang="es-ES_tradnl" sz="1400"/>
          </a:p>
        </p:txBody>
      </p:sp>
      <p:sp>
        <p:nvSpPr>
          <p:cNvPr id="69705" name="Rectangle 280"/>
          <p:cNvSpPr>
            <a:spLocks noChangeArrowheads="1"/>
          </p:cNvSpPr>
          <p:nvPr/>
        </p:nvSpPr>
        <p:spPr bwMode="auto">
          <a:xfrm>
            <a:off x="7612063" y="4546600"/>
            <a:ext cx="250825" cy="503238"/>
          </a:xfrm>
          <a:prstGeom prst="rect">
            <a:avLst/>
          </a:prstGeom>
          <a:noFill/>
          <a:ln w="22225" algn="ctr">
            <a:noFill/>
            <a:miter lim="800000"/>
            <a:headEnd/>
            <a:tailEnd/>
          </a:ln>
        </p:spPr>
        <p:txBody>
          <a:bodyPr wrap="none" anchor="ctr"/>
          <a:lstStyle/>
          <a:p>
            <a:pPr algn="ctr"/>
            <a:endParaRPr lang="es-ES_tradnl" sz="1400"/>
          </a:p>
        </p:txBody>
      </p:sp>
      <p:sp>
        <p:nvSpPr>
          <p:cNvPr id="69706" name="Rectangle 281"/>
          <p:cNvSpPr>
            <a:spLocks noChangeArrowheads="1"/>
          </p:cNvSpPr>
          <p:nvPr/>
        </p:nvSpPr>
        <p:spPr bwMode="auto">
          <a:xfrm>
            <a:off x="7613650" y="5349875"/>
            <a:ext cx="250825" cy="503238"/>
          </a:xfrm>
          <a:prstGeom prst="rect">
            <a:avLst/>
          </a:prstGeom>
          <a:noFill/>
          <a:ln w="22225" algn="ctr">
            <a:noFill/>
            <a:miter lim="800000"/>
            <a:headEnd/>
            <a:tailEnd/>
          </a:ln>
        </p:spPr>
        <p:txBody>
          <a:bodyPr wrap="none" anchor="ctr"/>
          <a:lstStyle/>
          <a:p>
            <a:pPr algn="ctr"/>
            <a:endParaRPr lang="es-ES_tradnl" sz="1400"/>
          </a:p>
        </p:txBody>
      </p:sp>
      <p:sp>
        <p:nvSpPr>
          <p:cNvPr id="69707" name="Rectangle 282"/>
          <p:cNvSpPr>
            <a:spLocks noChangeArrowheads="1"/>
          </p:cNvSpPr>
          <p:nvPr/>
        </p:nvSpPr>
        <p:spPr bwMode="auto">
          <a:xfrm>
            <a:off x="8502650" y="784225"/>
            <a:ext cx="250825" cy="503238"/>
          </a:xfrm>
          <a:prstGeom prst="rect">
            <a:avLst/>
          </a:prstGeom>
          <a:noFill/>
          <a:ln w="22225" algn="ctr">
            <a:noFill/>
            <a:miter lim="800000"/>
            <a:headEnd/>
            <a:tailEnd/>
          </a:ln>
        </p:spPr>
        <p:txBody>
          <a:bodyPr wrap="none" anchor="ctr"/>
          <a:lstStyle/>
          <a:p>
            <a:pPr algn="ctr"/>
            <a:endParaRPr lang="es-ES_tradnl" sz="1400"/>
          </a:p>
        </p:txBody>
      </p:sp>
      <p:cxnSp>
        <p:nvCxnSpPr>
          <p:cNvPr id="69708" name="AutoShape 286"/>
          <p:cNvCxnSpPr>
            <a:cxnSpLocks noChangeShapeType="1"/>
            <a:stCxn id="69651" idx="3"/>
            <a:endCxn id="69707" idx="1"/>
          </p:cNvCxnSpPr>
          <p:nvPr/>
        </p:nvCxnSpPr>
        <p:spPr bwMode="auto">
          <a:xfrm>
            <a:off x="6659563" y="1025198"/>
            <a:ext cx="1843087" cy="10646"/>
          </a:xfrm>
          <a:prstGeom prst="straightConnector1">
            <a:avLst/>
          </a:prstGeom>
          <a:noFill/>
          <a:ln w="12700">
            <a:solidFill>
              <a:schemeClr val="tx1"/>
            </a:solidFill>
            <a:round/>
            <a:headEnd/>
            <a:tailEnd type="triangle" w="med" len="med"/>
          </a:ln>
        </p:spPr>
      </p:cxnSp>
      <p:sp>
        <p:nvSpPr>
          <p:cNvPr id="69709" name="Text Box 287"/>
          <p:cNvSpPr txBox="1">
            <a:spLocks noChangeArrowheads="1"/>
          </p:cNvSpPr>
          <p:nvPr/>
        </p:nvSpPr>
        <p:spPr bwMode="auto">
          <a:xfrm>
            <a:off x="0" y="0"/>
            <a:ext cx="9144000" cy="336550"/>
          </a:xfrm>
          <a:prstGeom prst="rect">
            <a:avLst/>
          </a:prstGeom>
          <a:noFill/>
          <a:ln w="12700" algn="ctr">
            <a:noFill/>
            <a:miter lim="800000"/>
            <a:headEnd/>
            <a:tailEnd/>
          </a:ln>
        </p:spPr>
        <p:txBody>
          <a:bodyPr>
            <a:spAutoFit/>
          </a:bodyPr>
          <a:lstStyle/>
          <a:p>
            <a:pPr algn="ctr">
              <a:spcBef>
                <a:spcPct val="50000"/>
              </a:spcBef>
            </a:pPr>
            <a:r>
              <a:rPr lang="es-MX" sz="1600" b="1" dirty="0" smtClean="0"/>
              <a:t>Proyecto 1: Diagrama </a:t>
            </a:r>
            <a:r>
              <a:rPr lang="es-MX" sz="1600" b="1" dirty="0"/>
              <a:t>del proyecto integral para atender problemas comunes </a:t>
            </a:r>
            <a:r>
              <a:rPr lang="es-MX" sz="1600" b="1" dirty="0" smtClean="0"/>
              <a:t>a </a:t>
            </a:r>
            <a:r>
              <a:rPr lang="es-MX" sz="1600" b="1" dirty="0"/>
              <a:t>las DES</a:t>
            </a:r>
            <a:endParaRPr lang="es-ES" sz="1600" b="1" dirty="0"/>
          </a:p>
        </p:txBody>
      </p:sp>
      <p:sp>
        <p:nvSpPr>
          <p:cNvPr id="69710" name="Text Box 288"/>
          <p:cNvSpPr txBox="1">
            <a:spLocks noChangeArrowheads="1"/>
          </p:cNvSpPr>
          <p:nvPr/>
        </p:nvSpPr>
        <p:spPr bwMode="auto">
          <a:xfrm>
            <a:off x="1649413" y="3733800"/>
            <a:ext cx="11620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Metas</a:t>
            </a:r>
            <a:endParaRPr lang="es-MX" sz="1800">
              <a:solidFill>
                <a:schemeClr val="bg1"/>
              </a:solidFill>
            </a:endParaRPr>
          </a:p>
          <a:p>
            <a:pPr algn="ctr"/>
            <a:r>
              <a:rPr lang="es-MX" sz="1400">
                <a:solidFill>
                  <a:schemeClr val="bg1"/>
                </a:solidFill>
              </a:rPr>
              <a:t>académicas</a:t>
            </a:r>
            <a:endParaRPr lang="es-ES" sz="1400">
              <a:solidFill>
                <a:schemeClr val="bg1"/>
              </a:solidFill>
            </a:endParaRPr>
          </a:p>
        </p:txBody>
      </p:sp>
      <p:sp>
        <p:nvSpPr>
          <p:cNvPr id="69711" name="Text Box 289"/>
          <p:cNvSpPr txBox="1">
            <a:spLocks noChangeArrowheads="1"/>
          </p:cNvSpPr>
          <p:nvPr/>
        </p:nvSpPr>
        <p:spPr bwMode="auto">
          <a:xfrm>
            <a:off x="1693863" y="4540250"/>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69712" name="Text Box 290"/>
          <p:cNvSpPr txBox="1">
            <a:spLocks noChangeArrowheads="1"/>
          </p:cNvSpPr>
          <p:nvPr/>
        </p:nvSpPr>
        <p:spPr bwMode="auto">
          <a:xfrm>
            <a:off x="1619250" y="5354638"/>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69713" name="AutoShape 298"/>
          <p:cNvCxnSpPr>
            <a:cxnSpLocks noChangeShapeType="1"/>
            <a:stCxn id="69712" idx="0"/>
            <a:endCxn id="69711" idx="2"/>
          </p:cNvCxnSpPr>
          <p:nvPr/>
        </p:nvCxnSpPr>
        <p:spPr bwMode="auto">
          <a:xfrm flipV="1">
            <a:off x="2230438" y="5105400"/>
            <a:ext cx="0" cy="233363"/>
          </a:xfrm>
          <a:prstGeom prst="straightConnector1">
            <a:avLst/>
          </a:prstGeom>
          <a:noFill/>
          <a:ln w="12700">
            <a:solidFill>
              <a:schemeClr val="tx1"/>
            </a:solidFill>
            <a:round/>
            <a:headEnd/>
            <a:tailEnd type="triangle" w="med" len="med"/>
          </a:ln>
        </p:spPr>
      </p:cxnSp>
      <p:cxnSp>
        <p:nvCxnSpPr>
          <p:cNvPr id="69714" name="AutoShape 299"/>
          <p:cNvCxnSpPr>
            <a:cxnSpLocks noChangeShapeType="1"/>
            <a:stCxn id="69710" idx="2"/>
            <a:endCxn id="69711" idx="0"/>
          </p:cNvCxnSpPr>
          <p:nvPr/>
        </p:nvCxnSpPr>
        <p:spPr bwMode="auto">
          <a:xfrm>
            <a:off x="2230438" y="4298950"/>
            <a:ext cx="0" cy="225425"/>
          </a:xfrm>
          <a:prstGeom prst="straightConnector1">
            <a:avLst/>
          </a:prstGeom>
          <a:noFill/>
          <a:ln w="12700">
            <a:solidFill>
              <a:schemeClr val="tx1"/>
            </a:solidFill>
            <a:round/>
            <a:headEnd/>
            <a:tailEnd type="triangle" w="med" len="med"/>
          </a:ln>
        </p:spPr>
      </p:cxnSp>
      <p:cxnSp>
        <p:nvCxnSpPr>
          <p:cNvPr id="69715" name="AutoShape 300"/>
          <p:cNvCxnSpPr>
            <a:cxnSpLocks noChangeShapeType="1"/>
            <a:stCxn id="69734" idx="2"/>
            <a:endCxn id="69710" idx="0"/>
          </p:cNvCxnSpPr>
          <p:nvPr/>
        </p:nvCxnSpPr>
        <p:spPr bwMode="auto">
          <a:xfrm>
            <a:off x="2230438" y="3482975"/>
            <a:ext cx="0" cy="234950"/>
          </a:xfrm>
          <a:prstGeom prst="straightConnector1">
            <a:avLst/>
          </a:prstGeom>
          <a:noFill/>
          <a:ln w="12700">
            <a:solidFill>
              <a:schemeClr val="tx1"/>
            </a:solidFill>
            <a:round/>
            <a:headEnd/>
            <a:tailEnd type="triangle" w="med" len="med"/>
          </a:ln>
        </p:spPr>
      </p:cxnSp>
      <p:grpSp>
        <p:nvGrpSpPr>
          <p:cNvPr id="69716" name="Group 313"/>
          <p:cNvGrpSpPr>
            <a:grpSpLocks/>
          </p:cNvGrpSpPr>
          <p:nvPr/>
        </p:nvGrpSpPr>
        <p:grpSpPr bwMode="auto">
          <a:xfrm>
            <a:off x="1684338" y="2916238"/>
            <a:ext cx="1092200" cy="550862"/>
            <a:chOff x="3096" y="2231"/>
            <a:chExt cx="688" cy="347"/>
          </a:xfrm>
        </p:grpSpPr>
        <p:sp>
          <p:nvSpPr>
            <p:cNvPr id="69734" name="Text Box 314"/>
            <p:cNvSpPr txBox="1">
              <a:spLocks noChangeArrowheads="1"/>
            </p:cNvSpPr>
            <p:nvPr/>
          </p:nvSpPr>
          <p:spPr bwMode="auto">
            <a:xfrm>
              <a:off x="3096" y="2232"/>
              <a:ext cx="688" cy="34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anchor="ctr"/>
            <a:lstStyle/>
            <a:p>
              <a:pPr algn="ctr"/>
              <a:r>
                <a:rPr lang="es-MX" b="1">
                  <a:solidFill>
                    <a:schemeClr val="bg1"/>
                  </a:solidFill>
                </a:rPr>
                <a:t>Objetivo particular 1</a:t>
              </a:r>
              <a:endParaRPr lang="es-ES" b="1">
                <a:solidFill>
                  <a:schemeClr val="bg1"/>
                </a:solidFill>
              </a:endParaRPr>
            </a:p>
          </p:txBody>
        </p:sp>
        <p:sp>
          <p:nvSpPr>
            <p:cNvPr id="69735" name="Rectangle 315"/>
            <p:cNvSpPr>
              <a:spLocks noChangeArrowheads="1"/>
            </p:cNvSpPr>
            <p:nvPr/>
          </p:nvSpPr>
          <p:spPr bwMode="auto">
            <a:xfrm>
              <a:off x="3427" y="2231"/>
              <a:ext cx="272" cy="46"/>
            </a:xfrm>
            <a:prstGeom prst="rect">
              <a:avLst/>
            </a:prstGeom>
            <a:noFill/>
            <a:ln w="31750" algn="ctr">
              <a:noFill/>
              <a:miter lim="800000"/>
              <a:headEnd/>
              <a:tailEnd/>
            </a:ln>
          </p:spPr>
          <p:txBody>
            <a:bodyPr anchor="ctr"/>
            <a:lstStyle/>
            <a:p>
              <a:pPr algn="ctr"/>
              <a:endParaRPr lang="es-ES_tradnl" sz="1400"/>
            </a:p>
          </p:txBody>
        </p:sp>
      </p:grpSp>
      <p:sp>
        <p:nvSpPr>
          <p:cNvPr id="69717" name="Line 316"/>
          <p:cNvSpPr>
            <a:spLocks noChangeShapeType="1"/>
          </p:cNvSpPr>
          <p:nvPr/>
        </p:nvSpPr>
        <p:spPr bwMode="auto">
          <a:xfrm>
            <a:off x="2233613" y="2687638"/>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69718" name="Line 317"/>
          <p:cNvSpPr>
            <a:spLocks noChangeShapeType="1"/>
          </p:cNvSpPr>
          <p:nvPr/>
        </p:nvSpPr>
        <p:spPr bwMode="auto">
          <a:xfrm>
            <a:off x="3730625" y="2686050"/>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69719" name="Line 318"/>
          <p:cNvSpPr>
            <a:spLocks noChangeShapeType="1"/>
          </p:cNvSpPr>
          <p:nvPr/>
        </p:nvSpPr>
        <p:spPr bwMode="auto">
          <a:xfrm>
            <a:off x="5286375" y="2687638"/>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69720" name="Line 319"/>
          <p:cNvSpPr>
            <a:spLocks noChangeShapeType="1"/>
          </p:cNvSpPr>
          <p:nvPr/>
        </p:nvSpPr>
        <p:spPr bwMode="auto">
          <a:xfrm>
            <a:off x="2228850" y="2681288"/>
            <a:ext cx="4552950" cy="0"/>
          </a:xfrm>
          <a:prstGeom prst="line">
            <a:avLst/>
          </a:prstGeom>
          <a:noFill/>
          <a:ln w="19050">
            <a:solidFill>
              <a:schemeClr val="tx1"/>
            </a:solidFill>
            <a:round/>
            <a:headEnd/>
            <a:tailEnd/>
          </a:ln>
        </p:spPr>
        <p:txBody>
          <a:bodyPr tIns="90000" anchor="ctr"/>
          <a:lstStyle/>
          <a:p>
            <a:endParaRPr lang="es-MX"/>
          </a:p>
        </p:txBody>
      </p:sp>
      <p:sp>
        <p:nvSpPr>
          <p:cNvPr id="69721" name="Line 321"/>
          <p:cNvSpPr>
            <a:spLocks noChangeShapeType="1"/>
          </p:cNvSpPr>
          <p:nvPr/>
        </p:nvSpPr>
        <p:spPr bwMode="auto">
          <a:xfrm>
            <a:off x="6783388" y="2674938"/>
            <a:ext cx="0" cy="215900"/>
          </a:xfrm>
          <a:prstGeom prst="line">
            <a:avLst/>
          </a:prstGeom>
          <a:noFill/>
          <a:ln w="12700">
            <a:solidFill>
              <a:schemeClr val="tx1"/>
            </a:solidFill>
            <a:round/>
            <a:headEnd/>
            <a:tailEnd type="triangle" w="med" len="med"/>
          </a:ln>
        </p:spPr>
        <p:txBody>
          <a:bodyPr tIns="90000" anchor="ctr"/>
          <a:lstStyle/>
          <a:p>
            <a:endParaRPr lang="es-MX"/>
          </a:p>
        </p:txBody>
      </p:sp>
      <p:sp>
        <p:nvSpPr>
          <p:cNvPr id="69722" name="Line 322"/>
          <p:cNvSpPr>
            <a:spLocks noChangeShapeType="1"/>
          </p:cNvSpPr>
          <p:nvPr/>
        </p:nvSpPr>
        <p:spPr bwMode="auto">
          <a:xfrm>
            <a:off x="4572000" y="2460625"/>
            <a:ext cx="0" cy="215900"/>
          </a:xfrm>
          <a:prstGeom prst="line">
            <a:avLst/>
          </a:prstGeom>
          <a:noFill/>
          <a:ln w="19050">
            <a:solidFill>
              <a:schemeClr val="tx1"/>
            </a:solidFill>
            <a:round/>
            <a:headEnd/>
            <a:tailEnd/>
          </a:ln>
        </p:spPr>
        <p:txBody>
          <a:bodyPr wrap="none" tIns="90000" anchor="ctr"/>
          <a:lstStyle/>
          <a:p>
            <a:endParaRPr lang="es-MX"/>
          </a:p>
        </p:txBody>
      </p:sp>
      <p:sp>
        <p:nvSpPr>
          <p:cNvPr id="69723" name="Text Box 323"/>
          <p:cNvSpPr txBox="1">
            <a:spLocks noChangeArrowheads="1"/>
          </p:cNvSpPr>
          <p:nvPr/>
        </p:nvSpPr>
        <p:spPr bwMode="auto">
          <a:xfrm>
            <a:off x="3856038" y="2125663"/>
            <a:ext cx="1506537" cy="33655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r>
              <a:rPr lang="es-MX" sz="1400">
                <a:solidFill>
                  <a:schemeClr val="bg1"/>
                </a:solidFill>
              </a:rPr>
              <a:t>Objetivo general</a:t>
            </a:r>
            <a:endParaRPr lang="es-ES" sz="1400">
              <a:solidFill>
                <a:schemeClr val="bg1"/>
              </a:solidFill>
            </a:endParaRPr>
          </a:p>
        </p:txBody>
      </p:sp>
      <p:sp>
        <p:nvSpPr>
          <p:cNvPr id="69724" name="Text Box 324"/>
          <p:cNvSpPr txBox="1">
            <a:spLocks noChangeArrowheads="1"/>
          </p:cNvSpPr>
          <p:nvPr/>
        </p:nvSpPr>
        <p:spPr bwMode="auto">
          <a:xfrm>
            <a:off x="85725" y="423863"/>
            <a:ext cx="2182813"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b="1">
                <a:solidFill>
                  <a:schemeClr val="bg1"/>
                </a:solidFill>
              </a:rPr>
              <a:t>Autoevaluación</a:t>
            </a:r>
            <a:endParaRPr lang="es-ES" sz="1400" b="1">
              <a:solidFill>
                <a:schemeClr val="bg1"/>
              </a:solidFill>
            </a:endParaRPr>
          </a:p>
        </p:txBody>
      </p:sp>
      <p:sp>
        <p:nvSpPr>
          <p:cNvPr id="69725" name="Text Box 325"/>
          <p:cNvSpPr txBox="1">
            <a:spLocks noChangeArrowheads="1"/>
          </p:cNvSpPr>
          <p:nvPr/>
        </p:nvSpPr>
        <p:spPr bwMode="auto">
          <a:xfrm>
            <a:off x="82550" y="788988"/>
            <a:ext cx="1104900"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Fortalezas</a:t>
            </a:r>
            <a:endParaRPr lang="es-ES" sz="1400">
              <a:solidFill>
                <a:schemeClr val="bg1"/>
              </a:solidFill>
            </a:endParaRPr>
          </a:p>
        </p:txBody>
      </p:sp>
      <p:sp>
        <p:nvSpPr>
          <p:cNvPr id="69726" name="Text Box 326"/>
          <p:cNvSpPr txBox="1">
            <a:spLocks noChangeArrowheads="1"/>
          </p:cNvSpPr>
          <p:nvPr/>
        </p:nvSpPr>
        <p:spPr bwMode="auto">
          <a:xfrm>
            <a:off x="1201738" y="788988"/>
            <a:ext cx="1066800"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r>
              <a:rPr lang="es-MX" sz="1400">
                <a:solidFill>
                  <a:schemeClr val="bg1"/>
                </a:solidFill>
              </a:rPr>
              <a:t>Problemas</a:t>
            </a:r>
            <a:endParaRPr lang="es-ES" sz="1400">
              <a:solidFill>
                <a:schemeClr val="bg1"/>
              </a:solidFill>
            </a:endParaRPr>
          </a:p>
        </p:txBody>
      </p:sp>
      <p:sp>
        <p:nvSpPr>
          <p:cNvPr id="69727" name="Text Box 327"/>
          <p:cNvSpPr txBox="1">
            <a:spLocks noChangeArrowheads="1"/>
          </p:cNvSpPr>
          <p:nvPr/>
        </p:nvSpPr>
        <p:spPr bwMode="auto">
          <a:xfrm>
            <a:off x="0" y="6313488"/>
            <a:ext cx="9144000" cy="574675"/>
          </a:xfrm>
          <a:prstGeom prst="rect">
            <a:avLst/>
          </a:prstGeom>
          <a:noFill/>
          <a:ln w="3175" algn="ctr">
            <a:noFill/>
            <a:miter lim="800000"/>
            <a:headEnd/>
            <a:tailEnd/>
          </a:ln>
        </p:spPr>
        <p:txBody>
          <a:bodyPr tIns="90000">
            <a:spAutoFit/>
          </a:bodyPr>
          <a:lstStyle/>
          <a:p>
            <a:pPr marL="177800" indent="-177800">
              <a:lnSpc>
                <a:spcPct val="80000"/>
              </a:lnSpc>
              <a:buFont typeface="Wingdings" pitchFamily="2" charset="2"/>
              <a:buNone/>
              <a:tabLst>
                <a:tab pos="180975" algn="l"/>
                <a:tab pos="447675" algn="l"/>
              </a:tabLst>
            </a:pPr>
            <a:r>
              <a:rPr lang="es-MX" i="1"/>
              <a:t>El proyecto integral deberá contener como máximo </a:t>
            </a:r>
            <a:r>
              <a:rPr lang="es-MX" b="1" i="1"/>
              <a:t>cuatro</a:t>
            </a:r>
            <a:r>
              <a:rPr lang="es-MX" i="1"/>
              <a:t> objetivos particulares, </a:t>
            </a:r>
            <a:r>
              <a:rPr lang="es-MX" b="1" i="1"/>
              <a:t>cuatro</a:t>
            </a:r>
            <a:r>
              <a:rPr lang="es-MX" i="1"/>
              <a:t> metas académicas por objetivo particular y </a:t>
            </a:r>
            <a:r>
              <a:rPr lang="es-MX" b="1" i="1"/>
              <a:t>cuatro</a:t>
            </a:r>
            <a:r>
              <a:rPr lang="es-MX" i="1"/>
              <a:t> acciones articuladas por meta con sus respectivos recursos (</a:t>
            </a:r>
            <a:r>
              <a:rPr lang="es-MX" b="1" i="1"/>
              <a:t>plantear un número razonable</a:t>
            </a:r>
            <a:r>
              <a:rPr lang="es-MX" i="1"/>
              <a:t>) debidamente </a:t>
            </a:r>
            <a:r>
              <a:rPr lang="es-MX" b="1" i="1"/>
              <a:t>justificados</a:t>
            </a:r>
            <a:r>
              <a:rPr lang="es-MX" i="1"/>
              <a:t> y </a:t>
            </a:r>
            <a:r>
              <a:rPr lang="es-MX" b="1" i="1"/>
              <a:t>priorizados</a:t>
            </a:r>
            <a:r>
              <a:rPr lang="es-MX" i="1"/>
              <a:t>.</a:t>
            </a:r>
            <a:endParaRPr lang="es-ES" i="1"/>
          </a:p>
        </p:txBody>
      </p:sp>
      <p:cxnSp>
        <p:nvCxnSpPr>
          <p:cNvPr id="69728" name="AutoShape 330"/>
          <p:cNvCxnSpPr>
            <a:cxnSpLocks noChangeShapeType="1"/>
          </p:cNvCxnSpPr>
          <p:nvPr/>
        </p:nvCxnSpPr>
        <p:spPr bwMode="auto">
          <a:xfrm flipV="1">
            <a:off x="7345363" y="3141663"/>
            <a:ext cx="1144587" cy="1587"/>
          </a:xfrm>
          <a:prstGeom prst="straightConnector1">
            <a:avLst/>
          </a:prstGeom>
          <a:noFill/>
          <a:ln w="3175">
            <a:solidFill>
              <a:schemeClr val="tx1"/>
            </a:solidFill>
            <a:round/>
            <a:headEnd/>
            <a:tailEnd type="triangle" w="med" len="med"/>
          </a:ln>
        </p:spPr>
      </p:cxnSp>
      <p:cxnSp>
        <p:nvCxnSpPr>
          <p:cNvPr id="69729" name="AutoShape 331"/>
          <p:cNvCxnSpPr>
            <a:cxnSpLocks noChangeShapeType="1"/>
          </p:cNvCxnSpPr>
          <p:nvPr/>
        </p:nvCxnSpPr>
        <p:spPr bwMode="auto">
          <a:xfrm flipV="1">
            <a:off x="7343775" y="3933825"/>
            <a:ext cx="1144588" cy="1588"/>
          </a:xfrm>
          <a:prstGeom prst="straightConnector1">
            <a:avLst/>
          </a:prstGeom>
          <a:noFill/>
          <a:ln w="3175">
            <a:solidFill>
              <a:schemeClr val="tx1"/>
            </a:solidFill>
            <a:round/>
            <a:headEnd/>
            <a:tailEnd type="triangle" w="med" len="med"/>
          </a:ln>
        </p:spPr>
      </p:cxnSp>
      <p:cxnSp>
        <p:nvCxnSpPr>
          <p:cNvPr id="69730" name="AutoShape 332"/>
          <p:cNvCxnSpPr>
            <a:cxnSpLocks noChangeShapeType="1"/>
          </p:cNvCxnSpPr>
          <p:nvPr/>
        </p:nvCxnSpPr>
        <p:spPr bwMode="auto">
          <a:xfrm flipV="1">
            <a:off x="7343775" y="4724400"/>
            <a:ext cx="1144588" cy="1588"/>
          </a:xfrm>
          <a:prstGeom prst="straightConnector1">
            <a:avLst/>
          </a:prstGeom>
          <a:noFill/>
          <a:ln w="3175">
            <a:solidFill>
              <a:schemeClr val="tx1"/>
            </a:solidFill>
            <a:round/>
            <a:headEnd/>
            <a:tailEnd type="triangle" w="med" len="med"/>
          </a:ln>
        </p:spPr>
      </p:cxnSp>
      <p:cxnSp>
        <p:nvCxnSpPr>
          <p:cNvPr id="69731" name="AutoShape 333"/>
          <p:cNvCxnSpPr>
            <a:cxnSpLocks noChangeShapeType="1"/>
          </p:cNvCxnSpPr>
          <p:nvPr/>
        </p:nvCxnSpPr>
        <p:spPr bwMode="auto">
          <a:xfrm flipV="1">
            <a:off x="7345363" y="5661025"/>
            <a:ext cx="1144587" cy="1588"/>
          </a:xfrm>
          <a:prstGeom prst="straightConnector1">
            <a:avLst/>
          </a:prstGeom>
          <a:noFill/>
          <a:ln w="3175">
            <a:solidFill>
              <a:schemeClr val="tx1"/>
            </a:solidFill>
            <a:round/>
            <a:headEnd/>
            <a:tailEnd type="triangle" w="med" len="med"/>
          </a:ln>
        </p:spPr>
      </p:cxnSp>
      <p:sp>
        <p:nvSpPr>
          <p:cNvPr id="107" name="106 Rectángulo">
            <a:hlinkClick r:id="rId3" action="ppaction://hlinksldjump"/>
          </p:cNvPr>
          <p:cNvSpPr/>
          <p:nvPr/>
        </p:nvSpPr>
        <p:spPr bwMode="auto">
          <a:xfrm>
            <a:off x="-1588" y="-38100"/>
            <a:ext cx="9145588" cy="68961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7"/>
          <p:cNvSpPr>
            <a:spLocks noChangeArrowheads="1"/>
          </p:cNvSpPr>
          <p:nvPr/>
        </p:nvSpPr>
        <p:spPr bwMode="auto">
          <a:xfrm>
            <a:off x="0" y="0"/>
            <a:ext cx="9144000" cy="6858000"/>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0659" name="Rectangle 208"/>
          <p:cNvSpPr>
            <a:spLocks noChangeArrowheads="1"/>
          </p:cNvSpPr>
          <p:nvPr/>
        </p:nvSpPr>
        <p:spPr bwMode="auto">
          <a:xfrm>
            <a:off x="0" y="0"/>
            <a:ext cx="9144000" cy="6858000"/>
          </a:xfrm>
          <a:prstGeom prst="rect">
            <a:avLst/>
          </a:prstGeom>
          <a:solidFill>
            <a:srgbClr val="002774">
              <a:alpha val="10196"/>
            </a:srgbClr>
          </a:solidFill>
          <a:ln w="3175" algn="ctr">
            <a:solidFill>
              <a:srgbClr val="B2B2B2"/>
            </a:solidFill>
            <a:miter lim="800000"/>
            <a:headEnd/>
            <a:tailEnd/>
          </a:ln>
        </p:spPr>
        <p:txBody>
          <a:bodyPr wrap="none" lIns="54000" tIns="90000" bIns="36000" anchor="ctr"/>
          <a:lstStyle/>
          <a:p>
            <a:endParaRPr lang="es-ES_tradnl" sz="1400"/>
          </a:p>
        </p:txBody>
      </p:sp>
      <p:sp>
        <p:nvSpPr>
          <p:cNvPr id="70660" name="Rectangle 209"/>
          <p:cNvSpPr>
            <a:spLocks noChangeArrowheads="1"/>
          </p:cNvSpPr>
          <p:nvPr/>
        </p:nvSpPr>
        <p:spPr bwMode="auto">
          <a:xfrm>
            <a:off x="2916238" y="2005013"/>
            <a:ext cx="5243512" cy="4376737"/>
          </a:xfrm>
          <a:prstGeom prst="rect">
            <a:avLst/>
          </a:prstGeom>
          <a:solidFill>
            <a:srgbClr val="002774">
              <a:alpha val="14902"/>
            </a:srgbClr>
          </a:solidFill>
          <a:ln w="9525">
            <a:solidFill>
              <a:schemeClr val="tx1"/>
            </a:solidFill>
            <a:prstDash val="dash"/>
            <a:miter lim="800000"/>
            <a:headEnd/>
            <a:tailEnd/>
          </a:ln>
        </p:spPr>
        <p:txBody>
          <a:bodyPr wrap="none" anchor="ctr"/>
          <a:lstStyle/>
          <a:p>
            <a:pPr algn="ctr"/>
            <a:endParaRPr lang="es-ES_tradnl" sz="1400"/>
          </a:p>
        </p:txBody>
      </p:sp>
      <p:sp>
        <p:nvSpPr>
          <p:cNvPr id="70661" name="Text Box 210"/>
          <p:cNvSpPr txBox="1">
            <a:spLocks noChangeArrowheads="1"/>
          </p:cNvSpPr>
          <p:nvPr/>
        </p:nvSpPr>
        <p:spPr bwMode="auto">
          <a:xfrm>
            <a:off x="4870450" y="1830388"/>
            <a:ext cx="1546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r>
              <a:rPr lang="es-MX" sz="1400">
                <a:solidFill>
                  <a:schemeClr val="bg1"/>
                </a:solidFill>
              </a:rPr>
              <a:t>Proyecto integral</a:t>
            </a:r>
            <a:endParaRPr lang="es-ES" sz="1400">
              <a:solidFill>
                <a:schemeClr val="bg1"/>
              </a:solidFill>
            </a:endParaRPr>
          </a:p>
        </p:txBody>
      </p:sp>
      <p:sp>
        <p:nvSpPr>
          <p:cNvPr id="70662" name="Text Box 211"/>
          <p:cNvSpPr txBox="1">
            <a:spLocks noChangeArrowheads="1"/>
          </p:cNvSpPr>
          <p:nvPr/>
        </p:nvSpPr>
        <p:spPr bwMode="auto">
          <a:xfrm>
            <a:off x="4902200" y="2327275"/>
            <a:ext cx="1506538" cy="33655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r>
              <a:rPr lang="es-MX" sz="1400">
                <a:solidFill>
                  <a:schemeClr val="bg1"/>
                </a:solidFill>
              </a:rPr>
              <a:t>Objetivo general</a:t>
            </a:r>
            <a:endParaRPr lang="es-ES" sz="1400">
              <a:solidFill>
                <a:schemeClr val="bg1"/>
              </a:solidFill>
            </a:endParaRPr>
          </a:p>
        </p:txBody>
      </p:sp>
      <p:sp>
        <p:nvSpPr>
          <p:cNvPr id="70663" name="Text Box 212"/>
          <p:cNvSpPr txBox="1">
            <a:spLocks noChangeArrowheads="1"/>
          </p:cNvSpPr>
          <p:nvPr/>
        </p:nvSpPr>
        <p:spPr bwMode="auto">
          <a:xfrm>
            <a:off x="6762750" y="3097213"/>
            <a:ext cx="109220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Objetivo</a:t>
            </a:r>
          </a:p>
          <a:p>
            <a:pPr algn="ctr"/>
            <a:r>
              <a:rPr lang="es-MX" sz="1400">
                <a:solidFill>
                  <a:schemeClr val="bg1"/>
                </a:solidFill>
              </a:rPr>
              <a:t>particular 4</a:t>
            </a:r>
            <a:endParaRPr lang="es-ES" sz="1400">
              <a:solidFill>
                <a:schemeClr val="bg1"/>
              </a:solidFill>
            </a:endParaRPr>
          </a:p>
        </p:txBody>
      </p:sp>
      <p:sp>
        <p:nvSpPr>
          <p:cNvPr id="70664" name="Text Box 213"/>
          <p:cNvSpPr txBox="1">
            <a:spLocks noChangeArrowheads="1"/>
          </p:cNvSpPr>
          <p:nvPr/>
        </p:nvSpPr>
        <p:spPr bwMode="auto">
          <a:xfrm>
            <a:off x="4908550" y="3913188"/>
            <a:ext cx="1100138" cy="549275"/>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a:solidFill>
                  <a:srgbClr val="FFFFCC"/>
                </a:solidFill>
              </a:rPr>
              <a:t>Metas </a:t>
            </a:r>
          </a:p>
          <a:p>
            <a:pPr algn="ctr"/>
            <a:r>
              <a:rPr lang="es-MX" sz="1400" b="1">
                <a:solidFill>
                  <a:srgbClr val="FFFFCC"/>
                </a:solidFill>
              </a:rPr>
              <a:t>de gestión</a:t>
            </a:r>
            <a:endParaRPr lang="es-ES" sz="1400" b="1">
              <a:solidFill>
                <a:srgbClr val="FFFFCC"/>
              </a:solidFill>
            </a:endParaRPr>
          </a:p>
        </p:txBody>
      </p:sp>
      <p:sp>
        <p:nvSpPr>
          <p:cNvPr id="70665" name="Text Box 214"/>
          <p:cNvSpPr txBox="1">
            <a:spLocks noChangeArrowheads="1"/>
          </p:cNvSpPr>
          <p:nvPr/>
        </p:nvSpPr>
        <p:spPr bwMode="auto">
          <a:xfrm>
            <a:off x="6757988" y="3913188"/>
            <a:ext cx="1100137" cy="549275"/>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a:solidFill>
                  <a:srgbClr val="FFFFCC"/>
                </a:solidFill>
              </a:rPr>
              <a:t>Metas </a:t>
            </a:r>
          </a:p>
          <a:p>
            <a:pPr algn="ctr"/>
            <a:r>
              <a:rPr lang="es-MX" sz="1400" b="1">
                <a:solidFill>
                  <a:srgbClr val="FFFFCC"/>
                </a:solidFill>
              </a:rPr>
              <a:t>de gestión</a:t>
            </a:r>
            <a:endParaRPr lang="es-ES" sz="1400" b="1">
              <a:solidFill>
                <a:srgbClr val="FFFFCC"/>
              </a:solidFill>
            </a:endParaRPr>
          </a:p>
        </p:txBody>
      </p:sp>
      <p:sp>
        <p:nvSpPr>
          <p:cNvPr id="70666" name="Text Box 215"/>
          <p:cNvSpPr txBox="1">
            <a:spLocks noChangeArrowheads="1"/>
          </p:cNvSpPr>
          <p:nvPr/>
        </p:nvSpPr>
        <p:spPr bwMode="auto">
          <a:xfrm>
            <a:off x="4924425" y="4719638"/>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70667" name="Text Box 216"/>
          <p:cNvSpPr txBox="1">
            <a:spLocks noChangeArrowheads="1"/>
          </p:cNvSpPr>
          <p:nvPr/>
        </p:nvSpPr>
        <p:spPr bwMode="auto">
          <a:xfrm>
            <a:off x="6772275" y="4716463"/>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70668" name="Text Box 217"/>
          <p:cNvSpPr txBox="1">
            <a:spLocks noChangeArrowheads="1"/>
          </p:cNvSpPr>
          <p:nvPr/>
        </p:nvSpPr>
        <p:spPr bwMode="auto">
          <a:xfrm>
            <a:off x="4851400" y="5534025"/>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70669" name="Text Box 218"/>
          <p:cNvSpPr txBox="1">
            <a:spLocks noChangeArrowheads="1"/>
          </p:cNvSpPr>
          <p:nvPr/>
        </p:nvSpPr>
        <p:spPr bwMode="auto">
          <a:xfrm>
            <a:off x="6699250" y="5534025"/>
            <a:ext cx="1220788"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sp>
        <p:nvSpPr>
          <p:cNvPr id="70670" name="Rectangle 219"/>
          <p:cNvSpPr>
            <a:spLocks noChangeArrowheads="1"/>
          </p:cNvSpPr>
          <p:nvPr/>
        </p:nvSpPr>
        <p:spPr bwMode="auto">
          <a:xfrm rot="-5400000">
            <a:off x="5840412" y="3228976"/>
            <a:ext cx="5726113" cy="576262"/>
          </a:xfrm>
          <a:prstGeom prst="rect">
            <a:avLst/>
          </a:prstGeom>
          <a:solidFill>
            <a:srgbClr val="002774">
              <a:alpha val="16862"/>
            </a:srgbClr>
          </a:solidFill>
          <a:ln w="9525">
            <a:solidFill>
              <a:schemeClr val="tx1"/>
            </a:solidFill>
            <a:miter lim="800000"/>
            <a:headEnd/>
            <a:tailEnd/>
          </a:ln>
        </p:spPr>
        <p:txBody>
          <a:bodyPr anchor="ctr"/>
          <a:lstStyle/>
          <a:p>
            <a:pPr algn="ctr"/>
            <a:r>
              <a:rPr lang="es-MX" sz="1800"/>
              <a:t>Resultados:</a:t>
            </a:r>
            <a:r>
              <a:rPr lang="es-MX" sz="1800" b="1"/>
              <a:t> </a:t>
            </a:r>
            <a:r>
              <a:rPr lang="es-MX" sz="1800"/>
              <a:t>Mejora de la calidad de la </a:t>
            </a:r>
            <a:r>
              <a:rPr lang="es-MX" sz="1800" b="1"/>
              <a:t>gestión</a:t>
            </a:r>
            <a:r>
              <a:rPr lang="es-MX" sz="1800"/>
              <a:t> y  de los </a:t>
            </a:r>
            <a:r>
              <a:rPr lang="es-MX" sz="1800" b="1"/>
              <a:t>servicios de apoyo académico </a:t>
            </a:r>
            <a:endParaRPr lang="es-ES" sz="1800" b="1"/>
          </a:p>
        </p:txBody>
      </p:sp>
      <p:cxnSp>
        <p:nvCxnSpPr>
          <p:cNvPr id="70671" name="AutoShape 220"/>
          <p:cNvCxnSpPr>
            <a:cxnSpLocks noChangeShapeType="1"/>
            <a:endCxn id="70661" idx="0"/>
          </p:cNvCxnSpPr>
          <p:nvPr/>
        </p:nvCxnSpPr>
        <p:spPr bwMode="auto">
          <a:xfrm>
            <a:off x="5635625" y="1533525"/>
            <a:ext cx="7938" cy="280988"/>
          </a:xfrm>
          <a:prstGeom prst="straightConnector1">
            <a:avLst/>
          </a:prstGeom>
          <a:noFill/>
          <a:ln w="9525">
            <a:solidFill>
              <a:schemeClr val="tx1"/>
            </a:solidFill>
            <a:round/>
            <a:headEnd/>
            <a:tailEnd type="triangle" w="med" len="med"/>
          </a:ln>
        </p:spPr>
      </p:cxnSp>
      <p:sp>
        <p:nvSpPr>
          <p:cNvPr id="70672" name="Text Box 223"/>
          <p:cNvSpPr txBox="1">
            <a:spLocks noChangeArrowheads="1"/>
          </p:cNvSpPr>
          <p:nvPr/>
        </p:nvSpPr>
        <p:spPr bwMode="auto">
          <a:xfrm>
            <a:off x="3292475" y="3097213"/>
            <a:ext cx="109220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Objetivo</a:t>
            </a:r>
          </a:p>
          <a:p>
            <a:pPr algn="ctr"/>
            <a:r>
              <a:rPr lang="es-MX" sz="1400">
                <a:solidFill>
                  <a:schemeClr val="bg1"/>
                </a:solidFill>
              </a:rPr>
              <a:t>particular 1</a:t>
            </a:r>
            <a:endParaRPr lang="es-ES" sz="1400">
              <a:solidFill>
                <a:schemeClr val="bg1"/>
              </a:solidFill>
            </a:endParaRPr>
          </a:p>
        </p:txBody>
      </p:sp>
      <p:sp>
        <p:nvSpPr>
          <p:cNvPr id="70673" name="Text Box 224"/>
          <p:cNvSpPr txBox="1">
            <a:spLocks noChangeArrowheads="1"/>
          </p:cNvSpPr>
          <p:nvPr/>
        </p:nvSpPr>
        <p:spPr bwMode="auto">
          <a:xfrm>
            <a:off x="3289300" y="3913188"/>
            <a:ext cx="1100138" cy="549275"/>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a:solidFill>
                  <a:srgbClr val="FFFFCC"/>
                </a:solidFill>
              </a:rPr>
              <a:t>Metas </a:t>
            </a:r>
          </a:p>
          <a:p>
            <a:pPr algn="ctr"/>
            <a:r>
              <a:rPr lang="es-MX" sz="1400" b="1">
                <a:solidFill>
                  <a:srgbClr val="FFFFCC"/>
                </a:solidFill>
              </a:rPr>
              <a:t>de gestión</a:t>
            </a:r>
            <a:endParaRPr lang="es-ES" sz="1400" b="1">
              <a:solidFill>
                <a:srgbClr val="FFFFCC"/>
              </a:solidFill>
            </a:endParaRPr>
          </a:p>
        </p:txBody>
      </p:sp>
      <p:sp>
        <p:nvSpPr>
          <p:cNvPr id="70674" name="Text Box 225"/>
          <p:cNvSpPr txBox="1">
            <a:spLocks noChangeArrowheads="1"/>
          </p:cNvSpPr>
          <p:nvPr/>
        </p:nvSpPr>
        <p:spPr bwMode="auto">
          <a:xfrm>
            <a:off x="3302000" y="4719638"/>
            <a:ext cx="1073150" cy="549275"/>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Acciones </a:t>
            </a:r>
          </a:p>
          <a:p>
            <a:pPr algn="ctr"/>
            <a:r>
              <a:rPr lang="es-MX" sz="1400">
                <a:solidFill>
                  <a:schemeClr val="bg1"/>
                </a:solidFill>
              </a:rPr>
              <a:t>articuladas</a:t>
            </a:r>
            <a:endParaRPr lang="es-ES" sz="1400">
              <a:solidFill>
                <a:schemeClr val="bg1"/>
              </a:solidFill>
            </a:endParaRPr>
          </a:p>
        </p:txBody>
      </p:sp>
      <p:sp>
        <p:nvSpPr>
          <p:cNvPr id="70675" name="Text Box 226"/>
          <p:cNvSpPr txBox="1">
            <a:spLocks noChangeArrowheads="1"/>
          </p:cNvSpPr>
          <p:nvPr/>
        </p:nvSpPr>
        <p:spPr bwMode="auto">
          <a:xfrm>
            <a:off x="3233738" y="5535613"/>
            <a:ext cx="1220787" cy="76200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Recursos</a:t>
            </a:r>
          </a:p>
          <a:p>
            <a:pPr algn="ctr"/>
            <a:r>
              <a:rPr lang="es-MX" sz="1400">
                <a:solidFill>
                  <a:schemeClr val="bg1"/>
                </a:solidFill>
              </a:rPr>
              <a:t>justificados </a:t>
            </a:r>
          </a:p>
          <a:p>
            <a:pPr algn="ctr"/>
            <a:r>
              <a:rPr lang="es-MX" sz="1400">
                <a:solidFill>
                  <a:schemeClr val="bg1"/>
                </a:solidFill>
              </a:rPr>
              <a:t>y priorizados</a:t>
            </a:r>
            <a:endParaRPr lang="es-ES" sz="1400">
              <a:solidFill>
                <a:schemeClr val="bg1"/>
              </a:solidFill>
            </a:endParaRPr>
          </a:p>
        </p:txBody>
      </p:sp>
      <p:cxnSp>
        <p:nvCxnSpPr>
          <p:cNvPr id="70676" name="AutoShape 227"/>
          <p:cNvCxnSpPr>
            <a:cxnSpLocks noChangeShapeType="1"/>
            <a:stCxn id="70662" idx="2"/>
            <a:endCxn id="70672" idx="0"/>
          </p:cNvCxnSpPr>
          <p:nvPr/>
        </p:nvCxnSpPr>
        <p:spPr bwMode="auto">
          <a:xfrm rot="5400000">
            <a:off x="4546600" y="1971675"/>
            <a:ext cx="401638" cy="1817688"/>
          </a:xfrm>
          <a:prstGeom prst="bentConnector3">
            <a:avLst>
              <a:gd name="adj1" fmla="val 49801"/>
            </a:avLst>
          </a:prstGeom>
          <a:noFill/>
          <a:ln w="12700">
            <a:solidFill>
              <a:schemeClr val="tx1"/>
            </a:solidFill>
            <a:miter lim="800000"/>
            <a:headEnd/>
            <a:tailEnd type="triangle" w="med" len="med"/>
          </a:ln>
        </p:spPr>
      </p:cxnSp>
      <p:cxnSp>
        <p:nvCxnSpPr>
          <p:cNvPr id="70677" name="AutoShape 228"/>
          <p:cNvCxnSpPr>
            <a:cxnSpLocks noChangeShapeType="1"/>
            <a:stCxn id="70672" idx="2"/>
            <a:endCxn id="70673" idx="0"/>
          </p:cNvCxnSpPr>
          <p:nvPr/>
        </p:nvCxnSpPr>
        <p:spPr bwMode="auto">
          <a:xfrm>
            <a:off x="3838575" y="3662363"/>
            <a:ext cx="1588" cy="234950"/>
          </a:xfrm>
          <a:prstGeom prst="straightConnector1">
            <a:avLst/>
          </a:prstGeom>
          <a:noFill/>
          <a:ln w="12700">
            <a:solidFill>
              <a:schemeClr val="tx1"/>
            </a:solidFill>
            <a:round/>
            <a:headEnd/>
            <a:tailEnd type="triangle" w="med" len="med"/>
          </a:ln>
        </p:spPr>
      </p:cxnSp>
      <p:cxnSp>
        <p:nvCxnSpPr>
          <p:cNvPr id="70678" name="AutoShape 229"/>
          <p:cNvCxnSpPr>
            <a:cxnSpLocks noChangeShapeType="1"/>
            <a:stCxn id="70673" idx="2"/>
            <a:endCxn id="70674" idx="0"/>
          </p:cNvCxnSpPr>
          <p:nvPr/>
        </p:nvCxnSpPr>
        <p:spPr bwMode="auto">
          <a:xfrm flipH="1">
            <a:off x="3838575" y="4478338"/>
            <a:ext cx="1588" cy="225425"/>
          </a:xfrm>
          <a:prstGeom prst="straightConnector1">
            <a:avLst/>
          </a:prstGeom>
          <a:noFill/>
          <a:ln w="12700">
            <a:solidFill>
              <a:schemeClr val="tx1"/>
            </a:solidFill>
            <a:round/>
            <a:headEnd/>
            <a:tailEnd type="triangle" w="med" len="med"/>
          </a:ln>
        </p:spPr>
      </p:cxnSp>
      <p:cxnSp>
        <p:nvCxnSpPr>
          <p:cNvPr id="70679" name="AutoShape 230"/>
          <p:cNvCxnSpPr>
            <a:cxnSpLocks noChangeShapeType="1"/>
            <a:stCxn id="70675" idx="0"/>
            <a:endCxn id="70674" idx="2"/>
          </p:cNvCxnSpPr>
          <p:nvPr/>
        </p:nvCxnSpPr>
        <p:spPr bwMode="auto">
          <a:xfrm flipH="1" flipV="1">
            <a:off x="3838575" y="5284788"/>
            <a:ext cx="6350" cy="234950"/>
          </a:xfrm>
          <a:prstGeom prst="straightConnector1">
            <a:avLst/>
          </a:prstGeom>
          <a:noFill/>
          <a:ln w="12700">
            <a:solidFill>
              <a:schemeClr val="tx1"/>
            </a:solidFill>
            <a:round/>
            <a:headEnd/>
            <a:tailEnd type="triangle" w="med" len="med"/>
          </a:ln>
        </p:spPr>
      </p:cxnSp>
      <p:cxnSp>
        <p:nvCxnSpPr>
          <p:cNvPr id="70680" name="AutoShape 231"/>
          <p:cNvCxnSpPr>
            <a:cxnSpLocks noChangeShapeType="1"/>
            <a:stCxn id="70668" idx="0"/>
            <a:endCxn id="70666" idx="2"/>
          </p:cNvCxnSpPr>
          <p:nvPr/>
        </p:nvCxnSpPr>
        <p:spPr bwMode="auto">
          <a:xfrm flipH="1" flipV="1">
            <a:off x="5461000" y="5284788"/>
            <a:ext cx="1588" cy="233362"/>
          </a:xfrm>
          <a:prstGeom prst="straightConnector1">
            <a:avLst/>
          </a:prstGeom>
          <a:noFill/>
          <a:ln w="12700">
            <a:solidFill>
              <a:schemeClr val="tx1"/>
            </a:solidFill>
            <a:round/>
            <a:headEnd/>
            <a:tailEnd type="triangle" w="med" len="med"/>
          </a:ln>
        </p:spPr>
      </p:cxnSp>
      <p:cxnSp>
        <p:nvCxnSpPr>
          <p:cNvPr id="70681" name="AutoShape 232"/>
          <p:cNvCxnSpPr>
            <a:cxnSpLocks noChangeShapeType="1"/>
            <a:stCxn id="70669" idx="0"/>
            <a:endCxn id="70667" idx="2"/>
          </p:cNvCxnSpPr>
          <p:nvPr/>
        </p:nvCxnSpPr>
        <p:spPr bwMode="auto">
          <a:xfrm flipH="1" flipV="1">
            <a:off x="7308850" y="5281613"/>
            <a:ext cx="1588" cy="236537"/>
          </a:xfrm>
          <a:prstGeom prst="straightConnector1">
            <a:avLst/>
          </a:prstGeom>
          <a:noFill/>
          <a:ln w="12700">
            <a:solidFill>
              <a:schemeClr val="tx1"/>
            </a:solidFill>
            <a:round/>
            <a:headEnd/>
            <a:tailEnd type="triangle" w="med" len="med"/>
          </a:ln>
        </p:spPr>
      </p:cxnSp>
      <p:cxnSp>
        <p:nvCxnSpPr>
          <p:cNvPr id="70682" name="AutoShape 233"/>
          <p:cNvCxnSpPr>
            <a:cxnSpLocks noChangeShapeType="1"/>
            <a:stCxn id="70665" idx="2"/>
            <a:endCxn id="70667" idx="0"/>
          </p:cNvCxnSpPr>
          <p:nvPr/>
        </p:nvCxnSpPr>
        <p:spPr bwMode="auto">
          <a:xfrm>
            <a:off x="7308850" y="4478338"/>
            <a:ext cx="0" cy="222250"/>
          </a:xfrm>
          <a:prstGeom prst="straightConnector1">
            <a:avLst/>
          </a:prstGeom>
          <a:noFill/>
          <a:ln w="12700">
            <a:solidFill>
              <a:schemeClr val="tx1"/>
            </a:solidFill>
            <a:round/>
            <a:headEnd/>
            <a:tailEnd type="triangle" w="med" len="med"/>
          </a:ln>
        </p:spPr>
      </p:cxnSp>
      <p:cxnSp>
        <p:nvCxnSpPr>
          <p:cNvPr id="70683" name="AutoShape 234"/>
          <p:cNvCxnSpPr>
            <a:cxnSpLocks noChangeShapeType="1"/>
            <a:stCxn id="70664" idx="2"/>
            <a:endCxn id="70666" idx="0"/>
          </p:cNvCxnSpPr>
          <p:nvPr/>
        </p:nvCxnSpPr>
        <p:spPr bwMode="auto">
          <a:xfrm>
            <a:off x="5459413" y="4478338"/>
            <a:ext cx="1587" cy="225425"/>
          </a:xfrm>
          <a:prstGeom prst="straightConnector1">
            <a:avLst/>
          </a:prstGeom>
          <a:noFill/>
          <a:ln w="12700">
            <a:solidFill>
              <a:schemeClr val="tx1"/>
            </a:solidFill>
            <a:round/>
            <a:headEnd/>
            <a:tailEnd type="triangle" w="med" len="med"/>
          </a:ln>
        </p:spPr>
      </p:cxnSp>
      <p:cxnSp>
        <p:nvCxnSpPr>
          <p:cNvPr id="70684" name="AutoShape 235"/>
          <p:cNvCxnSpPr>
            <a:cxnSpLocks noChangeShapeType="1"/>
            <a:stCxn id="70737" idx="2"/>
            <a:endCxn id="70664" idx="0"/>
          </p:cNvCxnSpPr>
          <p:nvPr/>
        </p:nvCxnSpPr>
        <p:spPr bwMode="auto">
          <a:xfrm flipH="1">
            <a:off x="5459413" y="3662363"/>
            <a:ext cx="1587" cy="234950"/>
          </a:xfrm>
          <a:prstGeom prst="straightConnector1">
            <a:avLst/>
          </a:prstGeom>
          <a:noFill/>
          <a:ln w="12700">
            <a:solidFill>
              <a:schemeClr val="tx1"/>
            </a:solidFill>
            <a:round/>
            <a:headEnd/>
            <a:tailEnd type="triangle" w="med" len="med"/>
          </a:ln>
        </p:spPr>
      </p:cxnSp>
      <p:cxnSp>
        <p:nvCxnSpPr>
          <p:cNvPr id="70685" name="AutoShape 236"/>
          <p:cNvCxnSpPr>
            <a:cxnSpLocks noChangeShapeType="1"/>
            <a:stCxn id="70663" idx="2"/>
            <a:endCxn id="70665" idx="0"/>
          </p:cNvCxnSpPr>
          <p:nvPr/>
        </p:nvCxnSpPr>
        <p:spPr bwMode="auto">
          <a:xfrm>
            <a:off x="7308850" y="3662363"/>
            <a:ext cx="0" cy="234950"/>
          </a:xfrm>
          <a:prstGeom prst="straightConnector1">
            <a:avLst/>
          </a:prstGeom>
          <a:noFill/>
          <a:ln w="12700">
            <a:solidFill>
              <a:schemeClr val="tx1"/>
            </a:solidFill>
            <a:round/>
            <a:headEnd/>
            <a:tailEnd type="triangle" w="med" len="med"/>
          </a:ln>
        </p:spPr>
      </p:cxnSp>
      <p:grpSp>
        <p:nvGrpSpPr>
          <p:cNvPr id="70686" name="Group 237"/>
          <p:cNvGrpSpPr>
            <a:grpSpLocks/>
          </p:cNvGrpSpPr>
          <p:nvPr/>
        </p:nvGrpSpPr>
        <p:grpSpPr bwMode="auto">
          <a:xfrm>
            <a:off x="6115050" y="4005263"/>
            <a:ext cx="523875" cy="366712"/>
            <a:chOff x="3852" y="2805"/>
            <a:chExt cx="330" cy="231"/>
          </a:xfrm>
        </p:grpSpPr>
        <p:sp>
          <p:nvSpPr>
            <p:cNvPr id="70745" name="Text Box 238"/>
            <p:cNvSpPr txBox="1">
              <a:spLocks noChangeArrowheads="1"/>
            </p:cNvSpPr>
            <p:nvPr/>
          </p:nvSpPr>
          <p:spPr bwMode="auto">
            <a:xfrm>
              <a:off x="3906" y="2805"/>
              <a:ext cx="276" cy="231"/>
            </a:xfrm>
            <a:prstGeom prst="rect">
              <a:avLst/>
            </a:prstGeom>
            <a:noFill/>
            <a:ln w="9525">
              <a:noFill/>
              <a:miter lim="800000"/>
              <a:headEnd/>
              <a:tailEnd/>
            </a:ln>
          </p:spPr>
          <p:txBody>
            <a:bodyPr wrap="none">
              <a:spAutoFit/>
            </a:bodyPr>
            <a:lstStyle/>
            <a:p>
              <a:r>
                <a:rPr lang="es-MX" sz="1800"/>
                <a:t> ...</a:t>
              </a:r>
              <a:endParaRPr lang="es-ES" sz="1800"/>
            </a:p>
          </p:txBody>
        </p:sp>
        <p:sp>
          <p:nvSpPr>
            <p:cNvPr id="70746" name="Oval 239"/>
            <p:cNvSpPr>
              <a:spLocks noChangeArrowheads="1"/>
            </p:cNvSpPr>
            <p:nvPr/>
          </p:nvSpPr>
          <p:spPr bwMode="auto">
            <a:xfrm>
              <a:off x="3852" y="2863"/>
              <a:ext cx="113" cy="113"/>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sp>
        <p:nvSpPr>
          <p:cNvPr id="70687" name="Oval 240"/>
          <p:cNvSpPr>
            <a:spLocks noChangeArrowheads="1"/>
          </p:cNvSpPr>
          <p:nvPr/>
        </p:nvSpPr>
        <p:spPr bwMode="auto">
          <a:xfrm>
            <a:off x="4567238" y="3282950"/>
            <a:ext cx="179387" cy="179388"/>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nvGrpSpPr>
          <p:cNvPr id="70688" name="Group 241"/>
          <p:cNvGrpSpPr>
            <a:grpSpLocks/>
          </p:cNvGrpSpPr>
          <p:nvPr/>
        </p:nvGrpSpPr>
        <p:grpSpPr bwMode="auto">
          <a:xfrm>
            <a:off x="6115050" y="3168650"/>
            <a:ext cx="569913" cy="366713"/>
            <a:chOff x="3852" y="2276"/>
            <a:chExt cx="359" cy="231"/>
          </a:xfrm>
        </p:grpSpPr>
        <p:sp>
          <p:nvSpPr>
            <p:cNvPr id="70743" name="Text Box 242"/>
            <p:cNvSpPr txBox="1">
              <a:spLocks noChangeArrowheads="1"/>
            </p:cNvSpPr>
            <p:nvPr/>
          </p:nvSpPr>
          <p:spPr bwMode="auto">
            <a:xfrm>
              <a:off x="3895" y="2276"/>
              <a:ext cx="316" cy="231"/>
            </a:xfrm>
            <a:prstGeom prst="rect">
              <a:avLst/>
            </a:prstGeom>
            <a:noFill/>
            <a:ln w="9525">
              <a:noFill/>
              <a:miter lim="800000"/>
              <a:headEnd/>
              <a:tailEnd/>
            </a:ln>
          </p:spPr>
          <p:txBody>
            <a:bodyPr wrap="none">
              <a:spAutoFit/>
            </a:bodyPr>
            <a:lstStyle/>
            <a:p>
              <a:r>
                <a:rPr lang="es-MX" sz="1800"/>
                <a:t>  ...</a:t>
              </a:r>
              <a:endParaRPr lang="es-ES" sz="1800"/>
            </a:p>
          </p:txBody>
        </p:sp>
        <p:sp>
          <p:nvSpPr>
            <p:cNvPr id="70744" name="Oval 243"/>
            <p:cNvSpPr>
              <a:spLocks noChangeArrowheads="1"/>
            </p:cNvSpPr>
            <p:nvPr/>
          </p:nvSpPr>
          <p:spPr bwMode="auto">
            <a:xfrm>
              <a:off x="3852" y="2348"/>
              <a:ext cx="113" cy="113"/>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sp>
        <p:nvSpPr>
          <p:cNvPr id="70689" name="Oval 244"/>
          <p:cNvSpPr>
            <a:spLocks noChangeArrowheads="1"/>
          </p:cNvSpPr>
          <p:nvPr/>
        </p:nvSpPr>
        <p:spPr bwMode="auto">
          <a:xfrm>
            <a:off x="4567238" y="582453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70690" name="Oval 245"/>
          <p:cNvSpPr>
            <a:spLocks noChangeArrowheads="1"/>
          </p:cNvSpPr>
          <p:nvPr/>
        </p:nvSpPr>
        <p:spPr bwMode="auto">
          <a:xfrm>
            <a:off x="4567238" y="490696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sp>
        <p:nvSpPr>
          <p:cNvPr id="70691" name="Oval 246"/>
          <p:cNvSpPr>
            <a:spLocks noChangeArrowheads="1"/>
          </p:cNvSpPr>
          <p:nvPr/>
        </p:nvSpPr>
        <p:spPr bwMode="auto">
          <a:xfrm>
            <a:off x="4567238" y="409733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nvGrpSpPr>
          <p:cNvPr id="70692" name="Group 247"/>
          <p:cNvGrpSpPr>
            <a:grpSpLocks/>
          </p:cNvGrpSpPr>
          <p:nvPr/>
        </p:nvGrpSpPr>
        <p:grpSpPr bwMode="auto">
          <a:xfrm>
            <a:off x="6216650" y="5735638"/>
            <a:ext cx="561975" cy="366712"/>
            <a:chOff x="3852" y="3828"/>
            <a:chExt cx="354" cy="231"/>
          </a:xfrm>
        </p:grpSpPr>
        <p:sp>
          <p:nvSpPr>
            <p:cNvPr id="70741" name="Text Box 248"/>
            <p:cNvSpPr txBox="1">
              <a:spLocks noChangeArrowheads="1"/>
            </p:cNvSpPr>
            <p:nvPr/>
          </p:nvSpPr>
          <p:spPr bwMode="auto">
            <a:xfrm>
              <a:off x="3930" y="3828"/>
              <a:ext cx="276" cy="231"/>
            </a:xfrm>
            <a:prstGeom prst="rect">
              <a:avLst/>
            </a:prstGeom>
            <a:noFill/>
            <a:ln w="9525">
              <a:noFill/>
              <a:miter lim="800000"/>
              <a:headEnd/>
              <a:tailEnd/>
            </a:ln>
          </p:spPr>
          <p:txBody>
            <a:bodyPr wrap="none">
              <a:spAutoFit/>
            </a:bodyPr>
            <a:lstStyle/>
            <a:p>
              <a:r>
                <a:rPr lang="es-MX" sz="1800"/>
                <a:t> ...</a:t>
              </a:r>
              <a:endParaRPr lang="es-ES" sz="1800"/>
            </a:p>
          </p:txBody>
        </p:sp>
        <p:sp>
          <p:nvSpPr>
            <p:cNvPr id="70742" name="Oval 249"/>
            <p:cNvSpPr>
              <a:spLocks noChangeArrowheads="1"/>
            </p:cNvSpPr>
            <p:nvPr/>
          </p:nvSpPr>
          <p:spPr bwMode="auto">
            <a:xfrm>
              <a:off x="3852" y="3885"/>
              <a:ext cx="113" cy="113"/>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grpSp>
        <p:nvGrpSpPr>
          <p:cNvPr id="70693" name="Group 250"/>
          <p:cNvGrpSpPr>
            <a:grpSpLocks/>
          </p:cNvGrpSpPr>
          <p:nvPr/>
        </p:nvGrpSpPr>
        <p:grpSpPr bwMode="auto">
          <a:xfrm>
            <a:off x="6115050" y="4813300"/>
            <a:ext cx="542925" cy="366713"/>
            <a:chOff x="3852" y="3315"/>
            <a:chExt cx="342" cy="231"/>
          </a:xfrm>
        </p:grpSpPr>
        <p:sp>
          <p:nvSpPr>
            <p:cNvPr id="70739" name="Text Box 251"/>
            <p:cNvSpPr txBox="1">
              <a:spLocks noChangeArrowheads="1"/>
            </p:cNvSpPr>
            <p:nvPr/>
          </p:nvSpPr>
          <p:spPr bwMode="auto">
            <a:xfrm>
              <a:off x="3918" y="3315"/>
              <a:ext cx="276" cy="231"/>
            </a:xfrm>
            <a:prstGeom prst="rect">
              <a:avLst/>
            </a:prstGeom>
            <a:noFill/>
            <a:ln w="9525">
              <a:noFill/>
              <a:miter lim="800000"/>
              <a:headEnd/>
              <a:tailEnd/>
            </a:ln>
          </p:spPr>
          <p:txBody>
            <a:bodyPr wrap="none">
              <a:spAutoFit/>
            </a:bodyPr>
            <a:lstStyle/>
            <a:p>
              <a:r>
                <a:rPr lang="es-MX" sz="1800"/>
                <a:t> ...</a:t>
              </a:r>
              <a:endParaRPr lang="es-ES" sz="1800"/>
            </a:p>
          </p:txBody>
        </p:sp>
        <p:sp>
          <p:nvSpPr>
            <p:cNvPr id="70740" name="Oval 252"/>
            <p:cNvSpPr>
              <a:spLocks noChangeArrowheads="1"/>
            </p:cNvSpPr>
            <p:nvPr/>
          </p:nvSpPr>
          <p:spPr bwMode="auto">
            <a:xfrm>
              <a:off x="3852" y="3373"/>
              <a:ext cx="113" cy="113"/>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pPr algn="ctr"/>
              <a:r>
                <a:rPr lang="es-MX" sz="1400">
                  <a:solidFill>
                    <a:schemeClr val="bg1"/>
                  </a:solidFill>
                </a:rPr>
                <a:t>+</a:t>
              </a:r>
              <a:endParaRPr lang="es-ES" sz="1400">
                <a:solidFill>
                  <a:schemeClr val="bg1"/>
                </a:solidFill>
              </a:endParaRPr>
            </a:p>
          </p:txBody>
        </p:sp>
      </p:grpSp>
      <p:cxnSp>
        <p:nvCxnSpPr>
          <p:cNvPr id="70694" name="AutoShape 253"/>
          <p:cNvCxnSpPr>
            <a:cxnSpLocks noChangeShapeType="1"/>
            <a:stCxn id="70662" idx="2"/>
            <a:endCxn id="70663" idx="0"/>
          </p:cNvCxnSpPr>
          <p:nvPr/>
        </p:nvCxnSpPr>
        <p:spPr bwMode="auto">
          <a:xfrm rot="16200000" flipH="1">
            <a:off x="6281738" y="2054225"/>
            <a:ext cx="401638" cy="1652587"/>
          </a:xfrm>
          <a:prstGeom prst="bentConnector3">
            <a:avLst>
              <a:gd name="adj1" fmla="val 49801"/>
            </a:avLst>
          </a:prstGeom>
          <a:noFill/>
          <a:ln w="12700">
            <a:solidFill>
              <a:srgbClr val="000000"/>
            </a:solidFill>
            <a:miter lim="800000"/>
            <a:headEnd/>
            <a:tailEnd type="triangle" w="med" len="med"/>
          </a:ln>
        </p:spPr>
      </p:cxnSp>
      <p:cxnSp>
        <p:nvCxnSpPr>
          <p:cNvPr id="70695" name="AutoShape 254"/>
          <p:cNvCxnSpPr>
            <a:cxnSpLocks noChangeShapeType="1"/>
            <a:stCxn id="70672" idx="3"/>
            <a:endCxn id="70687" idx="2"/>
          </p:cNvCxnSpPr>
          <p:nvPr/>
        </p:nvCxnSpPr>
        <p:spPr bwMode="auto">
          <a:xfrm>
            <a:off x="4400550" y="3371850"/>
            <a:ext cx="155575" cy="1588"/>
          </a:xfrm>
          <a:prstGeom prst="straightConnector1">
            <a:avLst/>
          </a:prstGeom>
          <a:noFill/>
          <a:ln w="22225">
            <a:solidFill>
              <a:schemeClr val="bg1"/>
            </a:solidFill>
            <a:round/>
            <a:headEnd/>
            <a:tailEnd/>
          </a:ln>
        </p:spPr>
      </p:cxnSp>
      <p:cxnSp>
        <p:nvCxnSpPr>
          <p:cNvPr id="70696" name="AutoShape 255"/>
          <p:cNvCxnSpPr>
            <a:cxnSpLocks noChangeShapeType="1"/>
            <a:stCxn id="70687" idx="6"/>
            <a:endCxn id="70737" idx="1"/>
          </p:cNvCxnSpPr>
          <p:nvPr/>
        </p:nvCxnSpPr>
        <p:spPr bwMode="auto">
          <a:xfrm flipV="1">
            <a:off x="4757738" y="3371850"/>
            <a:ext cx="141287" cy="1588"/>
          </a:xfrm>
          <a:prstGeom prst="straightConnector1">
            <a:avLst/>
          </a:prstGeom>
          <a:noFill/>
          <a:ln w="22225">
            <a:solidFill>
              <a:schemeClr val="bg1"/>
            </a:solidFill>
            <a:round/>
            <a:headEnd/>
            <a:tailEnd/>
          </a:ln>
        </p:spPr>
      </p:cxnSp>
      <p:cxnSp>
        <p:nvCxnSpPr>
          <p:cNvPr id="70697" name="AutoShape 256"/>
          <p:cNvCxnSpPr>
            <a:cxnSpLocks noChangeShapeType="1"/>
            <a:stCxn id="70737" idx="3"/>
            <a:endCxn id="70744" idx="2"/>
          </p:cNvCxnSpPr>
          <p:nvPr/>
        </p:nvCxnSpPr>
        <p:spPr bwMode="auto">
          <a:xfrm>
            <a:off x="6022975" y="3371850"/>
            <a:ext cx="80963" cy="1588"/>
          </a:xfrm>
          <a:prstGeom prst="straightConnector1">
            <a:avLst/>
          </a:prstGeom>
          <a:noFill/>
          <a:ln w="22225">
            <a:solidFill>
              <a:schemeClr val="bg1"/>
            </a:solidFill>
            <a:round/>
            <a:headEnd/>
            <a:tailEnd/>
          </a:ln>
        </p:spPr>
      </p:cxnSp>
      <p:cxnSp>
        <p:nvCxnSpPr>
          <p:cNvPr id="70698" name="AutoShape 257"/>
          <p:cNvCxnSpPr>
            <a:cxnSpLocks noChangeShapeType="1"/>
            <a:stCxn id="70744" idx="6"/>
            <a:endCxn id="70663" idx="1"/>
          </p:cNvCxnSpPr>
          <p:nvPr/>
        </p:nvCxnSpPr>
        <p:spPr bwMode="auto">
          <a:xfrm flipV="1">
            <a:off x="6305550" y="3371850"/>
            <a:ext cx="441325" cy="1588"/>
          </a:xfrm>
          <a:prstGeom prst="straightConnector1">
            <a:avLst/>
          </a:prstGeom>
          <a:noFill/>
          <a:ln w="22225">
            <a:solidFill>
              <a:schemeClr val="bg1"/>
            </a:solidFill>
            <a:round/>
            <a:headEnd/>
            <a:tailEnd/>
          </a:ln>
        </p:spPr>
      </p:cxnSp>
      <p:cxnSp>
        <p:nvCxnSpPr>
          <p:cNvPr id="70699" name="AutoShape 258"/>
          <p:cNvCxnSpPr>
            <a:cxnSpLocks noChangeShapeType="1"/>
            <a:stCxn id="70673" idx="3"/>
            <a:endCxn id="70691" idx="2"/>
          </p:cNvCxnSpPr>
          <p:nvPr/>
        </p:nvCxnSpPr>
        <p:spPr bwMode="auto">
          <a:xfrm>
            <a:off x="4405313" y="4187825"/>
            <a:ext cx="150812" cy="0"/>
          </a:xfrm>
          <a:prstGeom prst="straightConnector1">
            <a:avLst/>
          </a:prstGeom>
          <a:noFill/>
          <a:ln w="22225">
            <a:solidFill>
              <a:schemeClr val="bg1"/>
            </a:solidFill>
            <a:round/>
            <a:headEnd/>
            <a:tailEnd/>
          </a:ln>
        </p:spPr>
      </p:cxnSp>
      <p:cxnSp>
        <p:nvCxnSpPr>
          <p:cNvPr id="70700" name="AutoShape 259"/>
          <p:cNvCxnSpPr>
            <a:cxnSpLocks noChangeShapeType="1"/>
            <a:stCxn id="70691" idx="6"/>
            <a:endCxn id="70664" idx="1"/>
          </p:cNvCxnSpPr>
          <p:nvPr/>
        </p:nvCxnSpPr>
        <p:spPr bwMode="auto">
          <a:xfrm>
            <a:off x="4757738" y="4187825"/>
            <a:ext cx="134937" cy="0"/>
          </a:xfrm>
          <a:prstGeom prst="straightConnector1">
            <a:avLst/>
          </a:prstGeom>
          <a:noFill/>
          <a:ln w="22225">
            <a:solidFill>
              <a:schemeClr val="bg1"/>
            </a:solidFill>
            <a:round/>
            <a:headEnd/>
            <a:tailEnd/>
          </a:ln>
        </p:spPr>
      </p:cxnSp>
      <p:cxnSp>
        <p:nvCxnSpPr>
          <p:cNvPr id="70701" name="AutoShape 260"/>
          <p:cNvCxnSpPr>
            <a:cxnSpLocks noChangeShapeType="1"/>
            <a:stCxn id="70674" idx="3"/>
            <a:endCxn id="70690" idx="2"/>
          </p:cNvCxnSpPr>
          <p:nvPr/>
        </p:nvCxnSpPr>
        <p:spPr bwMode="auto">
          <a:xfrm>
            <a:off x="4391025" y="4994275"/>
            <a:ext cx="165100" cy="3175"/>
          </a:xfrm>
          <a:prstGeom prst="straightConnector1">
            <a:avLst/>
          </a:prstGeom>
          <a:noFill/>
          <a:ln w="22225">
            <a:solidFill>
              <a:schemeClr val="bg1"/>
            </a:solidFill>
            <a:round/>
            <a:headEnd/>
            <a:tailEnd/>
          </a:ln>
        </p:spPr>
      </p:cxnSp>
      <p:cxnSp>
        <p:nvCxnSpPr>
          <p:cNvPr id="70702" name="AutoShape 261"/>
          <p:cNvCxnSpPr>
            <a:cxnSpLocks noChangeShapeType="1"/>
            <a:stCxn id="70690" idx="6"/>
            <a:endCxn id="70666" idx="1"/>
          </p:cNvCxnSpPr>
          <p:nvPr/>
        </p:nvCxnSpPr>
        <p:spPr bwMode="auto">
          <a:xfrm flipV="1">
            <a:off x="4757738" y="4994275"/>
            <a:ext cx="150812" cy="3175"/>
          </a:xfrm>
          <a:prstGeom prst="straightConnector1">
            <a:avLst/>
          </a:prstGeom>
          <a:noFill/>
          <a:ln w="22225">
            <a:solidFill>
              <a:schemeClr val="bg1"/>
            </a:solidFill>
            <a:round/>
            <a:headEnd/>
            <a:tailEnd/>
          </a:ln>
        </p:spPr>
      </p:cxnSp>
      <p:cxnSp>
        <p:nvCxnSpPr>
          <p:cNvPr id="70703" name="AutoShape 262"/>
          <p:cNvCxnSpPr>
            <a:cxnSpLocks noChangeShapeType="1"/>
            <a:stCxn id="70675" idx="3"/>
            <a:endCxn id="70689" idx="2"/>
          </p:cNvCxnSpPr>
          <p:nvPr/>
        </p:nvCxnSpPr>
        <p:spPr bwMode="auto">
          <a:xfrm flipV="1">
            <a:off x="4470400" y="5915025"/>
            <a:ext cx="85725" cy="1588"/>
          </a:xfrm>
          <a:prstGeom prst="straightConnector1">
            <a:avLst/>
          </a:prstGeom>
          <a:noFill/>
          <a:ln w="22225">
            <a:solidFill>
              <a:schemeClr val="bg1"/>
            </a:solidFill>
            <a:round/>
            <a:headEnd/>
            <a:tailEnd/>
          </a:ln>
        </p:spPr>
      </p:cxnSp>
      <p:cxnSp>
        <p:nvCxnSpPr>
          <p:cNvPr id="70704" name="AutoShape 263"/>
          <p:cNvCxnSpPr>
            <a:cxnSpLocks noChangeShapeType="1"/>
            <a:stCxn id="70689" idx="6"/>
            <a:endCxn id="70668" idx="1"/>
          </p:cNvCxnSpPr>
          <p:nvPr/>
        </p:nvCxnSpPr>
        <p:spPr bwMode="auto">
          <a:xfrm>
            <a:off x="4757738" y="5915025"/>
            <a:ext cx="77787" cy="0"/>
          </a:xfrm>
          <a:prstGeom prst="straightConnector1">
            <a:avLst/>
          </a:prstGeom>
          <a:noFill/>
          <a:ln w="22225">
            <a:solidFill>
              <a:schemeClr val="bg1"/>
            </a:solidFill>
            <a:round/>
            <a:headEnd/>
            <a:tailEnd/>
          </a:ln>
        </p:spPr>
      </p:cxnSp>
      <p:cxnSp>
        <p:nvCxnSpPr>
          <p:cNvPr id="70705" name="AutoShape 264"/>
          <p:cNvCxnSpPr>
            <a:cxnSpLocks noChangeShapeType="1"/>
            <a:stCxn id="70664" idx="3"/>
            <a:endCxn id="70746" idx="2"/>
          </p:cNvCxnSpPr>
          <p:nvPr/>
        </p:nvCxnSpPr>
        <p:spPr bwMode="auto">
          <a:xfrm>
            <a:off x="6024563" y="4187825"/>
            <a:ext cx="79375" cy="0"/>
          </a:xfrm>
          <a:prstGeom prst="straightConnector1">
            <a:avLst/>
          </a:prstGeom>
          <a:noFill/>
          <a:ln w="22225">
            <a:solidFill>
              <a:schemeClr val="bg1"/>
            </a:solidFill>
            <a:round/>
            <a:headEnd/>
            <a:tailEnd/>
          </a:ln>
        </p:spPr>
      </p:cxnSp>
      <p:cxnSp>
        <p:nvCxnSpPr>
          <p:cNvPr id="70706" name="AutoShape 265"/>
          <p:cNvCxnSpPr>
            <a:cxnSpLocks noChangeShapeType="1"/>
            <a:stCxn id="70746" idx="6"/>
            <a:endCxn id="70665" idx="1"/>
          </p:cNvCxnSpPr>
          <p:nvPr/>
        </p:nvCxnSpPr>
        <p:spPr bwMode="auto">
          <a:xfrm>
            <a:off x="6305550" y="4187825"/>
            <a:ext cx="436563" cy="0"/>
          </a:xfrm>
          <a:prstGeom prst="straightConnector1">
            <a:avLst/>
          </a:prstGeom>
          <a:noFill/>
          <a:ln w="22225">
            <a:solidFill>
              <a:schemeClr val="bg1"/>
            </a:solidFill>
            <a:round/>
            <a:headEnd/>
            <a:tailEnd/>
          </a:ln>
        </p:spPr>
      </p:cxnSp>
      <p:cxnSp>
        <p:nvCxnSpPr>
          <p:cNvPr id="70707" name="AutoShape 266"/>
          <p:cNvCxnSpPr>
            <a:cxnSpLocks noChangeShapeType="1"/>
            <a:stCxn id="70666" idx="3"/>
            <a:endCxn id="70740" idx="2"/>
          </p:cNvCxnSpPr>
          <p:nvPr/>
        </p:nvCxnSpPr>
        <p:spPr bwMode="auto">
          <a:xfrm>
            <a:off x="6013450" y="4994275"/>
            <a:ext cx="90488" cy="1588"/>
          </a:xfrm>
          <a:prstGeom prst="straightConnector1">
            <a:avLst/>
          </a:prstGeom>
          <a:noFill/>
          <a:ln w="22225">
            <a:solidFill>
              <a:schemeClr val="bg1"/>
            </a:solidFill>
            <a:round/>
            <a:headEnd/>
            <a:tailEnd/>
          </a:ln>
        </p:spPr>
      </p:cxnSp>
      <p:cxnSp>
        <p:nvCxnSpPr>
          <p:cNvPr id="70708" name="AutoShape 267"/>
          <p:cNvCxnSpPr>
            <a:cxnSpLocks noChangeShapeType="1"/>
            <a:stCxn id="70740" idx="6"/>
            <a:endCxn id="70667" idx="1"/>
          </p:cNvCxnSpPr>
          <p:nvPr/>
        </p:nvCxnSpPr>
        <p:spPr bwMode="auto">
          <a:xfrm flipV="1">
            <a:off x="6305550" y="4991100"/>
            <a:ext cx="450850" cy="4763"/>
          </a:xfrm>
          <a:prstGeom prst="straightConnector1">
            <a:avLst/>
          </a:prstGeom>
          <a:noFill/>
          <a:ln w="22225">
            <a:solidFill>
              <a:schemeClr val="bg1"/>
            </a:solidFill>
            <a:round/>
            <a:headEnd/>
            <a:tailEnd/>
          </a:ln>
        </p:spPr>
      </p:cxnSp>
      <p:cxnSp>
        <p:nvCxnSpPr>
          <p:cNvPr id="70709" name="AutoShape 268"/>
          <p:cNvCxnSpPr>
            <a:cxnSpLocks noChangeShapeType="1"/>
            <a:stCxn id="70668" idx="3"/>
            <a:endCxn id="70742" idx="2"/>
          </p:cNvCxnSpPr>
          <p:nvPr/>
        </p:nvCxnSpPr>
        <p:spPr bwMode="auto">
          <a:xfrm>
            <a:off x="6088063" y="5915025"/>
            <a:ext cx="117475" cy="1588"/>
          </a:xfrm>
          <a:prstGeom prst="straightConnector1">
            <a:avLst/>
          </a:prstGeom>
          <a:noFill/>
          <a:ln w="22225">
            <a:solidFill>
              <a:schemeClr val="bg1"/>
            </a:solidFill>
            <a:round/>
            <a:headEnd/>
            <a:tailEnd/>
          </a:ln>
        </p:spPr>
      </p:cxnSp>
      <p:cxnSp>
        <p:nvCxnSpPr>
          <p:cNvPr id="70710" name="AutoShape 269"/>
          <p:cNvCxnSpPr>
            <a:cxnSpLocks noChangeShapeType="1"/>
            <a:stCxn id="70742" idx="6"/>
            <a:endCxn id="70669" idx="1"/>
          </p:cNvCxnSpPr>
          <p:nvPr/>
        </p:nvCxnSpPr>
        <p:spPr bwMode="auto">
          <a:xfrm flipV="1">
            <a:off x="6407150" y="5915025"/>
            <a:ext cx="276225" cy="1588"/>
          </a:xfrm>
          <a:prstGeom prst="straightConnector1">
            <a:avLst/>
          </a:prstGeom>
          <a:noFill/>
          <a:ln w="22225">
            <a:solidFill>
              <a:schemeClr val="bg1"/>
            </a:solidFill>
            <a:round/>
            <a:headEnd/>
            <a:tailEnd/>
          </a:ln>
        </p:spPr>
      </p:cxnSp>
      <p:grpSp>
        <p:nvGrpSpPr>
          <p:cNvPr id="70711" name="Group 270"/>
          <p:cNvGrpSpPr>
            <a:grpSpLocks/>
          </p:cNvGrpSpPr>
          <p:nvPr/>
        </p:nvGrpSpPr>
        <p:grpSpPr bwMode="auto">
          <a:xfrm>
            <a:off x="4914900" y="3095625"/>
            <a:ext cx="1092200" cy="550863"/>
            <a:chOff x="3096" y="2231"/>
            <a:chExt cx="688" cy="347"/>
          </a:xfrm>
        </p:grpSpPr>
        <p:sp>
          <p:nvSpPr>
            <p:cNvPr id="70737" name="Text Box 271"/>
            <p:cNvSpPr txBox="1">
              <a:spLocks noChangeArrowheads="1"/>
            </p:cNvSpPr>
            <p:nvPr/>
          </p:nvSpPr>
          <p:spPr bwMode="auto">
            <a:xfrm>
              <a:off x="3096" y="2232"/>
              <a:ext cx="688" cy="34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a:solidFill>
                    <a:schemeClr val="bg1"/>
                  </a:solidFill>
                </a:rPr>
                <a:t>Objetivo</a:t>
              </a:r>
            </a:p>
            <a:p>
              <a:pPr algn="ctr"/>
              <a:r>
                <a:rPr lang="es-MX" sz="1400">
                  <a:solidFill>
                    <a:schemeClr val="bg1"/>
                  </a:solidFill>
                </a:rPr>
                <a:t>particular 2</a:t>
              </a:r>
              <a:endParaRPr lang="es-ES" sz="1400">
                <a:solidFill>
                  <a:schemeClr val="bg1"/>
                </a:solidFill>
              </a:endParaRPr>
            </a:p>
          </p:txBody>
        </p:sp>
        <p:sp>
          <p:nvSpPr>
            <p:cNvPr id="70738" name="Rectangle 272"/>
            <p:cNvSpPr>
              <a:spLocks noChangeArrowheads="1"/>
            </p:cNvSpPr>
            <p:nvPr/>
          </p:nvSpPr>
          <p:spPr bwMode="auto">
            <a:xfrm>
              <a:off x="3427" y="2231"/>
              <a:ext cx="272" cy="46"/>
            </a:xfrm>
            <a:prstGeom prst="rect">
              <a:avLst/>
            </a:prstGeom>
            <a:noFill/>
            <a:ln w="31750" algn="ctr">
              <a:noFill/>
              <a:miter lim="800000"/>
              <a:headEnd/>
              <a:tailEnd/>
            </a:ln>
          </p:spPr>
          <p:txBody>
            <a:bodyPr wrap="none">
              <a:spAutoFit/>
            </a:bodyPr>
            <a:lstStyle/>
            <a:p>
              <a:pPr algn="ctr"/>
              <a:endParaRPr lang="es-ES_tradnl" sz="1400"/>
            </a:p>
          </p:txBody>
        </p:sp>
      </p:grpSp>
      <p:cxnSp>
        <p:nvCxnSpPr>
          <p:cNvPr id="70712" name="AutoShape 273"/>
          <p:cNvCxnSpPr>
            <a:cxnSpLocks noChangeShapeType="1"/>
            <a:stCxn id="70662" idx="2"/>
            <a:endCxn id="70738" idx="0"/>
          </p:cNvCxnSpPr>
          <p:nvPr/>
        </p:nvCxnSpPr>
        <p:spPr bwMode="auto">
          <a:xfrm>
            <a:off x="5656263" y="2679700"/>
            <a:ext cx="0" cy="415925"/>
          </a:xfrm>
          <a:prstGeom prst="straightConnector1">
            <a:avLst/>
          </a:prstGeom>
          <a:noFill/>
          <a:ln w="12700">
            <a:solidFill>
              <a:schemeClr val="tx1"/>
            </a:solidFill>
            <a:round/>
            <a:headEnd/>
            <a:tailEnd type="triangle" w="med" len="med"/>
          </a:ln>
        </p:spPr>
      </p:cxnSp>
      <p:sp>
        <p:nvSpPr>
          <p:cNvPr id="70713" name="Rectangle 274"/>
          <p:cNvSpPr>
            <a:spLocks noChangeArrowheads="1"/>
          </p:cNvSpPr>
          <p:nvPr/>
        </p:nvSpPr>
        <p:spPr bwMode="auto">
          <a:xfrm>
            <a:off x="8421688" y="3121025"/>
            <a:ext cx="250825" cy="503238"/>
          </a:xfrm>
          <a:prstGeom prst="rect">
            <a:avLst/>
          </a:prstGeom>
          <a:noFill/>
          <a:ln w="22225" algn="ctr">
            <a:noFill/>
            <a:miter lim="800000"/>
            <a:headEnd/>
            <a:tailEnd/>
          </a:ln>
        </p:spPr>
        <p:txBody>
          <a:bodyPr wrap="none" anchor="ctr"/>
          <a:lstStyle/>
          <a:p>
            <a:pPr algn="ctr"/>
            <a:endParaRPr lang="es-ES_tradnl" sz="1400"/>
          </a:p>
        </p:txBody>
      </p:sp>
      <p:sp>
        <p:nvSpPr>
          <p:cNvPr id="70714" name="Rectangle 275"/>
          <p:cNvSpPr>
            <a:spLocks noChangeArrowheads="1"/>
          </p:cNvSpPr>
          <p:nvPr/>
        </p:nvSpPr>
        <p:spPr bwMode="auto">
          <a:xfrm>
            <a:off x="8421688" y="3935413"/>
            <a:ext cx="250825" cy="503237"/>
          </a:xfrm>
          <a:prstGeom prst="rect">
            <a:avLst/>
          </a:prstGeom>
          <a:noFill/>
          <a:ln w="22225" algn="ctr">
            <a:noFill/>
            <a:miter lim="800000"/>
            <a:headEnd/>
            <a:tailEnd/>
          </a:ln>
        </p:spPr>
        <p:txBody>
          <a:bodyPr wrap="none" anchor="ctr"/>
          <a:lstStyle/>
          <a:p>
            <a:pPr algn="ctr"/>
            <a:endParaRPr lang="es-ES_tradnl" sz="1400"/>
          </a:p>
        </p:txBody>
      </p:sp>
      <p:sp>
        <p:nvSpPr>
          <p:cNvPr id="70715" name="Rectangle 276"/>
          <p:cNvSpPr>
            <a:spLocks noChangeArrowheads="1"/>
          </p:cNvSpPr>
          <p:nvPr/>
        </p:nvSpPr>
        <p:spPr bwMode="auto">
          <a:xfrm>
            <a:off x="8421688" y="4738688"/>
            <a:ext cx="250825" cy="503237"/>
          </a:xfrm>
          <a:prstGeom prst="rect">
            <a:avLst/>
          </a:prstGeom>
          <a:noFill/>
          <a:ln w="22225" algn="ctr">
            <a:noFill/>
            <a:miter lim="800000"/>
            <a:headEnd/>
            <a:tailEnd/>
          </a:ln>
        </p:spPr>
        <p:txBody>
          <a:bodyPr wrap="none" anchor="ctr"/>
          <a:lstStyle/>
          <a:p>
            <a:pPr algn="ctr"/>
            <a:endParaRPr lang="es-ES_tradnl" sz="1400"/>
          </a:p>
        </p:txBody>
      </p:sp>
      <p:sp>
        <p:nvSpPr>
          <p:cNvPr id="70716" name="Rectangle 277"/>
          <p:cNvSpPr>
            <a:spLocks noChangeArrowheads="1"/>
          </p:cNvSpPr>
          <p:nvPr/>
        </p:nvSpPr>
        <p:spPr bwMode="auto">
          <a:xfrm>
            <a:off x="8423275" y="5541963"/>
            <a:ext cx="250825" cy="503237"/>
          </a:xfrm>
          <a:prstGeom prst="rect">
            <a:avLst/>
          </a:prstGeom>
          <a:noFill/>
          <a:ln w="22225" algn="ctr">
            <a:noFill/>
            <a:miter lim="800000"/>
            <a:headEnd/>
            <a:tailEnd/>
          </a:ln>
        </p:spPr>
        <p:txBody>
          <a:bodyPr wrap="none" anchor="ctr"/>
          <a:lstStyle/>
          <a:p>
            <a:pPr algn="ctr"/>
            <a:endParaRPr lang="es-ES_tradnl" sz="1400"/>
          </a:p>
        </p:txBody>
      </p:sp>
      <p:sp>
        <p:nvSpPr>
          <p:cNvPr id="70717" name="Rectangle 278"/>
          <p:cNvSpPr>
            <a:spLocks noChangeArrowheads="1"/>
          </p:cNvSpPr>
          <p:nvPr/>
        </p:nvSpPr>
        <p:spPr bwMode="auto">
          <a:xfrm>
            <a:off x="8421688" y="985838"/>
            <a:ext cx="250825" cy="503237"/>
          </a:xfrm>
          <a:prstGeom prst="rect">
            <a:avLst/>
          </a:prstGeom>
          <a:noFill/>
          <a:ln w="22225" algn="ctr">
            <a:noFill/>
            <a:miter lim="800000"/>
            <a:headEnd/>
            <a:tailEnd/>
          </a:ln>
        </p:spPr>
        <p:txBody>
          <a:bodyPr wrap="none" anchor="ctr"/>
          <a:lstStyle/>
          <a:p>
            <a:pPr algn="ctr"/>
            <a:endParaRPr lang="es-ES_tradnl" sz="1400"/>
          </a:p>
        </p:txBody>
      </p:sp>
      <p:cxnSp>
        <p:nvCxnSpPr>
          <p:cNvPr id="70718" name="AutoShape 279"/>
          <p:cNvCxnSpPr>
            <a:cxnSpLocks noChangeShapeType="1"/>
            <a:stCxn id="70663" idx="3"/>
            <a:endCxn id="70713" idx="1"/>
          </p:cNvCxnSpPr>
          <p:nvPr/>
        </p:nvCxnSpPr>
        <p:spPr bwMode="auto">
          <a:xfrm>
            <a:off x="7870825" y="3371850"/>
            <a:ext cx="550863" cy="1588"/>
          </a:xfrm>
          <a:prstGeom prst="straightConnector1">
            <a:avLst/>
          </a:prstGeom>
          <a:noFill/>
          <a:ln w="12700">
            <a:solidFill>
              <a:schemeClr val="tx1"/>
            </a:solidFill>
            <a:round/>
            <a:headEnd/>
            <a:tailEnd type="triangle" w="med" len="med"/>
          </a:ln>
        </p:spPr>
      </p:cxnSp>
      <p:cxnSp>
        <p:nvCxnSpPr>
          <p:cNvPr id="70719" name="AutoShape 280"/>
          <p:cNvCxnSpPr>
            <a:cxnSpLocks noChangeShapeType="1"/>
            <a:stCxn id="70665" idx="3"/>
            <a:endCxn id="70714" idx="1"/>
          </p:cNvCxnSpPr>
          <p:nvPr/>
        </p:nvCxnSpPr>
        <p:spPr bwMode="auto">
          <a:xfrm>
            <a:off x="7874000" y="4187825"/>
            <a:ext cx="547688" cy="0"/>
          </a:xfrm>
          <a:prstGeom prst="straightConnector1">
            <a:avLst/>
          </a:prstGeom>
          <a:noFill/>
          <a:ln w="12700">
            <a:solidFill>
              <a:schemeClr val="tx1"/>
            </a:solidFill>
            <a:round/>
            <a:headEnd/>
            <a:tailEnd type="triangle" w="med" len="med"/>
          </a:ln>
        </p:spPr>
      </p:cxnSp>
      <p:cxnSp>
        <p:nvCxnSpPr>
          <p:cNvPr id="70720" name="AutoShape 281"/>
          <p:cNvCxnSpPr>
            <a:cxnSpLocks noChangeShapeType="1"/>
            <a:stCxn id="70667" idx="3"/>
            <a:endCxn id="70715" idx="1"/>
          </p:cNvCxnSpPr>
          <p:nvPr/>
        </p:nvCxnSpPr>
        <p:spPr bwMode="auto">
          <a:xfrm>
            <a:off x="7861300" y="4991100"/>
            <a:ext cx="560388" cy="0"/>
          </a:xfrm>
          <a:prstGeom prst="straightConnector1">
            <a:avLst/>
          </a:prstGeom>
          <a:noFill/>
          <a:ln w="12700">
            <a:solidFill>
              <a:schemeClr val="tx1"/>
            </a:solidFill>
            <a:round/>
            <a:headEnd/>
            <a:tailEnd type="triangle" w="med" len="med"/>
          </a:ln>
        </p:spPr>
      </p:cxnSp>
      <p:sp>
        <p:nvSpPr>
          <p:cNvPr id="70721" name="Text Box 282"/>
          <p:cNvSpPr txBox="1">
            <a:spLocks noChangeArrowheads="1"/>
          </p:cNvSpPr>
          <p:nvPr/>
        </p:nvSpPr>
        <p:spPr bwMode="auto">
          <a:xfrm>
            <a:off x="0" y="342900"/>
            <a:ext cx="9144000" cy="336550"/>
          </a:xfrm>
          <a:prstGeom prst="rect">
            <a:avLst/>
          </a:prstGeom>
          <a:noFill/>
          <a:ln w="12700" algn="ctr">
            <a:noFill/>
            <a:miter lim="800000"/>
            <a:headEnd/>
            <a:tailEnd/>
          </a:ln>
        </p:spPr>
        <p:txBody>
          <a:bodyPr>
            <a:spAutoFit/>
          </a:bodyPr>
          <a:lstStyle/>
          <a:p>
            <a:pPr algn="ctr">
              <a:spcBef>
                <a:spcPct val="50000"/>
              </a:spcBef>
            </a:pPr>
            <a:r>
              <a:rPr lang="es-MX" sz="1600" b="1" dirty="0" smtClean="0"/>
              <a:t>Proyecto 2: Diagrama </a:t>
            </a:r>
            <a:r>
              <a:rPr lang="es-MX" sz="1600" b="1" dirty="0"/>
              <a:t>del proyecto integral para atender la problemática de la gestión</a:t>
            </a:r>
            <a:endParaRPr lang="es-ES" sz="1600" b="1" dirty="0"/>
          </a:p>
        </p:txBody>
      </p:sp>
      <p:sp>
        <p:nvSpPr>
          <p:cNvPr id="70722" name="AutoShape 283"/>
          <p:cNvSpPr>
            <a:spLocks noChangeArrowheads="1"/>
          </p:cNvSpPr>
          <p:nvPr/>
        </p:nvSpPr>
        <p:spPr bwMode="auto">
          <a:xfrm>
            <a:off x="8278813" y="1081088"/>
            <a:ext cx="250825" cy="503237"/>
          </a:xfrm>
          <a:prstGeom prst="flowChartAlternateProcess">
            <a:avLst/>
          </a:prstGeom>
          <a:noFill/>
          <a:ln w="22225" algn="ctr">
            <a:noFill/>
            <a:miter lim="800000"/>
            <a:headEnd/>
            <a:tailEnd/>
          </a:ln>
        </p:spPr>
        <p:txBody>
          <a:bodyPr wrap="none" anchor="ctr"/>
          <a:lstStyle/>
          <a:p>
            <a:pPr algn="ctr"/>
            <a:endParaRPr lang="es-ES_tradnl" sz="1400"/>
          </a:p>
        </p:txBody>
      </p:sp>
      <p:cxnSp>
        <p:nvCxnSpPr>
          <p:cNvPr id="70723" name="AutoShape 284"/>
          <p:cNvCxnSpPr>
            <a:cxnSpLocks noChangeShapeType="1"/>
            <a:endCxn id="70722" idx="0"/>
          </p:cNvCxnSpPr>
          <p:nvPr/>
        </p:nvCxnSpPr>
        <p:spPr bwMode="auto">
          <a:xfrm>
            <a:off x="7434263" y="1081088"/>
            <a:ext cx="969962" cy="0"/>
          </a:xfrm>
          <a:prstGeom prst="straightConnector1">
            <a:avLst/>
          </a:prstGeom>
          <a:noFill/>
          <a:ln w="12700">
            <a:solidFill>
              <a:schemeClr val="tx1"/>
            </a:solidFill>
            <a:round/>
            <a:headEnd/>
            <a:tailEnd type="triangle" w="med" len="med"/>
          </a:ln>
        </p:spPr>
      </p:cxnSp>
      <p:sp>
        <p:nvSpPr>
          <p:cNvPr id="70724" name="Text Box 285"/>
          <p:cNvSpPr txBox="1">
            <a:spLocks noChangeArrowheads="1"/>
          </p:cNvSpPr>
          <p:nvPr/>
        </p:nvSpPr>
        <p:spPr bwMode="auto">
          <a:xfrm>
            <a:off x="323850" y="735013"/>
            <a:ext cx="2735263"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b="1">
                <a:solidFill>
                  <a:schemeClr val="bg1"/>
                </a:solidFill>
              </a:rPr>
              <a:t>Autoevaluación</a:t>
            </a:r>
            <a:endParaRPr lang="es-ES" sz="1400" b="1">
              <a:solidFill>
                <a:schemeClr val="bg1"/>
              </a:solidFill>
            </a:endParaRPr>
          </a:p>
        </p:txBody>
      </p:sp>
      <p:sp>
        <p:nvSpPr>
          <p:cNvPr id="70725" name="Text Box 286"/>
          <p:cNvSpPr txBox="1">
            <a:spLocks noChangeArrowheads="1"/>
          </p:cNvSpPr>
          <p:nvPr/>
        </p:nvSpPr>
        <p:spPr bwMode="auto">
          <a:xfrm>
            <a:off x="3487738" y="735013"/>
            <a:ext cx="4103687" cy="336550"/>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a:solidFill>
                  <a:schemeClr val="bg1"/>
                </a:solidFill>
              </a:rPr>
              <a:t>Actualización de la planeación</a:t>
            </a:r>
            <a:endParaRPr lang="es-ES" sz="1400" b="1">
              <a:solidFill>
                <a:schemeClr val="bg1"/>
              </a:solidFill>
            </a:endParaRPr>
          </a:p>
        </p:txBody>
      </p:sp>
      <p:sp>
        <p:nvSpPr>
          <p:cNvPr id="70726" name="Text Box 287"/>
          <p:cNvSpPr txBox="1">
            <a:spLocks noChangeArrowheads="1"/>
          </p:cNvSpPr>
          <p:nvPr/>
        </p:nvSpPr>
        <p:spPr bwMode="auto">
          <a:xfrm>
            <a:off x="323850" y="1109663"/>
            <a:ext cx="13684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Fortalezas</a:t>
            </a:r>
            <a:endParaRPr lang="es-ES" sz="1400">
              <a:solidFill>
                <a:schemeClr val="bg1"/>
              </a:solidFill>
            </a:endParaRPr>
          </a:p>
        </p:txBody>
      </p:sp>
      <p:sp>
        <p:nvSpPr>
          <p:cNvPr id="70727" name="Text Box 288"/>
          <p:cNvSpPr txBox="1">
            <a:spLocks noChangeArrowheads="1"/>
          </p:cNvSpPr>
          <p:nvPr/>
        </p:nvSpPr>
        <p:spPr bwMode="auto">
          <a:xfrm>
            <a:off x="1692275" y="1109663"/>
            <a:ext cx="1366838"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r>
              <a:rPr lang="es-MX" sz="1400">
                <a:solidFill>
                  <a:schemeClr val="bg1"/>
                </a:solidFill>
              </a:rPr>
              <a:t>Problemas</a:t>
            </a:r>
            <a:endParaRPr lang="es-ES" sz="1400">
              <a:solidFill>
                <a:schemeClr val="bg1"/>
              </a:solidFill>
            </a:endParaRPr>
          </a:p>
        </p:txBody>
      </p:sp>
      <p:sp>
        <p:nvSpPr>
          <p:cNvPr id="70728" name="Text Box 289"/>
          <p:cNvSpPr txBox="1">
            <a:spLocks noChangeArrowheads="1"/>
          </p:cNvSpPr>
          <p:nvPr/>
        </p:nvSpPr>
        <p:spPr bwMode="auto">
          <a:xfrm>
            <a:off x="3487738" y="1093788"/>
            <a:ext cx="1223962" cy="549275"/>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a:solidFill>
                  <a:schemeClr val="bg1"/>
                </a:solidFill>
              </a:rPr>
              <a:t>Objetivos </a:t>
            </a:r>
          </a:p>
          <a:p>
            <a:r>
              <a:rPr lang="es-MX" sz="1400">
                <a:solidFill>
                  <a:schemeClr val="bg1"/>
                </a:solidFill>
              </a:rPr>
              <a:t>estratégicos</a:t>
            </a:r>
            <a:endParaRPr lang="es-ES" sz="1400">
              <a:solidFill>
                <a:schemeClr val="bg1"/>
              </a:solidFill>
            </a:endParaRPr>
          </a:p>
        </p:txBody>
      </p:sp>
      <p:sp>
        <p:nvSpPr>
          <p:cNvPr id="70729" name="Text Box 290"/>
          <p:cNvSpPr txBox="1">
            <a:spLocks noChangeArrowheads="1"/>
          </p:cNvSpPr>
          <p:nvPr/>
        </p:nvSpPr>
        <p:spPr bwMode="auto">
          <a:xfrm>
            <a:off x="4932363" y="1203325"/>
            <a:ext cx="1292225" cy="33655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spAutoFit/>
          </a:bodyPr>
          <a:lstStyle/>
          <a:p>
            <a:pPr algn="ctr"/>
            <a:r>
              <a:rPr lang="es-MX" sz="1400">
                <a:solidFill>
                  <a:schemeClr val="bg1"/>
                </a:solidFill>
              </a:rPr>
              <a:t>Estrategias</a:t>
            </a:r>
            <a:endParaRPr lang="es-ES" sz="1400">
              <a:solidFill>
                <a:schemeClr val="bg1"/>
              </a:solidFill>
            </a:endParaRPr>
          </a:p>
        </p:txBody>
      </p:sp>
      <p:sp>
        <p:nvSpPr>
          <p:cNvPr id="70730" name="Text Box 291"/>
          <p:cNvSpPr txBox="1">
            <a:spLocks noChangeArrowheads="1"/>
          </p:cNvSpPr>
          <p:nvPr/>
        </p:nvSpPr>
        <p:spPr bwMode="auto">
          <a:xfrm>
            <a:off x="6412305" y="1093788"/>
            <a:ext cx="1199367"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a:solidFill>
                  <a:schemeClr val="bg1"/>
                </a:solidFill>
              </a:rPr>
              <a:t>Metas </a:t>
            </a:r>
          </a:p>
          <a:p>
            <a:pPr algn="ctr"/>
            <a:r>
              <a:rPr lang="es-MX" sz="1400" dirty="0">
                <a:solidFill>
                  <a:schemeClr val="bg1"/>
                </a:solidFill>
              </a:rPr>
              <a:t>C</a:t>
            </a:r>
            <a:r>
              <a:rPr lang="es-MX" sz="1400" dirty="0" smtClean="0">
                <a:solidFill>
                  <a:schemeClr val="bg1"/>
                </a:solidFill>
              </a:rPr>
              <a:t>ompromiso</a:t>
            </a:r>
            <a:endParaRPr lang="es-ES" sz="1400" dirty="0">
              <a:solidFill>
                <a:schemeClr val="bg1"/>
              </a:solidFill>
            </a:endParaRPr>
          </a:p>
        </p:txBody>
      </p:sp>
      <p:cxnSp>
        <p:nvCxnSpPr>
          <p:cNvPr id="70731" name="AutoShape 292"/>
          <p:cNvCxnSpPr>
            <a:cxnSpLocks noChangeShapeType="1"/>
            <a:stCxn id="70728" idx="3"/>
            <a:endCxn id="70729" idx="1"/>
          </p:cNvCxnSpPr>
          <p:nvPr/>
        </p:nvCxnSpPr>
        <p:spPr bwMode="auto">
          <a:xfrm>
            <a:off x="4727575" y="1368425"/>
            <a:ext cx="188913" cy="3175"/>
          </a:xfrm>
          <a:prstGeom prst="straightConnector1">
            <a:avLst/>
          </a:prstGeom>
          <a:noFill/>
          <a:ln w="9525">
            <a:solidFill>
              <a:schemeClr val="tx1"/>
            </a:solidFill>
            <a:round/>
            <a:headEnd/>
            <a:tailEnd type="triangle" w="med" len="med"/>
          </a:ln>
        </p:spPr>
      </p:cxnSp>
      <p:cxnSp>
        <p:nvCxnSpPr>
          <p:cNvPr id="70732" name="AutoShape 293"/>
          <p:cNvCxnSpPr>
            <a:cxnSpLocks noChangeShapeType="1"/>
            <a:stCxn id="70729" idx="3"/>
            <a:endCxn id="70730" idx="1"/>
          </p:cNvCxnSpPr>
          <p:nvPr/>
        </p:nvCxnSpPr>
        <p:spPr bwMode="auto">
          <a:xfrm flipV="1">
            <a:off x="6224588" y="1355398"/>
            <a:ext cx="187717" cy="16202"/>
          </a:xfrm>
          <a:prstGeom prst="straightConnector1">
            <a:avLst/>
          </a:prstGeom>
          <a:noFill/>
          <a:ln w="9525">
            <a:solidFill>
              <a:schemeClr val="tx1"/>
            </a:solidFill>
            <a:round/>
            <a:headEnd/>
            <a:tailEnd type="triangle" w="med" len="med"/>
          </a:ln>
        </p:spPr>
      </p:cxnSp>
      <p:cxnSp>
        <p:nvCxnSpPr>
          <p:cNvPr id="70733" name="AutoShape 294"/>
          <p:cNvCxnSpPr>
            <a:cxnSpLocks noChangeShapeType="1"/>
          </p:cNvCxnSpPr>
          <p:nvPr/>
        </p:nvCxnSpPr>
        <p:spPr bwMode="auto">
          <a:xfrm>
            <a:off x="3074988" y="1077913"/>
            <a:ext cx="396875" cy="0"/>
          </a:xfrm>
          <a:prstGeom prst="straightConnector1">
            <a:avLst/>
          </a:prstGeom>
          <a:noFill/>
          <a:ln w="12700">
            <a:solidFill>
              <a:schemeClr val="tx1"/>
            </a:solidFill>
            <a:round/>
            <a:headEnd/>
            <a:tailEnd type="triangle" w="med" len="med"/>
          </a:ln>
        </p:spPr>
      </p:cxnSp>
      <p:sp>
        <p:nvSpPr>
          <p:cNvPr id="70734" name="Text Box 298"/>
          <p:cNvSpPr txBox="1">
            <a:spLocks noChangeArrowheads="1"/>
          </p:cNvSpPr>
          <p:nvPr/>
        </p:nvSpPr>
        <p:spPr bwMode="auto">
          <a:xfrm>
            <a:off x="93663" y="6308725"/>
            <a:ext cx="9110662" cy="561975"/>
          </a:xfrm>
          <a:prstGeom prst="rect">
            <a:avLst/>
          </a:prstGeom>
          <a:noFill/>
          <a:ln w="3175" algn="ctr">
            <a:noFill/>
            <a:miter lim="800000"/>
            <a:headEnd/>
            <a:tailEnd/>
          </a:ln>
        </p:spPr>
        <p:txBody>
          <a:bodyPr wrap="none" tIns="90000">
            <a:spAutoFit/>
          </a:bodyPr>
          <a:lstStyle/>
          <a:p>
            <a:pPr>
              <a:buFontTx/>
              <a:buChar char="•"/>
              <a:tabLst>
                <a:tab pos="180975" algn="l"/>
                <a:tab pos="447675" algn="l"/>
              </a:tabLst>
            </a:pPr>
            <a:r>
              <a:rPr lang="es-MX" sz="1400" b="1" i="1"/>
              <a:t>Máximo</a:t>
            </a:r>
            <a:r>
              <a:rPr lang="es-MX" sz="1400" i="1"/>
              <a:t> cuatro objetivos particulares por proyecto integral del ProGES</a:t>
            </a:r>
          </a:p>
          <a:p>
            <a:pPr>
              <a:buFontTx/>
              <a:buChar char="•"/>
              <a:tabLst>
                <a:tab pos="180975" algn="l"/>
                <a:tab pos="447675" algn="l"/>
              </a:tabLst>
            </a:pPr>
            <a:r>
              <a:rPr lang="es-MX" sz="1400" b="1" i="1"/>
              <a:t>Máximo</a:t>
            </a:r>
            <a:r>
              <a:rPr lang="es-MX" sz="1400" i="1"/>
              <a:t> cuatro metas de gestión por objetivo particular y cuatro acciones articuladas por meta con sus recursos </a:t>
            </a:r>
            <a:endParaRPr lang="es-ES" sz="1400" i="1"/>
          </a:p>
        </p:txBody>
      </p:sp>
      <p:sp>
        <p:nvSpPr>
          <p:cNvPr id="91" name="90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1682" name="Rectangle 2"/>
          <p:cNvSpPr>
            <a:spLocks noChangeArrowheads="1"/>
          </p:cNvSpPr>
          <p:nvPr/>
        </p:nvSpPr>
        <p:spPr bwMode="auto">
          <a:xfrm>
            <a:off x="4763" y="2724150"/>
            <a:ext cx="9144000" cy="4133850"/>
          </a:xfrm>
          <a:prstGeom prst="rect">
            <a:avLst/>
          </a:prstGeom>
          <a:solidFill>
            <a:schemeClr val="bg1"/>
          </a:solidFill>
          <a:ln w="3175" algn="ctr">
            <a:noFill/>
            <a:miter lim="800000"/>
            <a:headEnd/>
            <a:tailEnd/>
          </a:ln>
        </p:spPr>
        <p:txBody>
          <a:bodyPr wrap="none" tIns="90000" anchor="ctr"/>
          <a:lstStyle/>
          <a:p>
            <a:pPr algn="ctr"/>
            <a:endParaRPr lang="es-ES_tradnl" sz="1400"/>
          </a:p>
        </p:txBody>
      </p:sp>
      <p:graphicFrame>
        <p:nvGraphicFramePr>
          <p:cNvPr id="10" name="9 Tabla"/>
          <p:cNvGraphicFramePr>
            <a:graphicFrameLocks noGrp="1"/>
          </p:cNvGraphicFramePr>
          <p:nvPr>
            <p:extLst>
              <p:ext uri="{D42A27DB-BD31-4B8C-83A1-F6EECF244321}">
                <p14:modId xmlns:p14="http://schemas.microsoft.com/office/powerpoint/2010/main" val="306159733"/>
              </p:ext>
            </p:extLst>
          </p:nvPr>
        </p:nvGraphicFramePr>
        <p:xfrm>
          <a:off x="740542" y="4793704"/>
          <a:ext cx="7786742" cy="1371600"/>
        </p:xfrm>
        <a:graphic>
          <a:graphicData uri="http://schemas.openxmlformats.org/drawingml/2006/table">
            <a:tbl>
              <a:tblPr firstRow="1" bandRow="1">
                <a:tableStyleId>{5C22544A-7EE6-4342-B048-85BDC9FD1C3A}</a:tableStyleId>
              </a:tblPr>
              <a:tblGrid>
                <a:gridCol w="5357850"/>
                <a:gridCol w="2428892"/>
              </a:tblGrid>
              <a:tr h="147464">
                <a:tc>
                  <a:txBody>
                    <a:bodyPr/>
                    <a:lstStyle/>
                    <a:p>
                      <a:pPr algn="ctr"/>
                      <a:r>
                        <a:rPr lang="es-MX" sz="900" dirty="0" smtClean="0">
                          <a:solidFill>
                            <a:schemeClr val="tx1"/>
                          </a:solidFill>
                        </a:rPr>
                        <a:t>Matrícula</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s-MX" sz="900" dirty="0" smtClean="0">
                          <a:solidFill>
                            <a:schemeClr val="tx1"/>
                          </a:solidFill>
                        </a:rPr>
                        <a:t>Límite</a:t>
                      </a:r>
                      <a:r>
                        <a:rPr lang="es-MX" sz="900" baseline="0" dirty="0" smtClean="0">
                          <a:solidFill>
                            <a:schemeClr val="tx1"/>
                          </a:solidFill>
                        </a:rPr>
                        <a:t> del monto a solicitar</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34888">
                <a:tc>
                  <a:txBody>
                    <a:bodyPr/>
                    <a:lstStyle/>
                    <a:p>
                      <a:r>
                        <a:rPr lang="es-MX" sz="900" dirty="0" smtClean="0">
                          <a:solidFill>
                            <a:schemeClr val="tx1"/>
                          </a:solidFill>
                        </a:rPr>
                        <a:t>Instituciones con</a:t>
                      </a:r>
                      <a:r>
                        <a:rPr lang="es-MX" sz="900" baseline="0" dirty="0" smtClean="0">
                          <a:solidFill>
                            <a:schemeClr val="tx1"/>
                          </a:solidFill>
                        </a:rPr>
                        <a:t> matrícula igual o mayor a 30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$1,500,000.00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312">
                <a:tc>
                  <a:txBody>
                    <a:bodyPr/>
                    <a:lstStyle/>
                    <a:p>
                      <a:r>
                        <a:rPr lang="es-MX" sz="900" dirty="0" smtClean="0">
                          <a:solidFill>
                            <a:schemeClr val="tx1"/>
                          </a:solidFill>
                        </a:rPr>
                        <a:t>Instituciones con</a:t>
                      </a:r>
                      <a:r>
                        <a:rPr lang="es-MX" sz="900" baseline="0" dirty="0" smtClean="0">
                          <a:solidFill>
                            <a:schemeClr val="tx1"/>
                          </a:solidFill>
                        </a:rPr>
                        <a:t> matrícula igual o mayor a 10 mil y menor a 30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$1,000,000.00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s-MX" sz="900" dirty="0" smtClean="0">
                          <a:solidFill>
                            <a:schemeClr val="tx1"/>
                          </a:solidFill>
                        </a:rPr>
                        <a:t>IES con matrícula igual o mayor a cinco mil y menor a 10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$700,000.00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s-MX" sz="900" dirty="0" smtClean="0">
                          <a:solidFill>
                            <a:schemeClr val="tx1"/>
                          </a:solidFill>
                        </a:rPr>
                        <a:t>Instituciones con matrícula igual o mayor a 3 mil y menor a 5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$400,000.00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s-MX" sz="900" dirty="0" smtClean="0">
                          <a:solidFill>
                            <a:schemeClr val="tx1"/>
                          </a:solidFill>
                        </a:rPr>
                        <a:t>Instituciones con</a:t>
                      </a:r>
                      <a:r>
                        <a:rPr lang="es-MX" sz="900" baseline="0" dirty="0" smtClean="0">
                          <a:solidFill>
                            <a:schemeClr val="tx1"/>
                          </a:solidFill>
                        </a:rPr>
                        <a:t> matrícula  menor a 3 mil estudiantes</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solidFill>
                            <a:schemeClr val="tx1"/>
                          </a:solidFill>
                        </a:rPr>
                        <a:t>$200,000.00</a:t>
                      </a:r>
                      <a:endParaRPr lang="es-MX"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1685" name="Rectangle 17"/>
          <p:cNvSpPr>
            <a:spLocks noChangeArrowheads="1"/>
          </p:cNvSpPr>
          <p:nvPr/>
        </p:nvSpPr>
        <p:spPr bwMode="auto">
          <a:xfrm>
            <a:off x="0" y="577995"/>
            <a:ext cx="9144000" cy="6280005"/>
          </a:xfrm>
          <a:prstGeom prst="rect">
            <a:avLst/>
          </a:prstGeom>
          <a:solidFill>
            <a:schemeClr val="bg1">
              <a:alpha val="10196"/>
            </a:schemeClr>
          </a:solidFill>
          <a:ln w="9525">
            <a:noFill/>
            <a:miter lim="800000"/>
            <a:headEnd/>
            <a:tailEnd/>
          </a:ln>
        </p:spPr>
        <p:txBody>
          <a:bodyPr>
            <a:noAutofit/>
          </a:bodyPr>
          <a:lstStyle/>
          <a:p>
            <a:pPr>
              <a:spcBef>
                <a:spcPts val="0"/>
              </a:spcBef>
              <a:spcAft>
                <a:spcPts val="0"/>
              </a:spcAft>
            </a:pPr>
            <a:r>
              <a:rPr lang="es-ES" sz="1300" b="1" dirty="0" smtClean="0"/>
              <a:t>Proyecto 3: Perspectiva de género</a:t>
            </a:r>
          </a:p>
          <a:p>
            <a:pPr>
              <a:spcBef>
                <a:spcPts val="0"/>
              </a:spcBef>
              <a:spcAft>
                <a:spcPts val="0"/>
              </a:spcAft>
            </a:pPr>
            <a:endParaRPr lang="es-MX" sz="800" dirty="0" smtClean="0"/>
          </a:p>
          <a:p>
            <a:pPr>
              <a:spcBef>
                <a:spcPts val="0"/>
              </a:spcBef>
              <a:spcAft>
                <a:spcPts val="0"/>
              </a:spcAft>
            </a:pPr>
            <a:r>
              <a:rPr lang="es-MX" sz="1300" dirty="0" smtClean="0"/>
              <a:t>El </a:t>
            </a:r>
            <a:r>
              <a:rPr lang="es-MX" sz="1300" dirty="0"/>
              <a:t>proyecto </a:t>
            </a:r>
            <a:r>
              <a:rPr lang="es-MX" sz="1300" dirty="0" smtClean="0"/>
              <a:t>para fomentar la perspectiva de género </a:t>
            </a:r>
            <a:r>
              <a:rPr lang="es-MX" sz="1300" dirty="0"/>
              <a:t>debe cumplir con los siguientes requisitos</a:t>
            </a:r>
            <a:r>
              <a:rPr lang="es-MX" sz="1300" dirty="0" smtClean="0"/>
              <a:t>:</a:t>
            </a:r>
          </a:p>
          <a:p>
            <a:pPr>
              <a:lnSpc>
                <a:spcPct val="110000"/>
              </a:lnSpc>
              <a:spcBef>
                <a:spcPts val="0"/>
              </a:spcBef>
              <a:spcAft>
                <a:spcPts val="0"/>
              </a:spcAft>
            </a:pPr>
            <a:endParaRPr lang="es-MX" sz="800" dirty="0"/>
          </a:p>
          <a:p>
            <a:pPr marL="457200" lvl="2" indent="-273050" algn="just">
              <a:spcBef>
                <a:spcPts val="0"/>
              </a:spcBef>
              <a:spcAft>
                <a:spcPts val="0"/>
              </a:spcAft>
              <a:buFont typeface="Wingdings" pitchFamily="2" charset="2"/>
              <a:buChar char="Ø"/>
              <a:defRPr/>
            </a:pPr>
            <a:r>
              <a:rPr lang="es-ES" sz="1300" kern="0" dirty="0"/>
              <a:t>Tener como eje principal la promoción o defensa de los Derechos Humanos, Garantías Individuales o Derechos Específicos de las Mujeres en la comunidad universitaria.</a:t>
            </a:r>
          </a:p>
          <a:p>
            <a:pPr marL="457200" lvl="2" indent="-273050" algn="just">
              <a:spcBef>
                <a:spcPts val="0"/>
              </a:spcBef>
              <a:spcAft>
                <a:spcPts val="0"/>
              </a:spcAft>
              <a:buFont typeface="Wingdings" pitchFamily="2" charset="2"/>
              <a:buChar char="Ø"/>
              <a:defRPr/>
            </a:pPr>
            <a:r>
              <a:rPr lang="es-ES" sz="1300" kern="0" dirty="0"/>
              <a:t>Realizar estudios y/o investigaciones sobre la equidad de género, que permita especificar los derechos o garantías que contempla atender, que</a:t>
            </a:r>
            <a:r>
              <a:rPr lang="es-MX" sz="1300" kern="0" dirty="0"/>
              <a:t> justifique la realización de cursos, diplomados, talleres, seminario y/o conferencias magistrales sobre la perspectiva de género para el personal administrativo, profesores y/o estudiantes</a:t>
            </a:r>
            <a:r>
              <a:rPr lang="es-ES" sz="1300" kern="0" dirty="0"/>
              <a:t>.</a:t>
            </a:r>
          </a:p>
          <a:p>
            <a:pPr marL="457200" lvl="2" indent="-273050" algn="just">
              <a:spcBef>
                <a:spcPts val="0"/>
              </a:spcBef>
              <a:spcAft>
                <a:spcPts val="0"/>
              </a:spcAft>
              <a:buFont typeface="Wingdings" pitchFamily="2" charset="2"/>
              <a:buChar char="Ø"/>
              <a:defRPr/>
            </a:pPr>
            <a:r>
              <a:rPr lang="es-ES" sz="1300" kern="0" dirty="0"/>
              <a:t>Atender los problemas identificados en materia de equidad de género.</a:t>
            </a:r>
          </a:p>
          <a:p>
            <a:pPr marL="457200" lvl="2" indent="-273050" algn="just">
              <a:spcBef>
                <a:spcPts val="0"/>
              </a:spcBef>
              <a:spcAft>
                <a:spcPts val="0"/>
              </a:spcAft>
              <a:buFont typeface="Wingdings" pitchFamily="2" charset="2"/>
              <a:buChar char="Ø"/>
              <a:defRPr/>
            </a:pPr>
            <a:r>
              <a:rPr lang="es-MX" sz="1300" kern="0" dirty="0"/>
              <a:t>Coadyuvar a la construcción de la equidad, la igualdad y la justicia de género en la comunidad universitaria.</a:t>
            </a:r>
          </a:p>
          <a:p>
            <a:pPr marL="457200" lvl="2" indent="-273050" algn="just">
              <a:spcBef>
                <a:spcPts val="0"/>
              </a:spcBef>
              <a:spcAft>
                <a:spcPts val="0"/>
              </a:spcAft>
              <a:buFont typeface="Wingdings" pitchFamily="2" charset="2"/>
              <a:buChar char="Ø"/>
              <a:defRPr/>
            </a:pPr>
            <a:r>
              <a:rPr lang="es-MX" sz="1300" kern="0" dirty="0"/>
              <a:t>Actualizar los Programas Educativos con enfoques centrados en promover la igualdad de género.</a:t>
            </a:r>
          </a:p>
          <a:p>
            <a:pPr marL="457200" lvl="2" indent="-273050" algn="just">
              <a:spcBef>
                <a:spcPts val="0"/>
              </a:spcBef>
              <a:spcAft>
                <a:spcPts val="0"/>
              </a:spcAft>
              <a:buFont typeface="Wingdings" pitchFamily="2" charset="2"/>
              <a:buChar char="Ø"/>
              <a:defRPr/>
            </a:pPr>
            <a:r>
              <a:rPr lang="es-MX" sz="1300" kern="0" dirty="0"/>
              <a:t>Certificar a la institución en el Modelo de Equidad de Género.</a:t>
            </a:r>
          </a:p>
          <a:p>
            <a:pPr marL="457200" lvl="2" indent="-273050" algn="just">
              <a:spcBef>
                <a:spcPts val="0"/>
              </a:spcBef>
              <a:spcAft>
                <a:spcPts val="0"/>
              </a:spcAft>
              <a:buFont typeface="Wingdings" pitchFamily="2" charset="2"/>
              <a:buChar char="Ø"/>
              <a:defRPr/>
            </a:pPr>
            <a:r>
              <a:rPr lang="es-MX" sz="1300" kern="0" dirty="0"/>
              <a:t>Tener claramente asociados los objetivos particulares, metas, acciones y, en su caso, los recursos asociados.</a:t>
            </a:r>
          </a:p>
          <a:p>
            <a:pPr marL="457200" lvl="2" indent="-273050" algn="just">
              <a:spcBef>
                <a:spcPts val="0"/>
              </a:spcBef>
              <a:spcAft>
                <a:spcPts val="0"/>
              </a:spcAft>
              <a:buFont typeface="Wingdings" pitchFamily="2" charset="2"/>
              <a:buChar char="Ø"/>
              <a:defRPr/>
            </a:pPr>
            <a:r>
              <a:rPr lang="es-ES" sz="1300" kern="0" dirty="0"/>
              <a:t>Ser congruente con las conclusiones derivadas de la autoevaluación de la gestión y congruente con las políticas y estrategias planteadas en la parte de la planeación.</a:t>
            </a:r>
          </a:p>
          <a:p>
            <a:pPr marL="457200" lvl="2" indent="-273050" algn="just">
              <a:spcBef>
                <a:spcPts val="0"/>
              </a:spcBef>
              <a:spcAft>
                <a:spcPts val="0"/>
              </a:spcAft>
              <a:buFont typeface="Wingdings" pitchFamily="2" charset="2"/>
              <a:buChar char="Ø"/>
              <a:defRPr/>
            </a:pPr>
            <a:r>
              <a:rPr lang="es-MX" sz="1300" kern="0" dirty="0"/>
              <a:t>Describir detalladamente los conceptos en los que los recursos serán invertidos, su priorización explícita, su justificación y calendarización, en apego al numeral 3.4 de las Reglas de Operación del PROFOCIE 2014.</a:t>
            </a:r>
          </a:p>
          <a:p>
            <a:pPr marL="457200" lvl="2" indent="-273050" algn="just">
              <a:spcBef>
                <a:spcPts val="0"/>
              </a:spcBef>
              <a:spcAft>
                <a:spcPts val="0"/>
              </a:spcAft>
              <a:buFont typeface="Wingdings" pitchFamily="2" charset="2"/>
              <a:buChar char="Ø"/>
              <a:defRPr/>
            </a:pPr>
            <a:r>
              <a:rPr lang="es-MX" sz="1300" kern="0" dirty="0"/>
              <a:t>Para el PEF 2014, se autorizó 25 millones de pesos para financiar proyectos de igualdad de género de las instituciones que conforman la población objetivo del programa, de acuerdo con su dimensión y cuya propuesta obtenga una evaluación favorable. La formulación del proyecto no deberá de exceder  los siguientes montos:</a:t>
            </a:r>
            <a:endParaRPr lang="es-MX" sz="800" kern="0" dirty="0"/>
          </a:p>
          <a:p>
            <a:pPr marL="0" lvl="1" indent="-273050" algn="just">
              <a:lnSpc>
                <a:spcPct val="95000"/>
              </a:lnSpc>
              <a:spcBef>
                <a:spcPts val="0"/>
              </a:spcBef>
              <a:spcAft>
                <a:spcPts val="0"/>
              </a:spcAft>
              <a:buFont typeface="Wingdings" pitchFamily="2" charset="2"/>
              <a:buChar char="Ø"/>
              <a:defRPr/>
            </a:pPr>
            <a:endParaRPr lang="es-MX" sz="800" kern="0" dirty="0" smtClean="0"/>
          </a:p>
          <a:p>
            <a:pPr marL="0" lvl="1" indent="-273050" algn="just">
              <a:lnSpc>
                <a:spcPct val="95000"/>
              </a:lnSpc>
              <a:spcBef>
                <a:spcPts val="0"/>
              </a:spcBef>
              <a:spcAft>
                <a:spcPts val="0"/>
              </a:spcAft>
              <a:buFont typeface="Wingdings" pitchFamily="2" charset="2"/>
              <a:buChar char="Ø"/>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marL="0" lvl="1" indent="-273050" algn="just">
              <a:lnSpc>
                <a:spcPct val="95000"/>
              </a:lnSpc>
              <a:spcBef>
                <a:spcPts val="0"/>
              </a:spcBef>
              <a:spcAft>
                <a:spcPts val="0"/>
              </a:spcAft>
              <a:defRPr/>
            </a:pPr>
            <a:endParaRPr lang="es-MX" sz="800" kern="0" dirty="0" smtClean="0"/>
          </a:p>
          <a:p>
            <a:pPr>
              <a:spcBef>
                <a:spcPts val="0"/>
              </a:spcBef>
              <a:spcAft>
                <a:spcPts val="0"/>
              </a:spcAft>
            </a:pPr>
            <a:endParaRPr lang="es-MX" sz="1300" dirty="0" smtClean="0"/>
          </a:p>
          <a:p>
            <a:pPr>
              <a:spcBef>
                <a:spcPts val="0"/>
              </a:spcBef>
              <a:spcAft>
                <a:spcPts val="0"/>
              </a:spcAft>
            </a:pPr>
            <a:r>
              <a:rPr lang="es-MX" sz="1300" dirty="0" smtClean="0"/>
              <a:t>El proyecto para fomentar la perspectiva de género debe cumplir con los siguientes requisitos:</a:t>
            </a:r>
          </a:p>
          <a:p>
            <a:pPr marL="457200" lvl="2" indent="-258763">
              <a:lnSpc>
                <a:spcPct val="110000"/>
              </a:lnSpc>
              <a:spcBef>
                <a:spcPts val="0"/>
              </a:spcBef>
              <a:spcAft>
                <a:spcPts val="0"/>
              </a:spcAft>
              <a:buFont typeface="Wingdings" pitchFamily="2" charset="2"/>
              <a:buChar char="Ø"/>
            </a:pPr>
            <a:r>
              <a:rPr lang="es-MX" dirty="0" smtClean="0"/>
              <a:t>Este proyecto debe formularse en los </a:t>
            </a:r>
            <a:r>
              <a:rPr lang="es-MX" b="1" dirty="0" smtClean="0">
                <a:hlinkClick r:id="rId3" action="ppaction://hlinksldjump"/>
              </a:rPr>
              <a:t>términos indicados</a:t>
            </a:r>
            <a:r>
              <a:rPr lang="es-MX" dirty="0" smtClean="0">
                <a:hlinkClick r:id="rId3" action="ppaction://hlinksldjump"/>
              </a:rPr>
              <a:t>.</a:t>
            </a:r>
            <a:endParaRPr lang="es-MX" dirty="0" smtClean="0"/>
          </a:p>
          <a:p>
            <a:pPr marL="457200" lvl="2" indent="-258763">
              <a:lnSpc>
                <a:spcPct val="110000"/>
              </a:lnSpc>
              <a:spcBef>
                <a:spcPts val="0"/>
              </a:spcBef>
              <a:spcAft>
                <a:spcPts val="0"/>
              </a:spcAft>
              <a:buFont typeface="Wingdings" pitchFamily="2" charset="2"/>
              <a:buChar char="Ø"/>
            </a:pPr>
            <a:r>
              <a:rPr lang="es-MX" dirty="0" smtClean="0"/>
              <a:t>El proyecto que no cumpla con los requisitos anteriores no será recibido por la SES en el marco del PIFI 2014-2015.</a:t>
            </a:r>
          </a:p>
          <a:p>
            <a:pPr marL="0" lvl="1" indent="-273050" algn="just">
              <a:lnSpc>
                <a:spcPct val="95000"/>
              </a:lnSpc>
              <a:spcBef>
                <a:spcPts val="0"/>
              </a:spcBef>
              <a:spcAft>
                <a:spcPts val="0"/>
              </a:spcAft>
              <a:defRPr/>
            </a:pPr>
            <a:endParaRPr lang="es-MX" sz="1400" kern="0" dirty="0" smtClean="0"/>
          </a:p>
        </p:txBody>
      </p:sp>
      <p:sp>
        <p:nvSpPr>
          <p:cNvPr id="16" name="15 Rectángulo">
            <a:hlinkClick r:id="rId4" action="ppaction://hlinksldjump"/>
          </p:cNvPr>
          <p:cNvSpPr/>
          <p:nvPr/>
        </p:nvSpPr>
        <p:spPr bwMode="auto">
          <a:xfrm flipH="1">
            <a:off x="-2" y="0"/>
            <a:ext cx="9144002"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5" name="Rectangle 15">
            <a:hlinkClick r:id="rId5" action="ppaction://hlinksldjump"/>
          </p:cNvPr>
          <p:cNvSpPr>
            <a:spLocks noChangeArrowheads="1"/>
          </p:cNvSpPr>
          <p:nvPr/>
        </p:nvSpPr>
        <p:spPr bwMode="auto">
          <a:xfrm>
            <a:off x="3776657" y="4162430"/>
            <a:ext cx="1714512" cy="285752"/>
          </a:xfrm>
          <a:prstGeom prst="rect">
            <a:avLst/>
          </a:prstGeom>
          <a:noFill/>
          <a:ln w="3175" algn="ctr">
            <a:noFill/>
            <a:miter lim="800000"/>
            <a:headEnd/>
            <a:tailEnd/>
          </a:ln>
        </p:spPr>
        <p:txBody>
          <a:bodyPr wrap="none" anchor="ctr"/>
          <a:lstStyle/>
          <a:p>
            <a:pPr algn="ctr"/>
            <a:endParaRPr lang="es-ES_tradnl" sz="1400"/>
          </a:p>
        </p:txBody>
      </p:sp>
      <p:sp>
        <p:nvSpPr>
          <p:cNvPr id="8" name="AutoShape 5">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8 Rectángulo">
            <a:hlinkClick r:id="rId3" action="ppaction://hlinksldjump"/>
          </p:cNvPr>
          <p:cNvSpPr/>
          <p:nvPr/>
        </p:nvSpPr>
        <p:spPr bwMode="auto">
          <a:xfrm>
            <a:off x="3091020" y="6438718"/>
            <a:ext cx="155864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dirty="0"/>
          </a:p>
        </p:txBody>
      </p:sp>
      <p:sp>
        <p:nvSpPr>
          <p:cNvPr id="9220" name="Text Box 4"/>
          <p:cNvSpPr txBox="1">
            <a:spLocks noChangeArrowheads="1"/>
          </p:cNvSpPr>
          <p:nvPr/>
        </p:nvSpPr>
        <p:spPr bwMode="auto">
          <a:xfrm>
            <a:off x="0" y="564742"/>
            <a:ext cx="9144000" cy="6293258"/>
          </a:xfrm>
          <a:prstGeom prst="rect">
            <a:avLst/>
          </a:prstGeom>
          <a:solidFill>
            <a:schemeClr val="bg1">
              <a:lumMod val="95000"/>
            </a:schemeClr>
          </a:solidFill>
          <a:ln w="38100" algn="ctr">
            <a:noFill/>
            <a:miter lim="800000"/>
            <a:headEnd/>
            <a:tailEnd/>
          </a:ln>
        </p:spPr>
        <p:txBody>
          <a:bodyPr wrap="square">
            <a:noAutofit/>
          </a:bodyPr>
          <a:lstStyle/>
          <a:p>
            <a:pPr algn="just">
              <a:lnSpc>
                <a:spcPct val="85000"/>
              </a:lnSpc>
            </a:pPr>
            <a:endParaRPr lang="es-ES" sz="500" b="1" dirty="0" smtClean="0"/>
          </a:p>
          <a:p>
            <a:pPr algn="just"/>
            <a:r>
              <a:rPr lang="es-ES" sz="1300" b="1" dirty="0" smtClean="0"/>
              <a:t>Puntos </a:t>
            </a:r>
            <a:r>
              <a:rPr lang="es-ES" sz="1300" b="1" dirty="0"/>
              <a:t>de énfasis del PIFI </a:t>
            </a:r>
            <a:r>
              <a:rPr lang="es-ES" sz="1300" b="1" dirty="0" smtClean="0"/>
              <a:t>2014-2015</a:t>
            </a:r>
            <a:endParaRPr lang="es-MX" sz="1300" b="1" dirty="0"/>
          </a:p>
          <a:p>
            <a:pPr algn="just"/>
            <a:endParaRPr lang="es-MX" sz="800" dirty="0"/>
          </a:p>
          <a:p>
            <a:pPr algn="just">
              <a:defRPr/>
            </a:pPr>
            <a:r>
              <a:rPr lang="es-ES" sz="1300" b="1" dirty="0" smtClean="0"/>
              <a:t>Promover </a:t>
            </a:r>
            <a:r>
              <a:rPr lang="es-ES" sz="1300" b="1" dirty="0"/>
              <a:t>la </a:t>
            </a:r>
            <a:r>
              <a:rPr lang="es-ES" sz="1300" b="1" dirty="0" smtClean="0"/>
              <a:t>vinculación.</a:t>
            </a:r>
            <a:r>
              <a:rPr lang="es-ES" sz="1300" dirty="0" smtClean="0"/>
              <a:t> </a:t>
            </a:r>
            <a:r>
              <a:rPr lang="es-MX" sz="1300" dirty="0"/>
              <a:t>En la nueva economía global resulta de capital importancia la vinculación entre las IES y los sectores </a:t>
            </a:r>
            <a:r>
              <a:rPr lang="es-MX" sz="1300" dirty="0" smtClean="0"/>
              <a:t>productivo, social y gubernamental, </a:t>
            </a:r>
            <a:r>
              <a:rPr lang="es-MX" sz="1300" dirty="0"/>
              <a:t>para que incidan en el desarrollo del país. Las acciones de vinculación </a:t>
            </a:r>
            <a:r>
              <a:rPr lang="es-MX" sz="1300" dirty="0" smtClean="0"/>
              <a:t>son </a:t>
            </a:r>
            <a:r>
              <a:rPr lang="es-MX" sz="1300" dirty="0"/>
              <a:t>estratégicas por contribuir a la formación integral del estudiante, al incremento de las condiciones de empleabilidad y capacidad emprendedora, a la pertinencia social de la educación superior y en la obtención de mayores ingresos propios para </a:t>
            </a:r>
            <a:r>
              <a:rPr lang="es-MX" sz="1300" dirty="0" smtClean="0"/>
              <a:t>las UPES y UPEAS, </a:t>
            </a:r>
            <a:r>
              <a:rPr lang="es-MX" sz="1300" dirty="0"/>
              <a:t>a la vez que al desarrollo social y </a:t>
            </a:r>
            <a:r>
              <a:rPr lang="es-MX" sz="1300" dirty="0" smtClean="0"/>
              <a:t>económico.</a:t>
            </a:r>
            <a:endParaRPr lang="es-MX" sz="1300" dirty="0"/>
          </a:p>
          <a:p>
            <a:pPr algn="just">
              <a:defRPr/>
            </a:pPr>
            <a:endParaRPr lang="es-MX" sz="800" b="1" dirty="0"/>
          </a:p>
          <a:p>
            <a:pPr algn="just">
              <a:defRPr/>
            </a:pPr>
            <a:r>
              <a:rPr lang="es-MX" sz="1300" b="1" dirty="0" smtClean="0"/>
              <a:t>Consolidar la calidad de los programas educativos de posgrado</a:t>
            </a:r>
            <a:r>
              <a:rPr lang="es-MX" sz="1300" dirty="0" smtClean="0"/>
              <a:t>, </a:t>
            </a:r>
            <a:r>
              <a:rPr lang="es-MX" sz="1300" b="1" dirty="0" smtClean="0"/>
              <a:t>de acuerdo a los criterios establecidos por el Consejo Nacional de Ciencia y Tecnología.</a:t>
            </a:r>
            <a:r>
              <a:rPr lang="es-MX" sz="1300" dirty="0"/>
              <a:t> Una prioridad del PIFI es la calidad del posgrado, sin descuidar la consolidación de la  calidad de los  PE de PA/TSU y </a:t>
            </a:r>
            <a:r>
              <a:rPr lang="es-MX" sz="1300" dirty="0" smtClean="0"/>
              <a:t>Licenciatura.</a:t>
            </a:r>
            <a:endParaRPr lang="es-MX" sz="1300" b="1" dirty="0" smtClean="0"/>
          </a:p>
          <a:p>
            <a:pPr algn="just">
              <a:defRPr/>
            </a:pPr>
            <a:endParaRPr lang="es-ES" sz="800" dirty="0" smtClean="0"/>
          </a:p>
          <a:p>
            <a:pPr algn="just">
              <a:defRPr/>
            </a:pPr>
            <a:r>
              <a:rPr lang="es-MX" sz="1300" b="1" dirty="0" smtClean="0"/>
              <a:t>Impulsar la educación ambiental para el desarrollo sustentable</a:t>
            </a:r>
            <a:r>
              <a:rPr lang="es-MX" sz="1300" dirty="0"/>
              <a:t> como parte de la formación integral del estudiante.</a:t>
            </a:r>
            <a:endParaRPr lang="es-ES" sz="1300" dirty="0" smtClean="0"/>
          </a:p>
          <a:p>
            <a:pPr algn="just"/>
            <a:endParaRPr lang="es-ES" sz="800" dirty="0" smtClean="0"/>
          </a:p>
          <a:p>
            <a:pPr algn="just"/>
            <a:r>
              <a:rPr lang="es-ES" sz="1300" b="1" dirty="0"/>
              <a:t>Fomentar la equidad de género entre personal académico, administrativo y estudiantes; la creación y/o atención de Estancias Infantiles y/o Guarderías </a:t>
            </a:r>
            <a:r>
              <a:rPr lang="es-MX" sz="1300" b="1" dirty="0"/>
              <a:t>para las hijas o hijos de estudiantes o para menores de edad que estén a su cuidado.</a:t>
            </a:r>
            <a:endParaRPr lang="es-ES" sz="1300" dirty="0"/>
          </a:p>
          <a:p>
            <a:pPr algn="just"/>
            <a:endParaRPr lang="es-ES" sz="800" dirty="0"/>
          </a:p>
          <a:p>
            <a:pPr algn="just"/>
            <a:r>
              <a:rPr lang="es-ES" sz="1300" b="1" dirty="0"/>
              <a:t>Rendir cuentas</a:t>
            </a:r>
            <a:r>
              <a:rPr lang="es-ES" sz="1300" dirty="0"/>
              <a:t>.</a:t>
            </a:r>
            <a:r>
              <a:rPr lang="es-ES" sz="1300" b="1" dirty="0"/>
              <a:t> </a:t>
            </a:r>
            <a:r>
              <a:rPr lang="es-ES" sz="1300" dirty="0"/>
              <a:t>Es importante continuar con el fortalecimiento o establecimiento de mecanismos institucionales que informen el cumplimiento de compromisos sociales, la transparencia y el manejo adecuado de los recursos asignados a la institución (acreditación de PE, informes oportunos sobre el cumplimiento de Metas Compromiso, ejercicio de los recursos públicos recibidos, resultado de las auditorías externas realizadas por despachos registrados ante la Secretaría de la Función Pública, entre otras).</a:t>
            </a:r>
            <a:endParaRPr lang="es-ES" sz="1150" dirty="0"/>
          </a:p>
          <a:p>
            <a:pPr algn="just"/>
            <a:endParaRPr lang="es-ES" sz="1300" dirty="0" smtClean="0"/>
          </a:p>
          <a:p>
            <a:pPr algn="just"/>
            <a:endParaRPr lang="es-MX" sz="800" b="1" dirty="0"/>
          </a:p>
        </p:txBody>
      </p:sp>
      <p:sp>
        <p:nvSpPr>
          <p:cNvPr id="12" name="AutoShape 208">
            <a:hlinkClick r:id="" action="ppaction://hlinkshowjump?jump=nextslide"/>
          </p:cNvPr>
          <p:cNvSpPr>
            <a:spLocks noChangeArrowheads="1"/>
          </p:cNvSpPr>
          <p:nvPr/>
        </p:nvSpPr>
        <p:spPr bwMode="auto">
          <a:xfrm>
            <a:off x="8959850" y="6480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13" name="AutoShape 176">
            <a:hlinkClick r:id="" action="ppaction://hlinkshowjump?jump=previousslide"/>
          </p:cNvPr>
          <p:cNvSpPr>
            <a:spLocks noChangeArrowheads="1"/>
          </p:cNvSpPr>
          <p:nvPr/>
        </p:nvSpPr>
        <p:spPr bwMode="auto">
          <a:xfrm flipH="1">
            <a:off x="8748713" y="6480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 name="6 Rectángulo">
            <a:hlinkClick r:id="rId3" action="ppaction://hlinksldjump"/>
          </p:cNvPr>
          <p:cNvSpPr/>
          <p:nvPr/>
        </p:nvSpPr>
        <p:spPr bwMode="auto">
          <a:xfrm>
            <a:off x="-4731" y="571480"/>
            <a:ext cx="9148731" cy="6286520"/>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76807" name="Rectangle 14"/>
          <p:cNvSpPr>
            <a:spLocks noChangeArrowheads="1"/>
          </p:cNvSpPr>
          <p:nvPr/>
        </p:nvSpPr>
        <p:spPr bwMode="auto">
          <a:xfrm>
            <a:off x="0" y="576296"/>
            <a:ext cx="9144000" cy="6281704"/>
          </a:xfrm>
          <a:prstGeom prst="rect">
            <a:avLst/>
          </a:prstGeom>
          <a:solidFill>
            <a:schemeClr val="bg1">
              <a:lumMod val="95000"/>
              <a:alpha val="10196"/>
            </a:schemeClr>
          </a:solidFill>
          <a:ln w="9525">
            <a:noFill/>
            <a:miter lim="800000"/>
            <a:headEnd/>
            <a:tailEnd/>
          </a:ln>
        </p:spPr>
        <p:txBody>
          <a:bodyPr>
            <a:noAutofit/>
          </a:bodyPr>
          <a:lstStyle/>
          <a:p>
            <a:endParaRPr lang="es-ES" sz="500" b="1" dirty="0" smtClean="0"/>
          </a:p>
          <a:p>
            <a:r>
              <a:rPr lang="es-ES" sz="1300" b="1" dirty="0" smtClean="0"/>
              <a:t>Contenido del proyecto de perspectiva de género</a:t>
            </a:r>
          </a:p>
          <a:p>
            <a:endParaRPr lang="es-ES" sz="800" dirty="0" smtClean="0"/>
          </a:p>
          <a:p>
            <a:pPr marL="177800" indent="-177800">
              <a:lnSpc>
                <a:spcPct val="120000"/>
              </a:lnSpc>
              <a:spcBef>
                <a:spcPct val="15000"/>
              </a:spcBef>
            </a:pPr>
            <a:r>
              <a:rPr lang="es-MX" sz="1300" dirty="0"/>
              <a:t>El proyecto para fomentar la perspectiva de género debe cumplir con los siguientes requisitos:</a:t>
            </a:r>
          </a:p>
          <a:p>
            <a:pPr marL="177800" indent="-177800">
              <a:lnSpc>
                <a:spcPct val="120000"/>
              </a:lnSpc>
              <a:spcBef>
                <a:spcPct val="15000"/>
              </a:spcBef>
            </a:pPr>
            <a:endParaRPr lang="es-MX" sz="1300" dirty="0"/>
          </a:p>
          <a:p>
            <a:pPr marL="177800" indent="-177800">
              <a:lnSpc>
                <a:spcPct val="120000"/>
              </a:lnSpc>
              <a:spcBef>
                <a:spcPct val="15000"/>
              </a:spcBef>
            </a:pPr>
            <a:r>
              <a:rPr lang="es-ES" sz="1300" dirty="0" smtClean="0"/>
              <a:t>Nombre </a:t>
            </a:r>
            <a:r>
              <a:rPr lang="es-ES" sz="1300" dirty="0"/>
              <a:t>del proyecto: ____________________________________________________</a:t>
            </a:r>
          </a:p>
          <a:p>
            <a:pPr marL="177800" indent="-177800">
              <a:lnSpc>
                <a:spcPct val="120000"/>
              </a:lnSpc>
              <a:spcBef>
                <a:spcPct val="15000"/>
              </a:spcBef>
            </a:pPr>
            <a:r>
              <a:rPr lang="es-ES" sz="1300" dirty="0"/>
              <a:t>Responsable del proyecto:________________________________________________</a:t>
            </a:r>
            <a:endParaRPr lang="es-ES" sz="1300" u="sng" dirty="0"/>
          </a:p>
          <a:p>
            <a:pPr marL="177800" indent="-177800">
              <a:lnSpc>
                <a:spcPct val="120000"/>
              </a:lnSpc>
              <a:spcBef>
                <a:spcPct val="15000"/>
              </a:spcBef>
            </a:pPr>
            <a:endParaRPr lang="es-ES" sz="800" dirty="0" smtClean="0"/>
          </a:p>
          <a:p>
            <a:pPr marL="177800" indent="-177800">
              <a:lnSpc>
                <a:spcPct val="120000"/>
              </a:lnSpc>
              <a:spcBef>
                <a:spcPct val="15000"/>
              </a:spcBef>
            </a:pPr>
            <a:r>
              <a:rPr lang="es-ES" sz="1300" dirty="0" smtClean="0"/>
              <a:t>CONTENIDO</a:t>
            </a:r>
          </a:p>
          <a:p>
            <a:pPr marL="177800" indent="-177800">
              <a:lnSpc>
                <a:spcPct val="120000"/>
              </a:lnSpc>
              <a:spcBef>
                <a:spcPct val="15000"/>
              </a:spcBef>
            </a:pPr>
            <a:endParaRPr lang="es-ES" sz="800" dirty="0"/>
          </a:p>
          <a:p>
            <a:pPr marL="177800" indent="-177800">
              <a:lnSpc>
                <a:spcPct val="120000"/>
              </a:lnSpc>
              <a:spcBef>
                <a:spcPct val="15000"/>
              </a:spcBef>
              <a:buFont typeface="Wingdings" pitchFamily="2" charset="2"/>
              <a:buChar char="Ø"/>
            </a:pPr>
            <a:r>
              <a:rPr lang="es-MX" sz="1300" dirty="0" smtClean="0"/>
              <a:t>Justificación.</a:t>
            </a:r>
            <a:endParaRPr lang="es-MX" sz="1300" dirty="0"/>
          </a:p>
          <a:p>
            <a:pPr marL="177800" indent="-177800">
              <a:lnSpc>
                <a:spcPct val="120000"/>
              </a:lnSpc>
              <a:spcBef>
                <a:spcPct val="15000"/>
              </a:spcBef>
              <a:buFont typeface="Wingdings" pitchFamily="2" charset="2"/>
              <a:buChar char="Ø"/>
            </a:pPr>
            <a:r>
              <a:rPr lang="es-ES" sz="1300" dirty="0" smtClean="0"/>
              <a:t>Objetivos.</a:t>
            </a:r>
            <a:endParaRPr lang="es-ES" sz="1300" dirty="0"/>
          </a:p>
          <a:p>
            <a:pPr marL="177800" indent="-177800">
              <a:lnSpc>
                <a:spcPct val="120000"/>
              </a:lnSpc>
              <a:spcBef>
                <a:spcPct val="15000"/>
              </a:spcBef>
              <a:buFont typeface="Wingdings" pitchFamily="2" charset="2"/>
              <a:buChar char="Ø"/>
            </a:pPr>
            <a:r>
              <a:rPr lang="es-ES" sz="1300" dirty="0" smtClean="0"/>
              <a:t>Metas y sus valores asociados*.</a:t>
            </a:r>
            <a:endParaRPr lang="es-ES" sz="1300" dirty="0"/>
          </a:p>
          <a:p>
            <a:pPr marL="177800" indent="-177800">
              <a:lnSpc>
                <a:spcPct val="120000"/>
              </a:lnSpc>
              <a:spcBef>
                <a:spcPct val="15000"/>
              </a:spcBef>
              <a:buFont typeface="Wingdings" pitchFamily="2" charset="2"/>
              <a:buChar char="Ø"/>
            </a:pPr>
            <a:r>
              <a:rPr lang="es-ES" sz="1300" dirty="0"/>
              <a:t>Acciones </a:t>
            </a:r>
            <a:r>
              <a:rPr lang="es-ES" sz="1300" dirty="0" smtClean="0"/>
              <a:t>y recursos calendarizadas</a:t>
            </a:r>
            <a:r>
              <a:rPr lang="es-ES" sz="1300" dirty="0"/>
              <a:t>.</a:t>
            </a:r>
          </a:p>
          <a:p>
            <a:pPr marL="177800" indent="-177800">
              <a:lnSpc>
                <a:spcPct val="120000"/>
              </a:lnSpc>
              <a:spcBef>
                <a:spcPct val="15000"/>
              </a:spcBef>
              <a:buFont typeface="Wingdings" pitchFamily="2" charset="2"/>
              <a:buChar char="Ø"/>
            </a:pPr>
            <a:r>
              <a:rPr lang="es-ES" sz="1300" dirty="0"/>
              <a:t>Justificación, descripción y priorización detallada de los recursos necesarios.</a:t>
            </a:r>
          </a:p>
          <a:p>
            <a:pPr marL="177800" indent="-177800">
              <a:lnSpc>
                <a:spcPct val="120000"/>
              </a:lnSpc>
              <a:spcBef>
                <a:spcPct val="15000"/>
              </a:spcBef>
            </a:pPr>
            <a:endParaRPr lang="es-MX" sz="1300" dirty="0" smtClean="0"/>
          </a:p>
          <a:p>
            <a:pPr marL="177800" indent="-177800">
              <a:lnSpc>
                <a:spcPct val="120000"/>
              </a:lnSpc>
              <a:spcBef>
                <a:spcPct val="15000"/>
              </a:spcBef>
            </a:pPr>
            <a:r>
              <a:rPr lang="es-MX" sz="1300" dirty="0" smtClean="0"/>
              <a:t>(*) </a:t>
            </a:r>
            <a:r>
              <a:rPr lang="es-MX" sz="1300" dirty="0"/>
              <a:t>Las metas deberán estar expresadas en términos </a:t>
            </a:r>
            <a:r>
              <a:rPr lang="es-MX" sz="1300" dirty="0" smtClean="0"/>
              <a:t>que fomenten la equidad de género entre la comunidad universitaria y </a:t>
            </a:r>
            <a:r>
              <a:rPr lang="es-MX" sz="1300" dirty="0"/>
              <a:t>no </a:t>
            </a:r>
            <a:r>
              <a:rPr lang="es-MX" sz="1300" dirty="0" smtClean="0"/>
              <a:t>se autorizará la </a:t>
            </a:r>
            <a:r>
              <a:rPr lang="es-MX" sz="1300" dirty="0"/>
              <a:t>adquisición de </a:t>
            </a:r>
            <a:r>
              <a:rPr lang="es-MX" sz="1300" dirty="0" smtClean="0"/>
              <a:t>equipo o mobiliario.</a:t>
            </a:r>
            <a:endParaRPr lang="es-MX" sz="1300" dirty="0"/>
          </a:p>
        </p:txBody>
      </p:sp>
      <p:sp>
        <p:nvSpPr>
          <p:cNvPr id="14" name="13 Rectángulo">
            <a:hlinkClick r:id="rId3" action="ppaction://hlinksldjump"/>
          </p:cNvPr>
          <p:cNvSpPr/>
          <p:nvPr/>
        </p:nvSpPr>
        <p:spPr bwMode="auto">
          <a:xfrm>
            <a:off x="-2" y="-24"/>
            <a:ext cx="9144001" cy="6858024"/>
          </a:xfrm>
          <a:prstGeom prst="rect">
            <a:avLst/>
          </a:prstGeom>
          <a:solidFill>
            <a:schemeClr val="bg1">
              <a:lumMod val="95000"/>
              <a:alpha val="10196"/>
            </a:scheme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sp>
        <p:nvSpPr>
          <p:cNvPr id="8" name="AutoShape 10">
            <a:hlinkClick r:id="" action="ppaction://hlinkshowjump?jump=previousslide"/>
          </p:cNvPr>
          <p:cNvSpPr>
            <a:spLocks noChangeArrowheads="1"/>
          </p:cNvSpPr>
          <p:nvPr/>
        </p:nvSpPr>
        <p:spPr bwMode="auto">
          <a:xfrm flipH="1">
            <a:off x="8748713" y="6336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5">
            <a:hlinkClick r:id="" action="ppaction://hlinkshowjump?jump=nextslide"/>
          </p:cNvPr>
          <p:cNvSpPr>
            <a:spLocks noChangeArrowheads="1"/>
          </p:cNvSpPr>
          <p:nvPr/>
        </p:nvSpPr>
        <p:spPr bwMode="auto">
          <a:xfrm>
            <a:off x="8959850" y="63360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2"/>
          <p:cNvSpPr>
            <a:spLocks noChangeArrowheads="1"/>
          </p:cNvSpPr>
          <p:nvPr/>
        </p:nvSpPr>
        <p:spPr bwMode="auto">
          <a:xfrm>
            <a:off x="0" y="0"/>
            <a:ext cx="9144000" cy="685800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94" name="Rectangle 207"/>
          <p:cNvSpPr>
            <a:spLocks noChangeArrowheads="1"/>
          </p:cNvSpPr>
          <p:nvPr/>
        </p:nvSpPr>
        <p:spPr bwMode="auto">
          <a:xfrm>
            <a:off x="-32" y="0"/>
            <a:ext cx="9144000" cy="6858000"/>
          </a:xfrm>
          <a:prstGeom prst="rect">
            <a:avLst/>
          </a:prstGeom>
          <a:solidFill>
            <a:schemeClr val="bg1"/>
          </a:solidFill>
          <a:ln w="3175" algn="ctr">
            <a:noFill/>
            <a:miter lim="800000"/>
            <a:headEnd/>
            <a:tailEnd/>
          </a:ln>
        </p:spPr>
        <p:txBody>
          <a:bodyPr wrap="none" tIns="90000" anchor="ctr"/>
          <a:lstStyle/>
          <a:p>
            <a:endParaRPr lang="es-ES_tradnl" sz="1400"/>
          </a:p>
        </p:txBody>
      </p:sp>
      <p:sp>
        <p:nvSpPr>
          <p:cNvPr id="95" name="Rectangle 208"/>
          <p:cNvSpPr>
            <a:spLocks noChangeArrowheads="1"/>
          </p:cNvSpPr>
          <p:nvPr/>
        </p:nvSpPr>
        <p:spPr bwMode="auto">
          <a:xfrm>
            <a:off x="0" y="0"/>
            <a:ext cx="9144000" cy="6858000"/>
          </a:xfrm>
          <a:prstGeom prst="rect">
            <a:avLst/>
          </a:prstGeom>
          <a:noFill/>
          <a:ln w="3175" algn="ctr">
            <a:solidFill>
              <a:srgbClr val="B2B2B2"/>
            </a:solidFill>
            <a:miter lim="800000"/>
            <a:headEnd/>
            <a:tailEnd/>
          </a:ln>
        </p:spPr>
        <p:txBody>
          <a:bodyPr wrap="none" lIns="54000" tIns="90000" bIns="36000" anchor="ctr"/>
          <a:lstStyle/>
          <a:p>
            <a:pPr algn="l"/>
            <a:endParaRPr lang="es-ES_tradnl" sz="1400"/>
          </a:p>
        </p:txBody>
      </p:sp>
      <p:sp>
        <p:nvSpPr>
          <p:cNvPr id="96" name="Rectangle 209"/>
          <p:cNvSpPr>
            <a:spLocks noChangeArrowheads="1"/>
          </p:cNvSpPr>
          <p:nvPr/>
        </p:nvSpPr>
        <p:spPr bwMode="auto">
          <a:xfrm>
            <a:off x="2916238" y="1903417"/>
            <a:ext cx="5243512" cy="4376737"/>
          </a:xfrm>
          <a:prstGeom prst="rect">
            <a:avLst/>
          </a:prstGeom>
          <a:solidFill>
            <a:srgbClr val="002774">
              <a:alpha val="14902"/>
            </a:srgbClr>
          </a:solidFill>
          <a:ln w="9525">
            <a:solidFill>
              <a:schemeClr val="tx1"/>
            </a:solidFill>
            <a:prstDash val="dash"/>
            <a:miter lim="800000"/>
            <a:headEnd/>
            <a:tailEnd/>
          </a:ln>
        </p:spPr>
        <p:txBody>
          <a:bodyPr wrap="none" anchor="ctr"/>
          <a:lstStyle/>
          <a:p>
            <a:endParaRPr lang="es-ES_tradnl" sz="1400"/>
          </a:p>
        </p:txBody>
      </p:sp>
      <p:sp>
        <p:nvSpPr>
          <p:cNvPr id="97" name="Text Box 210"/>
          <p:cNvSpPr txBox="1">
            <a:spLocks noChangeArrowheads="1"/>
          </p:cNvSpPr>
          <p:nvPr/>
        </p:nvSpPr>
        <p:spPr bwMode="auto">
          <a:xfrm>
            <a:off x="3863876" y="1792712"/>
            <a:ext cx="3546164"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smtClean="0"/>
              <a:t>Proyecto: Fomentar la Equidad de Género</a:t>
            </a:r>
            <a:endParaRPr lang="es-ES" sz="1400" dirty="0"/>
          </a:p>
        </p:txBody>
      </p:sp>
      <p:sp>
        <p:nvSpPr>
          <p:cNvPr id="98" name="Text Box 211"/>
          <p:cNvSpPr txBox="1">
            <a:spLocks noChangeArrowheads="1"/>
          </p:cNvSpPr>
          <p:nvPr/>
        </p:nvSpPr>
        <p:spPr bwMode="auto">
          <a:xfrm>
            <a:off x="4854238" y="2299567"/>
            <a:ext cx="1487908" cy="307777"/>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Objetivo general</a:t>
            </a:r>
            <a:endParaRPr lang="es-ES" sz="1400" dirty="0"/>
          </a:p>
        </p:txBody>
      </p:sp>
      <p:sp>
        <p:nvSpPr>
          <p:cNvPr id="99" name="Text Box 213"/>
          <p:cNvSpPr txBox="1">
            <a:spLocks noChangeArrowheads="1"/>
          </p:cNvSpPr>
          <p:nvPr/>
        </p:nvSpPr>
        <p:spPr bwMode="auto">
          <a:xfrm>
            <a:off x="6688115" y="3913188"/>
            <a:ext cx="1077539" cy="523220"/>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dirty="0"/>
              <a:t>Metas </a:t>
            </a:r>
          </a:p>
          <a:p>
            <a:pPr algn="ctr"/>
            <a:r>
              <a:rPr lang="es-MX" sz="1400" b="1" dirty="0"/>
              <a:t>de gestión</a:t>
            </a:r>
            <a:endParaRPr lang="es-ES" sz="1400" b="1" dirty="0"/>
          </a:p>
        </p:txBody>
      </p:sp>
      <p:sp>
        <p:nvSpPr>
          <p:cNvPr id="100" name="Text Box 215"/>
          <p:cNvSpPr txBox="1">
            <a:spLocks noChangeArrowheads="1"/>
          </p:cNvSpPr>
          <p:nvPr/>
        </p:nvSpPr>
        <p:spPr bwMode="auto">
          <a:xfrm>
            <a:off x="6685358" y="4714884"/>
            <a:ext cx="1050289" cy="52322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Acciones </a:t>
            </a:r>
          </a:p>
          <a:p>
            <a:pPr algn="ctr"/>
            <a:r>
              <a:rPr lang="es-MX" sz="1400" dirty="0"/>
              <a:t>articuladas</a:t>
            </a:r>
            <a:endParaRPr lang="es-ES" sz="1400" dirty="0"/>
          </a:p>
        </p:txBody>
      </p:sp>
      <p:sp>
        <p:nvSpPr>
          <p:cNvPr id="101" name="Text Box 217"/>
          <p:cNvSpPr txBox="1">
            <a:spLocks noChangeArrowheads="1"/>
          </p:cNvSpPr>
          <p:nvPr/>
        </p:nvSpPr>
        <p:spPr bwMode="auto">
          <a:xfrm>
            <a:off x="6616406" y="5497081"/>
            <a:ext cx="1199367" cy="738664"/>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Recursos</a:t>
            </a:r>
          </a:p>
          <a:p>
            <a:pPr algn="ctr"/>
            <a:r>
              <a:rPr lang="es-MX" sz="1400" dirty="0"/>
              <a:t>justificados </a:t>
            </a:r>
          </a:p>
          <a:p>
            <a:pPr algn="ctr"/>
            <a:r>
              <a:rPr lang="es-MX" sz="1400" dirty="0"/>
              <a:t>y priorizados</a:t>
            </a:r>
            <a:endParaRPr lang="es-ES" sz="1400" dirty="0"/>
          </a:p>
        </p:txBody>
      </p:sp>
      <p:sp>
        <p:nvSpPr>
          <p:cNvPr id="102" name="Rectangle 219"/>
          <p:cNvSpPr>
            <a:spLocks noChangeArrowheads="1"/>
          </p:cNvSpPr>
          <p:nvPr/>
        </p:nvSpPr>
        <p:spPr bwMode="auto">
          <a:xfrm rot="16200000">
            <a:off x="5840412" y="3051176"/>
            <a:ext cx="5726113" cy="576262"/>
          </a:xfrm>
          <a:prstGeom prst="rect">
            <a:avLst/>
          </a:prstGeom>
          <a:solidFill>
            <a:srgbClr val="002774">
              <a:alpha val="16862"/>
            </a:srgbClr>
          </a:solidFill>
          <a:ln w="9525">
            <a:solidFill>
              <a:schemeClr val="tx1"/>
            </a:solidFill>
            <a:miter lim="800000"/>
            <a:headEnd/>
            <a:tailEnd/>
          </a:ln>
        </p:spPr>
        <p:txBody>
          <a:bodyPr anchor="ctr"/>
          <a:lstStyle/>
          <a:p>
            <a:pPr algn="ctr"/>
            <a:r>
              <a:rPr lang="es-MX" sz="1800" b="1" dirty="0"/>
              <a:t>Resultados: </a:t>
            </a:r>
            <a:r>
              <a:rPr lang="es-MX" sz="1800" dirty="0" smtClean="0"/>
              <a:t>Propiciar, fomentar y difundir líneas y ejes de investigación con perspectiva de género. </a:t>
            </a:r>
            <a:endParaRPr lang="es-ES" sz="1800" dirty="0"/>
          </a:p>
        </p:txBody>
      </p:sp>
      <p:cxnSp>
        <p:nvCxnSpPr>
          <p:cNvPr id="103" name="AutoShape 220"/>
          <p:cNvCxnSpPr>
            <a:cxnSpLocks noChangeShapeType="1"/>
          </p:cNvCxnSpPr>
          <p:nvPr/>
        </p:nvCxnSpPr>
        <p:spPr bwMode="auto">
          <a:xfrm rot="5400000">
            <a:off x="4008678" y="4580296"/>
            <a:ext cx="252000" cy="1"/>
          </a:xfrm>
          <a:prstGeom prst="straightConnector1">
            <a:avLst/>
          </a:prstGeom>
          <a:noFill/>
          <a:ln w="9525">
            <a:solidFill>
              <a:schemeClr val="tx1"/>
            </a:solidFill>
            <a:round/>
            <a:headEnd/>
            <a:tailEnd type="triangle" w="med" len="med"/>
          </a:ln>
        </p:spPr>
      </p:cxnSp>
      <p:sp>
        <p:nvSpPr>
          <p:cNvPr id="104" name="Text Box 223"/>
          <p:cNvSpPr txBox="1">
            <a:spLocks noChangeArrowheads="1"/>
          </p:cNvSpPr>
          <p:nvPr/>
        </p:nvSpPr>
        <p:spPr bwMode="auto">
          <a:xfrm>
            <a:off x="3143240" y="3097213"/>
            <a:ext cx="2076832" cy="692497"/>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square">
            <a:spAutoFit/>
          </a:bodyPr>
          <a:lstStyle/>
          <a:p>
            <a:pPr algn="ctr"/>
            <a:r>
              <a:rPr lang="es-MX" sz="1300" b="1" dirty="0" smtClean="0"/>
              <a:t>Objetivo </a:t>
            </a:r>
          </a:p>
          <a:p>
            <a:pPr algn="ctr"/>
            <a:r>
              <a:rPr lang="es-MX" sz="1300" b="1" dirty="0" smtClean="0"/>
              <a:t>Particular</a:t>
            </a:r>
          </a:p>
          <a:p>
            <a:pPr algn="ctr"/>
            <a:r>
              <a:rPr lang="es-MX" sz="1300" b="1" dirty="0"/>
              <a:t>1</a:t>
            </a:r>
            <a:endParaRPr lang="es-ES" sz="1300" b="1" dirty="0"/>
          </a:p>
        </p:txBody>
      </p:sp>
      <p:sp>
        <p:nvSpPr>
          <p:cNvPr id="105" name="Text Box 224"/>
          <p:cNvSpPr txBox="1">
            <a:spLocks noChangeArrowheads="1"/>
          </p:cNvSpPr>
          <p:nvPr/>
        </p:nvSpPr>
        <p:spPr bwMode="auto">
          <a:xfrm>
            <a:off x="3673576" y="3913188"/>
            <a:ext cx="1077539" cy="523220"/>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dirty="0"/>
              <a:t>Metas </a:t>
            </a:r>
          </a:p>
          <a:p>
            <a:pPr algn="ctr"/>
            <a:r>
              <a:rPr lang="es-MX" sz="1400" b="1" dirty="0"/>
              <a:t>de gestión</a:t>
            </a:r>
            <a:endParaRPr lang="es-ES" sz="1400" b="1" dirty="0"/>
          </a:p>
        </p:txBody>
      </p:sp>
      <p:sp>
        <p:nvSpPr>
          <p:cNvPr id="106" name="Text Box 225"/>
          <p:cNvSpPr txBox="1">
            <a:spLocks noChangeArrowheads="1"/>
          </p:cNvSpPr>
          <p:nvPr/>
        </p:nvSpPr>
        <p:spPr bwMode="auto">
          <a:xfrm>
            <a:off x="3703583" y="4714884"/>
            <a:ext cx="1050289" cy="52322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Acciones </a:t>
            </a:r>
          </a:p>
          <a:p>
            <a:pPr algn="ctr"/>
            <a:r>
              <a:rPr lang="es-MX" sz="1400" dirty="0"/>
              <a:t>articuladas</a:t>
            </a:r>
            <a:endParaRPr lang="es-ES" sz="1400" dirty="0"/>
          </a:p>
        </p:txBody>
      </p:sp>
      <p:sp>
        <p:nvSpPr>
          <p:cNvPr id="107" name="Text Box 226"/>
          <p:cNvSpPr txBox="1">
            <a:spLocks noChangeArrowheads="1"/>
          </p:cNvSpPr>
          <p:nvPr/>
        </p:nvSpPr>
        <p:spPr bwMode="auto">
          <a:xfrm>
            <a:off x="3667188" y="5500702"/>
            <a:ext cx="1199367" cy="738664"/>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Recursos</a:t>
            </a:r>
          </a:p>
          <a:p>
            <a:pPr algn="ctr"/>
            <a:r>
              <a:rPr lang="es-MX" sz="1400" dirty="0"/>
              <a:t>justificados </a:t>
            </a:r>
          </a:p>
          <a:p>
            <a:pPr algn="ctr"/>
            <a:r>
              <a:rPr lang="es-MX" sz="1400" dirty="0"/>
              <a:t>y priorizados</a:t>
            </a:r>
            <a:endParaRPr lang="es-ES" sz="1400" dirty="0"/>
          </a:p>
        </p:txBody>
      </p:sp>
      <p:cxnSp>
        <p:nvCxnSpPr>
          <p:cNvPr id="108" name="AutoShape 227"/>
          <p:cNvCxnSpPr>
            <a:cxnSpLocks noChangeShapeType="1"/>
          </p:cNvCxnSpPr>
          <p:nvPr/>
        </p:nvCxnSpPr>
        <p:spPr bwMode="auto">
          <a:xfrm rot="5400000">
            <a:off x="4644990" y="2144010"/>
            <a:ext cx="489869" cy="1416536"/>
          </a:xfrm>
          <a:prstGeom prst="bentConnector3">
            <a:avLst>
              <a:gd name="adj1" fmla="val 50000"/>
            </a:avLst>
          </a:prstGeom>
          <a:noFill/>
          <a:ln w="12700">
            <a:solidFill>
              <a:schemeClr val="tx1"/>
            </a:solidFill>
            <a:miter lim="800000"/>
            <a:headEnd/>
            <a:tailEnd type="triangle" w="med" len="med"/>
          </a:ln>
        </p:spPr>
      </p:cxnSp>
      <p:cxnSp>
        <p:nvCxnSpPr>
          <p:cNvPr id="109" name="AutoShape 230"/>
          <p:cNvCxnSpPr>
            <a:cxnSpLocks noChangeShapeType="1"/>
          </p:cNvCxnSpPr>
          <p:nvPr/>
        </p:nvCxnSpPr>
        <p:spPr bwMode="auto">
          <a:xfrm rot="16200000" flipV="1">
            <a:off x="4003378" y="5369402"/>
            <a:ext cx="262598" cy="0"/>
          </a:xfrm>
          <a:prstGeom prst="straightConnector1">
            <a:avLst/>
          </a:prstGeom>
          <a:noFill/>
          <a:ln w="12700">
            <a:solidFill>
              <a:schemeClr val="tx1"/>
            </a:solidFill>
            <a:round/>
            <a:headEnd/>
            <a:tailEnd type="triangle" w="med" len="med"/>
          </a:ln>
        </p:spPr>
      </p:cxnSp>
      <p:cxnSp>
        <p:nvCxnSpPr>
          <p:cNvPr id="110" name="AutoShape 231"/>
          <p:cNvCxnSpPr>
            <a:cxnSpLocks noChangeShapeType="1"/>
            <a:stCxn id="101" idx="0"/>
            <a:endCxn id="100" idx="2"/>
          </p:cNvCxnSpPr>
          <p:nvPr/>
        </p:nvCxnSpPr>
        <p:spPr bwMode="auto">
          <a:xfrm rot="16200000" flipV="1">
            <a:off x="7083809" y="5364799"/>
            <a:ext cx="258977" cy="5587"/>
          </a:xfrm>
          <a:prstGeom prst="straightConnector1">
            <a:avLst/>
          </a:prstGeom>
          <a:noFill/>
          <a:ln w="12700">
            <a:solidFill>
              <a:schemeClr val="tx1"/>
            </a:solidFill>
            <a:round/>
            <a:headEnd/>
            <a:tailEnd type="triangle" w="med" len="med"/>
          </a:ln>
        </p:spPr>
      </p:cxnSp>
      <p:sp>
        <p:nvSpPr>
          <p:cNvPr id="111" name="Oval 245"/>
          <p:cNvSpPr>
            <a:spLocks noChangeArrowheads="1"/>
          </p:cNvSpPr>
          <p:nvPr/>
        </p:nvSpPr>
        <p:spPr bwMode="auto">
          <a:xfrm>
            <a:off x="5500694" y="4906963"/>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r>
              <a:rPr lang="es-MX" sz="1400"/>
              <a:t>+</a:t>
            </a:r>
            <a:endParaRPr lang="es-ES" sz="1400"/>
          </a:p>
        </p:txBody>
      </p:sp>
      <p:sp>
        <p:nvSpPr>
          <p:cNvPr id="112" name="Oval 246"/>
          <p:cNvSpPr>
            <a:spLocks noChangeArrowheads="1"/>
          </p:cNvSpPr>
          <p:nvPr/>
        </p:nvSpPr>
        <p:spPr bwMode="auto">
          <a:xfrm>
            <a:off x="5500694" y="409733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r>
              <a:rPr lang="es-MX" sz="1400"/>
              <a:t>+</a:t>
            </a:r>
            <a:endParaRPr lang="es-ES" sz="1400"/>
          </a:p>
        </p:txBody>
      </p:sp>
      <p:cxnSp>
        <p:nvCxnSpPr>
          <p:cNvPr id="114" name="AutoShape 258"/>
          <p:cNvCxnSpPr>
            <a:cxnSpLocks noChangeShapeType="1"/>
            <a:stCxn id="105" idx="3"/>
            <a:endCxn id="112" idx="2"/>
          </p:cNvCxnSpPr>
          <p:nvPr/>
        </p:nvCxnSpPr>
        <p:spPr bwMode="auto">
          <a:xfrm>
            <a:off x="4751115" y="4174798"/>
            <a:ext cx="749579" cy="12234"/>
          </a:xfrm>
          <a:prstGeom prst="straightConnector1">
            <a:avLst/>
          </a:prstGeom>
          <a:noFill/>
          <a:ln w="22225">
            <a:solidFill>
              <a:schemeClr val="bg1"/>
            </a:solidFill>
            <a:round/>
            <a:headEnd/>
            <a:tailEnd/>
          </a:ln>
        </p:spPr>
      </p:cxnSp>
      <p:cxnSp>
        <p:nvCxnSpPr>
          <p:cNvPr id="115" name="AutoShape 259"/>
          <p:cNvCxnSpPr>
            <a:cxnSpLocks noChangeShapeType="1"/>
            <a:stCxn id="112" idx="6"/>
            <a:endCxn id="99" idx="1"/>
          </p:cNvCxnSpPr>
          <p:nvPr/>
        </p:nvCxnSpPr>
        <p:spPr bwMode="auto">
          <a:xfrm flipV="1">
            <a:off x="5680081" y="4174798"/>
            <a:ext cx="1008034" cy="12234"/>
          </a:xfrm>
          <a:prstGeom prst="straightConnector1">
            <a:avLst/>
          </a:prstGeom>
          <a:noFill/>
          <a:ln w="22225">
            <a:solidFill>
              <a:schemeClr val="bg1"/>
            </a:solidFill>
            <a:round/>
            <a:headEnd/>
            <a:tailEnd/>
          </a:ln>
        </p:spPr>
      </p:cxnSp>
      <p:cxnSp>
        <p:nvCxnSpPr>
          <p:cNvPr id="116" name="AutoShape 260"/>
          <p:cNvCxnSpPr>
            <a:cxnSpLocks noChangeShapeType="1"/>
            <a:stCxn id="106" idx="3"/>
            <a:endCxn id="111" idx="2"/>
          </p:cNvCxnSpPr>
          <p:nvPr/>
        </p:nvCxnSpPr>
        <p:spPr bwMode="auto">
          <a:xfrm>
            <a:off x="4753872" y="4976494"/>
            <a:ext cx="746822" cy="20163"/>
          </a:xfrm>
          <a:prstGeom prst="straightConnector1">
            <a:avLst/>
          </a:prstGeom>
          <a:noFill/>
          <a:ln w="22225">
            <a:solidFill>
              <a:schemeClr val="bg1"/>
            </a:solidFill>
            <a:round/>
            <a:headEnd/>
            <a:tailEnd/>
          </a:ln>
        </p:spPr>
      </p:cxnSp>
      <p:cxnSp>
        <p:nvCxnSpPr>
          <p:cNvPr id="117" name="AutoShape 261"/>
          <p:cNvCxnSpPr>
            <a:cxnSpLocks noChangeShapeType="1"/>
            <a:stCxn id="111" idx="6"/>
            <a:endCxn id="100" idx="1"/>
          </p:cNvCxnSpPr>
          <p:nvPr/>
        </p:nvCxnSpPr>
        <p:spPr bwMode="auto">
          <a:xfrm flipV="1">
            <a:off x="5680081" y="4976494"/>
            <a:ext cx="1005277" cy="20163"/>
          </a:xfrm>
          <a:prstGeom prst="straightConnector1">
            <a:avLst/>
          </a:prstGeom>
          <a:noFill/>
          <a:ln w="22225">
            <a:solidFill>
              <a:schemeClr val="bg1"/>
            </a:solidFill>
            <a:round/>
            <a:headEnd/>
            <a:tailEnd/>
          </a:ln>
        </p:spPr>
      </p:cxnSp>
      <p:grpSp>
        <p:nvGrpSpPr>
          <p:cNvPr id="118" name="Group 270"/>
          <p:cNvGrpSpPr>
            <a:grpSpLocks/>
          </p:cNvGrpSpPr>
          <p:nvPr/>
        </p:nvGrpSpPr>
        <p:grpSpPr bwMode="auto">
          <a:xfrm>
            <a:off x="6012889" y="3067916"/>
            <a:ext cx="1987550" cy="693738"/>
            <a:chOff x="2670" y="2231"/>
            <a:chExt cx="1252" cy="437"/>
          </a:xfrm>
        </p:grpSpPr>
        <p:sp>
          <p:nvSpPr>
            <p:cNvPr id="119" name="Text Box 271"/>
            <p:cNvSpPr txBox="1">
              <a:spLocks noChangeArrowheads="1"/>
            </p:cNvSpPr>
            <p:nvPr/>
          </p:nvSpPr>
          <p:spPr bwMode="auto">
            <a:xfrm>
              <a:off x="2670" y="2232"/>
              <a:ext cx="1252" cy="436"/>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square">
              <a:spAutoFit/>
            </a:bodyPr>
            <a:lstStyle/>
            <a:p>
              <a:pPr algn="ctr"/>
              <a:r>
                <a:rPr lang="es-MX" sz="1300" b="1" dirty="0" smtClean="0"/>
                <a:t>Objetivo</a:t>
              </a:r>
            </a:p>
            <a:p>
              <a:pPr algn="ctr"/>
              <a:r>
                <a:rPr lang="es-MX" sz="1300" b="1" dirty="0" smtClean="0"/>
                <a:t>Particular</a:t>
              </a:r>
            </a:p>
            <a:p>
              <a:pPr algn="ctr"/>
              <a:r>
                <a:rPr lang="es-MX" sz="1300" b="1" dirty="0"/>
                <a:t>2</a:t>
              </a:r>
              <a:endParaRPr lang="es-ES" sz="1300" b="1" dirty="0"/>
            </a:p>
          </p:txBody>
        </p:sp>
        <p:sp>
          <p:nvSpPr>
            <p:cNvPr id="120" name="Rectangle 272"/>
            <p:cNvSpPr>
              <a:spLocks noChangeArrowheads="1"/>
            </p:cNvSpPr>
            <p:nvPr/>
          </p:nvSpPr>
          <p:spPr bwMode="auto">
            <a:xfrm>
              <a:off x="3427" y="2231"/>
              <a:ext cx="116" cy="194"/>
            </a:xfrm>
            <a:prstGeom prst="rect">
              <a:avLst/>
            </a:prstGeom>
            <a:noFill/>
            <a:ln w="31750" algn="ctr">
              <a:noFill/>
              <a:miter lim="800000"/>
              <a:headEnd/>
              <a:tailEnd/>
            </a:ln>
          </p:spPr>
          <p:txBody>
            <a:bodyPr wrap="none">
              <a:spAutoFit/>
            </a:bodyPr>
            <a:lstStyle/>
            <a:p>
              <a:endParaRPr lang="es-ES_tradnl" sz="1400"/>
            </a:p>
          </p:txBody>
        </p:sp>
      </p:grpSp>
      <p:sp>
        <p:nvSpPr>
          <p:cNvPr id="121" name="Rectangle 274"/>
          <p:cNvSpPr>
            <a:spLocks noChangeArrowheads="1"/>
          </p:cNvSpPr>
          <p:nvPr/>
        </p:nvSpPr>
        <p:spPr bwMode="auto">
          <a:xfrm>
            <a:off x="8421688" y="3121025"/>
            <a:ext cx="250825" cy="503238"/>
          </a:xfrm>
          <a:prstGeom prst="rect">
            <a:avLst/>
          </a:prstGeom>
          <a:noFill/>
          <a:ln w="22225" algn="ctr">
            <a:noFill/>
            <a:miter lim="800000"/>
            <a:headEnd/>
            <a:tailEnd/>
          </a:ln>
        </p:spPr>
        <p:txBody>
          <a:bodyPr wrap="none" anchor="ctr"/>
          <a:lstStyle/>
          <a:p>
            <a:endParaRPr lang="es-ES_tradnl" sz="1400"/>
          </a:p>
        </p:txBody>
      </p:sp>
      <p:sp>
        <p:nvSpPr>
          <p:cNvPr id="122" name="Rectangle 275"/>
          <p:cNvSpPr>
            <a:spLocks noChangeArrowheads="1"/>
          </p:cNvSpPr>
          <p:nvPr/>
        </p:nvSpPr>
        <p:spPr bwMode="auto">
          <a:xfrm>
            <a:off x="8421688" y="3935413"/>
            <a:ext cx="250825" cy="503237"/>
          </a:xfrm>
          <a:prstGeom prst="rect">
            <a:avLst/>
          </a:prstGeom>
          <a:noFill/>
          <a:ln w="22225" algn="ctr">
            <a:noFill/>
            <a:miter lim="800000"/>
            <a:headEnd/>
            <a:tailEnd/>
          </a:ln>
        </p:spPr>
        <p:txBody>
          <a:bodyPr wrap="none" anchor="ctr"/>
          <a:lstStyle/>
          <a:p>
            <a:endParaRPr lang="es-ES_tradnl" sz="1400"/>
          </a:p>
        </p:txBody>
      </p:sp>
      <p:sp>
        <p:nvSpPr>
          <p:cNvPr id="123" name="Rectangle 276"/>
          <p:cNvSpPr>
            <a:spLocks noChangeArrowheads="1"/>
          </p:cNvSpPr>
          <p:nvPr/>
        </p:nvSpPr>
        <p:spPr bwMode="auto">
          <a:xfrm>
            <a:off x="8421688" y="4738688"/>
            <a:ext cx="250825" cy="503237"/>
          </a:xfrm>
          <a:prstGeom prst="rect">
            <a:avLst/>
          </a:prstGeom>
          <a:noFill/>
          <a:ln w="22225" algn="ctr">
            <a:noFill/>
            <a:miter lim="800000"/>
            <a:headEnd/>
            <a:tailEnd/>
          </a:ln>
        </p:spPr>
        <p:txBody>
          <a:bodyPr wrap="none" anchor="ctr"/>
          <a:lstStyle/>
          <a:p>
            <a:endParaRPr lang="es-ES_tradnl" sz="1400"/>
          </a:p>
        </p:txBody>
      </p:sp>
      <p:sp>
        <p:nvSpPr>
          <p:cNvPr id="124" name="Rectangle 277"/>
          <p:cNvSpPr>
            <a:spLocks noChangeArrowheads="1"/>
          </p:cNvSpPr>
          <p:nvPr/>
        </p:nvSpPr>
        <p:spPr bwMode="auto">
          <a:xfrm>
            <a:off x="8423275" y="5541963"/>
            <a:ext cx="250825" cy="503237"/>
          </a:xfrm>
          <a:prstGeom prst="rect">
            <a:avLst/>
          </a:prstGeom>
          <a:noFill/>
          <a:ln w="22225" algn="ctr">
            <a:noFill/>
            <a:miter lim="800000"/>
            <a:headEnd/>
            <a:tailEnd/>
          </a:ln>
        </p:spPr>
        <p:txBody>
          <a:bodyPr wrap="none" anchor="ctr"/>
          <a:lstStyle/>
          <a:p>
            <a:endParaRPr lang="es-ES_tradnl" sz="1400"/>
          </a:p>
        </p:txBody>
      </p:sp>
      <p:sp>
        <p:nvSpPr>
          <p:cNvPr id="125" name="Rectangle 278"/>
          <p:cNvSpPr>
            <a:spLocks noChangeArrowheads="1"/>
          </p:cNvSpPr>
          <p:nvPr/>
        </p:nvSpPr>
        <p:spPr bwMode="auto">
          <a:xfrm>
            <a:off x="8421688" y="985838"/>
            <a:ext cx="250825" cy="503237"/>
          </a:xfrm>
          <a:prstGeom prst="rect">
            <a:avLst/>
          </a:prstGeom>
          <a:noFill/>
          <a:ln w="22225" algn="ctr">
            <a:noFill/>
            <a:miter lim="800000"/>
            <a:headEnd/>
            <a:tailEnd/>
          </a:ln>
        </p:spPr>
        <p:txBody>
          <a:bodyPr wrap="none" anchor="ctr"/>
          <a:lstStyle/>
          <a:p>
            <a:endParaRPr lang="es-ES_tradnl" sz="1400"/>
          </a:p>
        </p:txBody>
      </p:sp>
      <p:cxnSp>
        <p:nvCxnSpPr>
          <p:cNvPr id="126" name="AutoShape 281"/>
          <p:cNvCxnSpPr>
            <a:cxnSpLocks noChangeShapeType="1"/>
          </p:cNvCxnSpPr>
          <p:nvPr/>
        </p:nvCxnSpPr>
        <p:spPr bwMode="auto">
          <a:xfrm>
            <a:off x="7710924" y="4973204"/>
            <a:ext cx="684000" cy="1588"/>
          </a:xfrm>
          <a:prstGeom prst="straightConnector1">
            <a:avLst/>
          </a:prstGeom>
          <a:noFill/>
          <a:ln w="12700">
            <a:solidFill>
              <a:schemeClr val="tx1"/>
            </a:solidFill>
            <a:round/>
            <a:headEnd/>
            <a:tailEnd type="triangle" w="med" len="med"/>
          </a:ln>
        </p:spPr>
      </p:cxnSp>
      <p:sp>
        <p:nvSpPr>
          <p:cNvPr id="127" name="Text Box 282"/>
          <p:cNvSpPr txBox="1">
            <a:spLocks noChangeArrowheads="1"/>
          </p:cNvSpPr>
          <p:nvPr/>
        </p:nvSpPr>
        <p:spPr bwMode="auto">
          <a:xfrm>
            <a:off x="760386" y="0"/>
            <a:ext cx="7643866" cy="630942"/>
          </a:xfrm>
          <a:prstGeom prst="rect">
            <a:avLst/>
          </a:prstGeom>
          <a:noFill/>
          <a:ln w="12700" algn="ctr">
            <a:noFill/>
            <a:miter lim="800000"/>
            <a:headEnd/>
            <a:tailEnd/>
          </a:ln>
        </p:spPr>
        <p:txBody>
          <a:bodyPr wrap="square">
            <a:spAutoFit/>
          </a:bodyPr>
          <a:lstStyle/>
          <a:p>
            <a:pPr algn="ctr">
              <a:spcBef>
                <a:spcPct val="50000"/>
              </a:spcBef>
            </a:pPr>
            <a:r>
              <a:rPr lang="es-MX" sz="1400" b="1" dirty="0" smtClean="0">
                <a:latin typeface="Tahoma" pitchFamily="34" charset="0"/>
              </a:rPr>
              <a:t>Estructura para presentar el proyecto de equidad de género.</a:t>
            </a:r>
          </a:p>
          <a:p>
            <a:pPr algn="ctr">
              <a:spcBef>
                <a:spcPct val="50000"/>
              </a:spcBef>
            </a:pPr>
            <a:r>
              <a:rPr lang="es-MX" sz="1400" b="1" dirty="0" smtClean="0"/>
              <a:t>(Diagrama </a:t>
            </a:r>
            <a:r>
              <a:rPr lang="es-MX" sz="1400" b="1" dirty="0"/>
              <a:t>del proyecto </a:t>
            </a:r>
            <a:r>
              <a:rPr lang="es-MX" sz="1400" b="1" dirty="0" smtClean="0"/>
              <a:t>de  equidad de género)</a:t>
            </a:r>
            <a:endParaRPr lang="es-ES" sz="1400" b="1" dirty="0"/>
          </a:p>
        </p:txBody>
      </p:sp>
      <p:sp>
        <p:nvSpPr>
          <p:cNvPr id="128" name="AutoShape 283"/>
          <p:cNvSpPr>
            <a:spLocks noChangeArrowheads="1"/>
          </p:cNvSpPr>
          <p:nvPr/>
        </p:nvSpPr>
        <p:spPr bwMode="auto">
          <a:xfrm>
            <a:off x="8278813" y="1081088"/>
            <a:ext cx="250825" cy="503237"/>
          </a:xfrm>
          <a:prstGeom prst="flowChartAlternateProcess">
            <a:avLst/>
          </a:prstGeom>
          <a:noFill/>
          <a:ln w="22225" algn="ctr">
            <a:noFill/>
            <a:miter lim="800000"/>
            <a:headEnd/>
            <a:tailEnd/>
          </a:ln>
        </p:spPr>
        <p:txBody>
          <a:bodyPr wrap="none" anchor="ctr"/>
          <a:lstStyle/>
          <a:p>
            <a:endParaRPr lang="es-ES_tradnl" sz="1400"/>
          </a:p>
        </p:txBody>
      </p:sp>
      <p:cxnSp>
        <p:nvCxnSpPr>
          <p:cNvPr id="129" name="AutoShape 284"/>
          <p:cNvCxnSpPr>
            <a:cxnSpLocks noChangeShapeType="1"/>
          </p:cNvCxnSpPr>
          <p:nvPr/>
        </p:nvCxnSpPr>
        <p:spPr bwMode="auto">
          <a:xfrm>
            <a:off x="7434263" y="1357298"/>
            <a:ext cx="969962" cy="0"/>
          </a:xfrm>
          <a:prstGeom prst="straightConnector1">
            <a:avLst/>
          </a:prstGeom>
          <a:noFill/>
          <a:ln w="12700">
            <a:solidFill>
              <a:schemeClr val="tx1"/>
            </a:solidFill>
            <a:round/>
            <a:headEnd/>
            <a:tailEnd type="triangle" w="med" len="med"/>
          </a:ln>
        </p:spPr>
      </p:cxnSp>
      <p:sp>
        <p:nvSpPr>
          <p:cNvPr id="130" name="Text Box 285"/>
          <p:cNvSpPr txBox="1">
            <a:spLocks noChangeArrowheads="1"/>
          </p:cNvSpPr>
          <p:nvPr/>
        </p:nvSpPr>
        <p:spPr bwMode="auto">
          <a:xfrm>
            <a:off x="323850" y="735013"/>
            <a:ext cx="2735263"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b="1" dirty="0"/>
              <a:t>Autoevaluación</a:t>
            </a:r>
            <a:endParaRPr lang="es-ES" sz="1400" b="1" dirty="0"/>
          </a:p>
        </p:txBody>
      </p:sp>
      <p:sp>
        <p:nvSpPr>
          <p:cNvPr id="131" name="Text Box 286"/>
          <p:cNvSpPr txBox="1">
            <a:spLocks noChangeArrowheads="1"/>
          </p:cNvSpPr>
          <p:nvPr/>
        </p:nvSpPr>
        <p:spPr bwMode="auto">
          <a:xfrm>
            <a:off x="3487738" y="735013"/>
            <a:ext cx="4103687" cy="307777"/>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dirty="0"/>
              <a:t>Actualización de la planeación</a:t>
            </a:r>
            <a:endParaRPr lang="es-ES" sz="1400" b="1" dirty="0"/>
          </a:p>
        </p:txBody>
      </p:sp>
      <p:sp>
        <p:nvSpPr>
          <p:cNvPr id="132" name="Text Box 287"/>
          <p:cNvSpPr txBox="1">
            <a:spLocks noChangeArrowheads="1"/>
          </p:cNvSpPr>
          <p:nvPr/>
        </p:nvSpPr>
        <p:spPr bwMode="auto">
          <a:xfrm>
            <a:off x="323850" y="1109663"/>
            <a:ext cx="1368425"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t>Fortalezas</a:t>
            </a:r>
            <a:endParaRPr lang="es-ES" sz="1400" dirty="0"/>
          </a:p>
        </p:txBody>
      </p:sp>
      <p:sp>
        <p:nvSpPr>
          <p:cNvPr id="133" name="Text Box 288"/>
          <p:cNvSpPr txBox="1">
            <a:spLocks noChangeArrowheads="1"/>
          </p:cNvSpPr>
          <p:nvPr/>
        </p:nvSpPr>
        <p:spPr bwMode="auto">
          <a:xfrm>
            <a:off x="1692275" y="1109663"/>
            <a:ext cx="1366838"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t>Problemas</a:t>
            </a:r>
            <a:endParaRPr lang="es-ES" sz="1400" dirty="0"/>
          </a:p>
        </p:txBody>
      </p:sp>
      <p:sp>
        <p:nvSpPr>
          <p:cNvPr id="134" name="Text Box 289"/>
          <p:cNvSpPr txBox="1">
            <a:spLocks noChangeArrowheads="1"/>
          </p:cNvSpPr>
          <p:nvPr/>
        </p:nvSpPr>
        <p:spPr bwMode="auto">
          <a:xfrm>
            <a:off x="3487738" y="1093788"/>
            <a:ext cx="1223962"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a:t>Objetivos </a:t>
            </a:r>
          </a:p>
          <a:p>
            <a:pPr algn="ctr"/>
            <a:r>
              <a:rPr lang="es-MX" sz="1400" dirty="0"/>
              <a:t>estratégicos</a:t>
            </a:r>
            <a:endParaRPr lang="es-ES" sz="1400" dirty="0"/>
          </a:p>
        </p:txBody>
      </p:sp>
      <p:sp>
        <p:nvSpPr>
          <p:cNvPr id="135" name="Text Box 290"/>
          <p:cNvSpPr txBox="1">
            <a:spLocks noChangeArrowheads="1"/>
          </p:cNvSpPr>
          <p:nvPr/>
        </p:nvSpPr>
        <p:spPr bwMode="auto">
          <a:xfrm>
            <a:off x="4932363" y="1203325"/>
            <a:ext cx="1292225"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spAutoFit/>
          </a:bodyPr>
          <a:lstStyle/>
          <a:p>
            <a:pPr algn="ctr"/>
            <a:r>
              <a:rPr lang="es-MX" sz="1400" dirty="0"/>
              <a:t>Estrategias</a:t>
            </a:r>
            <a:endParaRPr lang="es-ES" sz="1400" dirty="0"/>
          </a:p>
        </p:txBody>
      </p:sp>
      <p:sp>
        <p:nvSpPr>
          <p:cNvPr id="136" name="Text Box 291"/>
          <p:cNvSpPr txBox="1">
            <a:spLocks noChangeArrowheads="1"/>
          </p:cNvSpPr>
          <p:nvPr/>
        </p:nvSpPr>
        <p:spPr bwMode="auto">
          <a:xfrm>
            <a:off x="6368763" y="1093788"/>
            <a:ext cx="1199367"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a:t>Metas </a:t>
            </a:r>
          </a:p>
          <a:p>
            <a:pPr algn="ctr"/>
            <a:r>
              <a:rPr lang="es-MX" sz="1400" dirty="0"/>
              <a:t>C</a:t>
            </a:r>
            <a:r>
              <a:rPr lang="es-MX" sz="1400" dirty="0" smtClean="0"/>
              <a:t>ompromiso</a:t>
            </a:r>
            <a:endParaRPr lang="es-ES" sz="1400" dirty="0"/>
          </a:p>
        </p:txBody>
      </p:sp>
      <p:cxnSp>
        <p:nvCxnSpPr>
          <p:cNvPr id="137" name="AutoShape 292"/>
          <p:cNvCxnSpPr>
            <a:cxnSpLocks noChangeShapeType="1"/>
            <a:stCxn id="134" idx="3"/>
            <a:endCxn id="135" idx="1"/>
          </p:cNvCxnSpPr>
          <p:nvPr/>
        </p:nvCxnSpPr>
        <p:spPr bwMode="auto">
          <a:xfrm>
            <a:off x="4711700" y="1355398"/>
            <a:ext cx="220663" cy="1816"/>
          </a:xfrm>
          <a:prstGeom prst="straightConnector1">
            <a:avLst/>
          </a:prstGeom>
          <a:noFill/>
          <a:ln w="9525">
            <a:solidFill>
              <a:schemeClr val="tx1"/>
            </a:solidFill>
            <a:round/>
            <a:headEnd/>
            <a:tailEnd type="triangle" w="med" len="med"/>
          </a:ln>
        </p:spPr>
      </p:cxnSp>
      <p:cxnSp>
        <p:nvCxnSpPr>
          <p:cNvPr id="138" name="AutoShape 293"/>
          <p:cNvCxnSpPr>
            <a:cxnSpLocks noChangeShapeType="1"/>
            <a:stCxn id="135" idx="3"/>
            <a:endCxn id="136" idx="1"/>
          </p:cNvCxnSpPr>
          <p:nvPr/>
        </p:nvCxnSpPr>
        <p:spPr bwMode="auto">
          <a:xfrm flipV="1">
            <a:off x="6224588" y="1355398"/>
            <a:ext cx="144175" cy="1816"/>
          </a:xfrm>
          <a:prstGeom prst="straightConnector1">
            <a:avLst/>
          </a:prstGeom>
          <a:noFill/>
          <a:ln w="9525">
            <a:solidFill>
              <a:schemeClr val="tx1"/>
            </a:solidFill>
            <a:round/>
            <a:headEnd/>
            <a:tailEnd type="triangle" w="med" len="med"/>
          </a:ln>
        </p:spPr>
      </p:cxnSp>
      <p:cxnSp>
        <p:nvCxnSpPr>
          <p:cNvPr id="139" name="AutoShape 294"/>
          <p:cNvCxnSpPr>
            <a:cxnSpLocks noChangeShapeType="1"/>
          </p:cNvCxnSpPr>
          <p:nvPr/>
        </p:nvCxnSpPr>
        <p:spPr bwMode="auto">
          <a:xfrm>
            <a:off x="3074988" y="1077913"/>
            <a:ext cx="396875" cy="0"/>
          </a:xfrm>
          <a:prstGeom prst="straightConnector1">
            <a:avLst/>
          </a:prstGeom>
          <a:noFill/>
          <a:ln w="12700">
            <a:solidFill>
              <a:schemeClr val="tx1"/>
            </a:solidFill>
            <a:round/>
            <a:headEnd/>
            <a:tailEnd type="triangle" w="med" len="med"/>
          </a:ln>
        </p:spPr>
      </p:cxnSp>
      <p:sp>
        <p:nvSpPr>
          <p:cNvPr id="140" name="Text Box 298"/>
          <p:cNvSpPr txBox="1">
            <a:spLocks noChangeArrowheads="1"/>
          </p:cNvSpPr>
          <p:nvPr/>
        </p:nvSpPr>
        <p:spPr bwMode="auto">
          <a:xfrm>
            <a:off x="93663" y="6308725"/>
            <a:ext cx="9198352" cy="567933"/>
          </a:xfrm>
          <a:prstGeom prst="rect">
            <a:avLst/>
          </a:prstGeom>
          <a:noFill/>
          <a:ln w="3175" algn="ctr">
            <a:noFill/>
            <a:miter lim="800000"/>
            <a:headEnd/>
            <a:tailEnd/>
          </a:ln>
        </p:spPr>
        <p:txBody>
          <a:bodyPr wrap="none" tIns="90000">
            <a:spAutoFit/>
          </a:bodyPr>
          <a:lstStyle/>
          <a:p>
            <a:pPr>
              <a:buFontTx/>
              <a:buChar char="•"/>
              <a:tabLst>
                <a:tab pos="180975" algn="l"/>
                <a:tab pos="447675" algn="l"/>
              </a:tabLst>
            </a:pPr>
            <a:r>
              <a:rPr lang="es-MX" sz="1400" b="1" i="1" dirty="0"/>
              <a:t>Máximo</a:t>
            </a:r>
            <a:r>
              <a:rPr lang="es-MX" sz="1400" i="1" dirty="0"/>
              <a:t> </a:t>
            </a:r>
            <a:r>
              <a:rPr lang="es-MX" sz="1400" i="1" dirty="0" smtClean="0"/>
              <a:t>dos </a:t>
            </a:r>
            <a:r>
              <a:rPr lang="es-MX" sz="1400" i="1" dirty="0"/>
              <a:t>objetivos particulares por proyecto </a:t>
            </a:r>
            <a:r>
              <a:rPr lang="es-MX" sz="1400" i="1" dirty="0" smtClean="0"/>
              <a:t>de Equidad de Género (ProGES).</a:t>
            </a:r>
            <a:endParaRPr lang="es-MX" sz="1400" i="1" dirty="0"/>
          </a:p>
          <a:p>
            <a:pPr algn="l">
              <a:buFontTx/>
              <a:buChar char="•"/>
              <a:tabLst>
                <a:tab pos="180975" algn="l"/>
                <a:tab pos="447675" algn="l"/>
              </a:tabLst>
            </a:pPr>
            <a:r>
              <a:rPr lang="es-MX" sz="1400" b="1" i="1" dirty="0"/>
              <a:t>Máximo</a:t>
            </a:r>
            <a:r>
              <a:rPr lang="es-MX" sz="1400" i="1" dirty="0"/>
              <a:t> cuatro metas de gestión por objetivo particular y cuatro acciones articuladas por meta con sus </a:t>
            </a:r>
            <a:r>
              <a:rPr lang="es-MX" sz="1400" i="1" dirty="0" smtClean="0"/>
              <a:t>recursos.</a:t>
            </a:r>
            <a:endParaRPr lang="es-ES" sz="1400" i="1" dirty="0"/>
          </a:p>
        </p:txBody>
      </p:sp>
      <p:cxnSp>
        <p:nvCxnSpPr>
          <p:cNvPr id="142" name="AutoShape 220"/>
          <p:cNvCxnSpPr>
            <a:cxnSpLocks noChangeShapeType="1"/>
          </p:cNvCxnSpPr>
          <p:nvPr/>
        </p:nvCxnSpPr>
        <p:spPr bwMode="auto">
          <a:xfrm rot="5400000">
            <a:off x="7096364" y="4598396"/>
            <a:ext cx="214312" cy="1"/>
          </a:xfrm>
          <a:prstGeom prst="straightConnector1">
            <a:avLst/>
          </a:prstGeom>
          <a:noFill/>
          <a:ln w="9525">
            <a:solidFill>
              <a:schemeClr val="tx1"/>
            </a:solidFill>
            <a:round/>
            <a:headEnd/>
            <a:tailEnd type="triangle" w="med" len="med"/>
          </a:ln>
        </p:spPr>
      </p:cxnSp>
      <p:cxnSp>
        <p:nvCxnSpPr>
          <p:cNvPr id="143" name="AutoShape 220"/>
          <p:cNvCxnSpPr>
            <a:cxnSpLocks noChangeShapeType="1"/>
          </p:cNvCxnSpPr>
          <p:nvPr/>
        </p:nvCxnSpPr>
        <p:spPr bwMode="auto">
          <a:xfrm rot="5400000">
            <a:off x="7113520" y="3841317"/>
            <a:ext cx="180000" cy="0"/>
          </a:xfrm>
          <a:prstGeom prst="straightConnector1">
            <a:avLst/>
          </a:prstGeom>
          <a:noFill/>
          <a:ln w="9525">
            <a:solidFill>
              <a:schemeClr val="tx1"/>
            </a:solidFill>
            <a:round/>
            <a:headEnd/>
            <a:tailEnd type="triangle" w="med" len="med"/>
          </a:ln>
        </p:spPr>
      </p:cxnSp>
      <p:cxnSp>
        <p:nvCxnSpPr>
          <p:cNvPr id="144" name="AutoShape 220"/>
          <p:cNvCxnSpPr>
            <a:cxnSpLocks noChangeShapeType="1"/>
          </p:cNvCxnSpPr>
          <p:nvPr/>
        </p:nvCxnSpPr>
        <p:spPr bwMode="auto">
          <a:xfrm rot="5400000">
            <a:off x="5492969" y="2194856"/>
            <a:ext cx="214312" cy="1"/>
          </a:xfrm>
          <a:prstGeom prst="straightConnector1">
            <a:avLst/>
          </a:prstGeom>
          <a:noFill/>
          <a:ln w="9525">
            <a:solidFill>
              <a:schemeClr val="tx1"/>
            </a:solidFill>
            <a:round/>
            <a:headEnd/>
            <a:tailEnd type="triangle" w="med" len="med"/>
          </a:ln>
        </p:spPr>
      </p:cxnSp>
      <p:cxnSp>
        <p:nvCxnSpPr>
          <p:cNvPr id="145" name="AutoShape 220"/>
          <p:cNvCxnSpPr>
            <a:cxnSpLocks noChangeShapeType="1"/>
          </p:cNvCxnSpPr>
          <p:nvPr/>
        </p:nvCxnSpPr>
        <p:spPr bwMode="auto">
          <a:xfrm rot="5400000">
            <a:off x="4044678" y="3849405"/>
            <a:ext cx="180000" cy="1"/>
          </a:xfrm>
          <a:prstGeom prst="straightConnector1">
            <a:avLst/>
          </a:prstGeom>
          <a:noFill/>
          <a:ln w="9525">
            <a:solidFill>
              <a:schemeClr val="tx1"/>
            </a:solidFill>
            <a:round/>
            <a:headEnd/>
            <a:tailEnd type="triangle" w="med" len="med"/>
          </a:ln>
        </p:spPr>
      </p:cxnSp>
      <p:cxnSp>
        <p:nvCxnSpPr>
          <p:cNvPr id="146" name="AutoShape 220"/>
          <p:cNvCxnSpPr>
            <a:cxnSpLocks noChangeShapeType="1"/>
          </p:cNvCxnSpPr>
          <p:nvPr/>
        </p:nvCxnSpPr>
        <p:spPr bwMode="auto">
          <a:xfrm rot="5400000">
            <a:off x="5492969" y="2750338"/>
            <a:ext cx="214312" cy="1"/>
          </a:xfrm>
          <a:prstGeom prst="straightConnector1">
            <a:avLst/>
          </a:prstGeom>
          <a:noFill/>
          <a:ln w="9525">
            <a:solidFill>
              <a:schemeClr val="tx1"/>
            </a:solidFill>
            <a:round/>
            <a:headEnd/>
            <a:tailEnd type="triangle" w="med" len="med"/>
          </a:ln>
        </p:spPr>
      </p:cxnSp>
      <p:cxnSp>
        <p:nvCxnSpPr>
          <p:cNvPr id="147" name="AutoShape 220"/>
          <p:cNvCxnSpPr>
            <a:cxnSpLocks noChangeShapeType="1"/>
          </p:cNvCxnSpPr>
          <p:nvPr/>
        </p:nvCxnSpPr>
        <p:spPr bwMode="auto">
          <a:xfrm rot="5400000">
            <a:off x="5499838" y="1678768"/>
            <a:ext cx="214312" cy="1"/>
          </a:xfrm>
          <a:prstGeom prst="straightConnector1">
            <a:avLst/>
          </a:prstGeom>
          <a:noFill/>
          <a:ln w="9525">
            <a:solidFill>
              <a:schemeClr val="tx1"/>
            </a:solidFill>
            <a:round/>
            <a:headEnd/>
            <a:tailEnd type="triangle" w="med" len="med"/>
          </a:ln>
        </p:spPr>
      </p:cxnSp>
      <p:cxnSp>
        <p:nvCxnSpPr>
          <p:cNvPr id="148" name="AutoShape 281"/>
          <p:cNvCxnSpPr>
            <a:cxnSpLocks noChangeShapeType="1"/>
          </p:cNvCxnSpPr>
          <p:nvPr/>
        </p:nvCxnSpPr>
        <p:spPr bwMode="auto">
          <a:xfrm>
            <a:off x="7719976" y="4214818"/>
            <a:ext cx="684000" cy="1588"/>
          </a:xfrm>
          <a:prstGeom prst="straightConnector1">
            <a:avLst/>
          </a:prstGeom>
          <a:noFill/>
          <a:ln w="12700">
            <a:solidFill>
              <a:schemeClr val="tx1"/>
            </a:solidFill>
            <a:round/>
            <a:headEnd/>
            <a:tailEnd type="triangle" w="med" len="med"/>
          </a:ln>
        </p:spPr>
      </p:cxnSp>
      <p:cxnSp>
        <p:nvCxnSpPr>
          <p:cNvPr id="149" name="AutoShape 281"/>
          <p:cNvCxnSpPr>
            <a:cxnSpLocks noChangeShapeType="1"/>
          </p:cNvCxnSpPr>
          <p:nvPr/>
        </p:nvCxnSpPr>
        <p:spPr bwMode="auto">
          <a:xfrm>
            <a:off x="7777763" y="5786454"/>
            <a:ext cx="648000" cy="1588"/>
          </a:xfrm>
          <a:prstGeom prst="straightConnector1">
            <a:avLst/>
          </a:prstGeom>
          <a:noFill/>
          <a:ln w="12700">
            <a:solidFill>
              <a:schemeClr val="tx1"/>
            </a:solidFill>
            <a:round/>
            <a:headEnd/>
            <a:tailEnd type="triangle" w="med" len="med"/>
          </a:ln>
        </p:spPr>
      </p:cxnSp>
      <p:sp>
        <p:nvSpPr>
          <p:cNvPr id="150" name="Oval 246"/>
          <p:cNvSpPr>
            <a:spLocks noChangeArrowheads="1"/>
          </p:cNvSpPr>
          <p:nvPr/>
        </p:nvSpPr>
        <p:spPr bwMode="auto">
          <a:xfrm>
            <a:off x="5518617" y="5681318"/>
            <a:ext cx="179387" cy="179387"/>
          </a:xfrm>
          <a:prstGeom prst="ellipse">
            <a:avLst/>
          </a:prstGeom>
          <a:gradFill rotWithShape="0">
            <a:gsLst>
              <a:gs pos="0">
                <a:srgbClr val="6699FF"/>
              </a:gs>
              <a:gs pos="100000">
                <a:srgbClr val="3366FF"/>
              </a:gs>
            </a:gsLst>
            <a:lin ang="0" scaled="1"/>
          </a:gradFill>
          <a:ln w="22225" algn="ctr">
            <a:solidFill>
              <a:schemeClr val="bg1"/>
            </a:solidFill>
            <a:round/>
            <a:headEnd/>
            <a:tailEnd/>
          </a:ln>
        </p:spPr>
        <p:txBody>
          <a:bodyPr lIns="0" tIns="0" rIns="0" bIns="0" anchor="ctr" anchorCtr="1"/>
          <a:lstStyle/>
          <a:p>
            <a:r>
              <a:rPr lang="es-MX" sz="1400" dirty="0"/>
              <a:t>+</a:t>
            </a:r>
            <a:endParaRPr lang="es-ES" sz="1400" dirty="0"/>
          </a:p>
        </p:txBody>
      </p:sp>
      <p:cxnSp>
        <p:nvCxnSpPr>
          <p:cNvPr id="151" name="AutoShape 258"/>
          <p:cNvCxnSpPr>
            <a:cxnSpLocks noChangeShapeType="1"/>
          </p:cNvCxnSpPr>
          <p:nvPr/>
        </p:nvCxnSpPr>
        <p:spPr bwMode="auto">
          <a:xfrm>
            <a:off x="4854238" y="5758778"/>
            <a:ext cx="646260" cy="12234"/>
          </a:xfrm>
          <a:prstGeom prst="straightConnector1">
            <a:avLst/>
          </a:prstGeom>
          <a:noFill/>
          <a:ln w="22225">
            <a:solidFill>
              <a:schemeClr val="bg1"/>
            </a:solidFill>
            <a:round/>
            <a:headEnd/>
            <a:tailEnd/>
          </a:ln>
        </p:spPr>
      </p:cxnSp>
      <p:cxnSp>
        <p:nvCxnSpPr>
          <p:cNvPr id="152" name="AutoShape 259"/>
          <p:cNvCxnSpPr>
            <a:cxnSpLocks noChangeShapeType="1"/>
            <a:stCxn id="150" idx="6"/>
          </p:cNvCxnSpPr>
          <p:nvPr/>
        </p:nvCxnSpPr>
        <p:spPr bwMode="auto">
          <a:xfrm flipV="1">
            <a:off x="5698004" y="5758778"/>
            <a:ext cx="918402" cy="12234"/>
          </a:xfrm>
          <a:prstGeom prst="straightConnector1">
            <a:avLst/>
          </a:prstGeom>
          <a:noFill/>
          <a:ln w="22225">
            <a:solidFill>
              <a:schemeClr val="bg1"/>
            </a:solidFill>
            <a:round/>
            <a:headEnd/>
            <a:tailEnd/>
          </a:ln>
        </p:spPr>
      </p:cxnSp>
      <p:sp>
        <p:nvSpPr>
          <p:cNvPr id="158" name="157 Rectángulo">
            <a:hlinkClick r:id="rId3" action="ppaction://hlinksldjump"/>
          </p:cNvPr>
          <p:cNvSpPr/>
          <p:nvPr/>
        </p:nvSpPr>
        <p:spPr bwMode="auto">
          <a:xfrm flipH="1">
            <a:off x="-32" y="0"/>
            <a:ext cx="9144000" cy="6858000"/>
          </a:xfrm>
          <a:prstGeom prst="rect">
            <a:avLst/>
          </a:prstGeom>
          <a:solidFill>
            <a:schemeClr val="bg1">
              <a:lumMod val="95000"/>
              <a:alpha val="10196"/>
            </a:scheme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cxnSp>
        <p:nvCxnSpPr>
          <p:cNvPr id="74" name="73 Forma"/>
          <p:cNvCxnSpPr/>
          <p:nvPr/>
        </p:nvCxnSpPr>
        <p:spPr bwMode="auto">
          <a:xfrm>
            <a:off x="5572132" y="2844796"/>
            <a:ext cx="1571057" cy="212008"/>
          </a:xfrm>
          <a:prstGeom prst="bentConnector2">
            <a:avLst/>
          </a:prstGeom>
          <a:solidFill>
            <a:schemeClr val="accent1"/>
          </a:solidFill>
          <a:ln w="15875" cap="flat" cmpd="sng" algn="ctr">
            <a:solidFill>
              <a:schemeClr val="tx1"/>
            </a:solidFill>
            <a:prstDash val="solid"/>
            <a:round/>
            <a:headEnd type="none" w="med" len="med"/>
            <a:tailEnd type="arrow"/>
          </a:ln>
          <a:effectLst/>
        </p:spPr>
      </p:cxnSp>
      <p:sp>
        <p:nvSpPr>
          <p:cNvPr id="62" name="AutoShape 10">
            <a:hlinkClick r:id="" action="ppaction://hlinkshowjump?jump=previousslide"/>
          </p:cNvPr>
          <p:cNvSpPr>
            <a:spLocks noChangeArrowheads="1"/>
          </p:cNvSpPr>
          <p:nvPr/>
        </p:nvSpPr>
        <p:spPr bwMode="auto">
          <a:xfrm flipH="1">
            <a:off x="8748713" y="7026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1685" name="Rectangle 17"/>
          <p:cNvSpPr>
            <a:spLocks noChangeArrowheads="1"/>
          </p:cNvSpPr>
          <p:nvPr/>
        </p:nvSpPr>
        <p:spPr bwMode="auto">
          <a:xfrm>
            <a:off x="-14256" y="577995"/>
            <a:ext cx="9144000" cy="6280005"/>
          </a:xfrm>
          <a:prstGeom prst="rect">
            <a:avLst/>
          </a:prstGeom>
          <a:solidFill>
            <a:schemeClr val="bg1">
              <a:alpha val="10196"/>
            </a:schemeClr>
          </a:solidFill>
          <a:ln w="9525">
            <a:noFill/>
            <a:miter lim="800000"/>
            <a:headEnd/>
            <a:tailEnd/>
          </a:ln>
        </p:spPr>
        <p:txBody>
          <a:bodyPr>
            <a:noAutofit/>
          </a:bodyPr>
          <a:lstStyle/>
          <a:p>
            <a:pPr algn="just">
              <a:spcBef>
                <a:spcPts val="0"/>
              </a:spcBef>
              <a:spcAft>
                <a:spcPts val="0"/>
              </a:spcAft>
            </a:pPr>
            <a:endParaRPr lang="es-ES" sz="500" b="1" dirty="0" smtClean="0"/>
          </a:p>
          <a:p>
            <a:pPr algn="just">
              <a:spcBef>
                <a:spcPts val="0"/>
              </a:spcBef>
              <a:spcAft>
                <a:spcPts val="0"/>
              </a:spcAft>
            </a:pPr>
            <a:r>
              <a:rPr lang="es-ES" sz="1300" dirty="0"/>
              <a:t>Proyecto 4: </a:t>
            </a:r>
            <a:r>
              <a:rPr lang="es-ES" sz="1300" b="1" dirty="0"/>
              <a:t>Adecuación, remodelación, equipamiento y/o atención de Estancias Infantiles o Guarderías para las hijas o hijos de estudiantes o para menores de edad que estén a su cuidado (</a:t>
            </a:r>
            <a:r>
              <a:rPr lang="es-ES" sz="1300" b="1" u="sng" dirty="0"/>
              <a:t>los 50 millones de pesos previstos en las Reglas de Operación para 2014 para este tipo de proyecto de las UPES y UPEAS, estarán sujetos a su aprobación en el PEF por parte de la H. Cámara de Diputados</a:t>
            </a:r>
            <a:r>
              <a:rPr lang="es-ES" sz="1300" b="1" dirty="0"/>
              <a:t>).</a:t>
            </a:r>
          </a:p>
          <a:p>
            <a:pPr algn="just">
              <a:spcBef>
                <a:spcPts val="0"/>
              </a:spcBef>
              <a:spcAft>
                <a:spcPts val="0"/>
              </a:spcAft>
            </a:pPr>
            <a:endParaRPr lang="es-ES" sz="800" dirty="0"/>
          </a:p>
          <a:p>
            <a:pPr algn="just">
              <a:spcBef>
                <a:spcPts val="0"/>
              </a:spcBef>
              <a:spcAft>
                <a:spcPts val="0"/>
              </a:spcAft>
            </a:pPr>
            <a:r>
              <a:rPr lang="es-MX" sz="1300" dirty="0"/>
              <a:t>El proyecto para adecuación, remodelación, equipamiento o atención debe cumplir con los lineamientos y requisitos siguientes:</a:t>
            </a:r>
          </a:p>
          <a:p>
            <a:pPr marL="285750" indent="-285750" algn="just">
              <a:spcBef>
                <a:spcPts val="0"/>
              </a:spcBef>
              <a:spcAft>
                <a:spcPts val="0"/>
              </a:spcAft>
              <a:buFont typeface="Wingdings" pitchFamily="2" charset="2"/>
              <a:buChar char="Ø"/>
            </a:pPr>
            <a:r>
              <a:rPr lang="es-MX" sz="1300" dirty="0"/>
              <a:t>Será de exclusiva responsabilidad de las UPES o UPEAS observar el cumplimiento de las disposiciones jurídicas, federales vigentes en materia de operación y funcionamiento de estancias y/o guarderías, así como cumplir en todo momento con los requisitos, trámites y procedimientos que deban llevar a cabo ante las autoridades competentes para tal efecto.</a:t>
            </a:r>
          </a:p>
          <a:p>
            <a:pPr marL="285750" indent="-285750" algn="just">
              <a:spcBef>
                <a:spcPts val="0"/>
              </a:spcBef>
              <a:spcAft>
                <a:spcPts val="0"/>
              </a:spcAft>
              <a:buFont typeface="Wingdings" pitchFamily="2" charset="2"/>
              <a:buChar char="Ø"/>
            </a:pPr>
            <a:r>
              <a:rPr lang="es-MX" sz="1300" dirty="0"/>
              <a:t>El costo de nuevos proyectos no debe exceder de $5,000,000,00 (Cinco millones de pesos 00/100 M.N.), considerando que el monto para el pago de honorarios por contrato del personal involucrado, solo podrá ser de hasta el 30% (treinta por ciento) del costo del nuevo proyecto.</a:t>
            </a:r>
          </a:p>
          <a:p>
            <a:pPr marL="285750" indent="-285750" algn="just">
              <a:spcBef>
                <a:spcPts val="0"/>
              </a:spcBef>
              <a:spcAft>
                <a:spcPts val="0"/>
              </a:spcAft>
              <a:buFont typeface="Wingdings" pitchFamily="2" charset="2"/>
              <a:buChar char="Ø"/>
            </a:pPr>
            <a:r>
              <a:rPr lang="es-MX" sz="1300" dirty="0"/>
              <a:t>Para los nuevos proyectos, no se autorizarán recursos para compra y/o renta de terrenos o inmuebles, ni para la subrogación de servicios de guarderías o estancias infantiles, ni tampoco para la construcción de dichas instalaciones.</a:t>
            </a:r>
          </a:p>
          <a:p>
            <a:pPr marL="285750" indent="-285750" algn="just">
              <a:spcBef>
                <a:spcPts val="0"/>
              </a:spcBef>
              <a:spcAft>
                <a:spcPts val="0"/>
              </a:spcAft>
              <a:buFont typeface="Wingdings" pitchFamily="2" charset="2"/>
              <a:buChar char="Ø"/>
            </a:pPr>
            <a:r>
              <a:rPr lang="es-MX" sz="1300" dirty="0"/>
              <a:t>El proyecto de continuidad no debe exceder de $3,000,000.00 (Tres millones de pesos 00/100 M.N.), en donde se debe considerar el mantenimiento y/o adquisición de equipos y materiales, así como el pago del personal de honorarios. Este tipo de apoyo únicamente se otorgará en el año 2014. En el año 2015, todo este tipo de proyectos se le asignará únicamente recursos para el pago del personal de honorarios.</a:t>
            </a:r>
          </a:p>
          <a:p>
            <a:pPr marL="285750" indent="-285750" algn="just">
              <a:spcBef>
                <a:spcPts val="0"/>
              </a:spcBef>
              <a:spcAft>
                <a:spcPts val="0"/>
              </a:spcAft>
              <a:buFont typeface="Wingdings" pitchFamily="2" charset="2"/>
              <a:buChar char="Ø"/>
            </a:pPr>
            <a:r>
              <a:rPr lang="es-MX" sz="1300" dirty="0"/>
              <a:t>El proyecto de nueva creación debe ser capturado en el sistema e-PIFI 3.0, en los siguientes términos;</a:t>
            </a:r>
          </a:p>
          <a:p>
            <a:pPr marL="742950" lvl="1" indent="-285750" algn="just">
              <a:spcBef>
                <a:spcPts val="0"/>
              </a:spcBef>
              <a:spcAft>
                <a:spcPts val="0"/>
              </a:spcAft>
              <a:buFont typeface="Arial" pitchFamily="34" charset="0"/>
              <a:buChar char="•"/>
            </a:pPr>
            <a:r>
              <a:rPr lang="es-MX" dirty="0"/>
              <a:t>Datos generales.</a:t>
            </a:r>
          </a:p>
          <a:p>
            <a:pPr marL="742950" lvl="1" indent="-285750" algn="just">
              <a:spcBef>
                <a:spcPts val="0"/>
              </a:spcBef>
              <a:spcAft>
                <a:spcPts val="0"/>
              </a:spcAft>
              <a:buFont typeface="Arial" pitchFamily="34" charset="0"/>
              <a:buChar char="•"/>
            </a:pPr>
            <a:r>
              <a:rPr lang="es-MX" dirty="0"/>
              <a:t>Diagnóstico y descripción del proyecto (la población infantil que se pretende atender con número y género; estudiantes beneficiados por número y género; tipo de apoyo, adecuación remodelación y/o equipamiento, costo, personal que involucrará el proyecto y si requerirá del pago de honorarios, entre otros).</a:t>
            </a:r>
          </a:p>
          <a:p>
            <a:pPr marL="742950" lvl="1" indent="-285750" algn="just">
              <a:spcBef>
                <a:spcPts val="0"/>
              </a:spcBef>
              <a:spcAft>
                <a:spcPts val="0"/>
              </a:spcAft>
              <a:buFont typeface="Arial" pitchFamily="34" charset="0"/>
              <a:buChar char="•"/>
            </a:pPr>
            <a:r>
              <a:rPr lang="es-MX" dirty="0"/>
              <a:t>Justificación.</a:t>
            </a:r>
          </a:p>
          <a:p>
            <a:pPr marL="742950" lvl="1" indent="-285750" algn="just">
              <a:spcBef>
                <a:spcPts val="0"/>
              </a:spcBef>
              <a:spcAft>
                <a:spcPts val="0"/>
              </a:spcAft>
              <a:buFont typeface="Arial" pitchFamily="34" charset="0"/>
              <a:buChar char="•"/>
            </a:pPr>
            <a:r>
              <a:rPr lang="es-MX" dirty="0"/>
              <a:t>Datos adicionales (domicilio, dimensiones, nombre de la autorización o del permiso).</a:t>
            </a:r>
          </a:p>
          <a:p>
            <a:pPr marL="742950" lvl="1" indent="-285750" algn="just">
              <a:spcBef>
                <a:spcPts val="0"/>
              </a:spcBef>
              <a:spcAft>
                <a:spcPts val="0"/>
              </a:spcAft>
              <a:buFont typeface="Arial" pitchFamily="34" charset="0"/>
              <a:buChar char="•"/>
            </a:pPr>
            <a:r>
              <a:rPr lang="es-MX" dirty="0"/>
              <a:t>Metas Compromiso del proyecto.</a:t>
            </a:r>
          </a:p>
          <a:p>
            <a:pPr marL="742950" lvl="1" indent="-285750" algn="just">
              <a:spcBef>
                <a:spcPts val="0"/>
              </a:spcBef>
              <a:spcAft>
                <a:spcPts val="0"/>
              </a:spcAft>
              <a:buFont typeface="Arial" pitchFamily="34" charset="0"/>
              <a:buChar char="•"/>
            </a:pPr>
            <a:r>
              <a:rPr lang="es-MX" dirty="0"/>
              <a:t>Resumen.</a:t>
            </a:r>
          </a:p>
          <a:p>
            <a:pPr marL="742950" lvl="1" indent="-285750" algn="just">
              <a:spcBef>
                <a:spcPts val="0"/>
              </a:spcBef>
              <a:spcAft>
                <a:spcPts val="0"/>
              </a:spcAft>
              <a:buFont typeface="Arial" pitchFamily="34" charset="0"/>
              <a:buChar char="•"/>
            </a:pPr>
            <a:r>
              <a:rPr lang="es-MX" dirty="0"/>
              <a:t>Detalle.</a:t>
            </a:r>
          </a:p>
          <a:p>
            <a:pPr marL="742950" lvl="1" indent="-285750" algn="just">
              <a:spcBef>
                <a:spcPts val="0"/>
              </a:spcBef>
              <a:spcAft>
                <a:spcPts val="0"/>
              </a:spcAft>
              <a:buFont typeface="Arial" pitchFamily="34" charset="0"/>
              <a:buChar char="•"/>
            </a:pPr>
            <a:r>
              <a:rPr lang="es-MX" dirty="0"/>
              <a:t>Calendarización 2014-2015. El 2015 solo se autorizará el pago del personal de honorarios.</a:t>
            </a:r>
          </a:p>
          <a:p>
            <a:pPr algn="just">
              <a:spcBef>
                <a:spcPts val="0"/>
              </a:spcBef>
              <a:spcAft>
                <a:spcPts val="0"/>
              </a:spcAft>
            </a:pPr>
            <a:endParaRPr lang="es-MX" sz="800" dirty="0"/>
          </a:p>
        </p:txBody>
      </p:sp>
      <p:sp>
        <p:nvSpPr>
          <p:cNvPr id="7" name="6 Rectángulo">
            <a:hlinkClick r:id="rId3" action="ppaction://hlinksldjump"/>
          </p:cNvPr>
          <p:cNvSpPr/>
          <p:nvPr/>
        </p:nvSpPr>
        <p:spPr bwMode="auto">
          <a:xfrm>
            <a:off x="3513132" y="3798890"/>
            <a:ext cx="1714512"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9" name="AutoShape 5">
            <a:hlinkClick r:id="" action="ppaction://hlinkshowjump?jump=nextslide"/>
          </p:cNvPr>
          <p:cNvSpPr>
            <a:spLocks noChangeArrowheads="1"/>
          </p:cNvSpPr>
          <p:nvPr/>
        </p:nvSpPr>
        <p:spPr bwMode="auto">
          <a:xfrm>
            <a:off x="8959850" y="58302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1932534632"/>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1685" name="Rectangle 17"/>
          <p:cNvSpPr>
            <a:spLocks noChangeArrowheads="1"/>
          </p:cNvSpPr>
          <p:nvPr/>
        </p:nvSpPr>
        <p:spPr bwMode="auto">
          <a:xfrm>
            <a:off x="0" y="577995"/>
            <a:ext cx="9129744" cy="6280005"/>
          </a:xfrm>
          <a:prstGeom prst="rect">
            <a:avLst/>
          </a:prstGeom>
          <a:solidFill>
            <a:schemeClr val="bg1">
              <a:alpha val="10196"/>
            </a:schemeClr>
          </a:solidFill>
          <a:ln w="9525">
            <a:noFill/>
            <a:miter lim="800000"/>
            <a:headEnd/>
            <a:tailEnd/>
          </a:ln>
        </p:spPr>
        <p:txBody>
          <a:bodyPr>
            <a:noAutofit/>
          </a:bodyPr>
          <a:lstStyle/>
          <a:p>
            <a:pPr algn="just">
              <a:spcBef>
                <a:spcPts val="0"/>
              </a:spcBef>
              <a:spcAft>
                <a:spcPts val="0"/>
              </a:spcAft>
            </a:pPr>
            <a:endParaRPr lang="es-ES" sz="500" b="1" dirty="0" smtClean="0"/>
          </a:p>
          <a:p>
            <a:pPr algn="just">
              <a:spcBef>
                <a:spcPts val="0"/>
              </a:spcBef>
              <a:spcAft>
                <a:spcPts val="0"/>
              </a:spcAft>
            </a:pPr>
            <a:endParaRPr lang="es-ES" sz="1300" dirty="0" smtClean="0"/>
          </a:p>
          <a:p>
            <a:pPr algn="just">
              <a:spcBef>
                <a:spcPts val="0"/>
              </a:spcBef>
              <a:spcAft>
                <a:spcPts val="0"/>
              </a:spcAft>
            </a:pPr>
            <a:r>
              <a:rPr lang="es-ES" sz="1300" dirty="0" smtClean="0"/>
              <a:t>Proyecto </a:t>
            </a:r>
            <a:r>
              <a:rPr lang="es-ES" sz="1300" dirty="0"/>
              <a:t>4: </a:t>
            </a:r>
            <a:r>
              <a:rPr lang="es-ES" sz="1300" b="1" dirty="0"/>
              <a:t>Adecuación, remodelación, equipamiento y/o atención de Estancias Infantiles o Guarderías para las hijas o hijos de estudiantes o para menores de edad que estén a su cuidado (</a:t>
            </a:r>
            <a:r>
              <a:rPr lang="es-ES" sz="1300" b="1" u="sng" dirty="0"/>
              <a:t>los 50 millones de pesos previstos en las Reglas de Operación para 2014 para este tipo de proyecto de las UPES y UPEAS, estarán sujetos a su aprobación en el PEF por parte de la H. Cámara de Diputados</a:t>
            </a:r>
            <a:r>
              <a:rPr lang="es-ES" sz="1300" b="1" dirty="0"/>
              <a:t>).</a:t>
            </a:r>
          </a:p>
          <a:p>
            <a:pPr algn="just">
              <a:spcBef>
                <a:spcPts val="0"/>
              </a:spcBef>
              <a:spcAft>
                <a:spcPts val="0"/>
              </a:spcAft>
            </a:pPr>
            <a:endParaRPr lang="es-ES" sz="800" dirty="0"/>
          </a:p>
          <a:p>
            <a:pPr algn="just">
              <a:spcBef>
                <a:spcPts val="0"/>
              </a:spcBef>
              <a:spcAft>
                <a:spcPts val="0"/>
              </a:spcAft>
            </a:pPr>
            <a:r>
              <a:rPr lang="es-ES" sz="1300" dirty="0"/>
              <a:t>Los siguientes documentos se cargan en el sistema, como anexos obligatorios para el caso de los nuevos proyectos:</a:t>
            </a:r>
          </a:p>
          <a:p>
            <a:pPr algn="just">
              <a:spcBef>
                <a:spcPts val="0"/>
              </a:spcBef>
              <a:spcAft>
                <a:spcPts val="0"/>
              </a:spcAft>
            </a:pPr>
            <a:endParaRPr lang="es-ES" sz="800" dirty="0"/>
          </a:p>
          <a:p>
            <a:pPr algn="just">
              <a:spcBef>
                <a:spcPts val="0"/>
              </a:spcBef>
              <a:spcAft>
                <a:spcPts val="0"/>
              </a:spcAft>
            </a:pPr>
            <a:endParaRPr lang="es-ES" sz="800" dirty="0"/>
          </a:p>
          <a:p>
            <a:pPr marL="285750" indent="-285750" algn="just">
              <a:spcBef>
                <a:spcPts val="0"/>
              </a:spcBef>
              <a:spcAft>
                <a:spcPts val="0"/>
              </a:spcAft>
              <a:buFont typeface="Wingdings" pitchFamily="2" charset="2"/>
              <a:buChar char="Ø"/>
            </a:pPr>
            <a:r>
              <a:rPr lang="es-MX" sz="1300" dirty="0"/>
              <a:t>Especificaciones técnicas</a:t>
            </a:r>
          </a:p>
          <a:p>
            <a:pPr marL="742950" lvl="1" indent="-285750" algn="just">
              <a:spcBef>
                <a:spcPts val="0"/>
              </a:spcBef>
              <a:spcAft>
                <a:spcPts val="0"/>
              </a:spcAft>
              <a:buFont typeface="Arial" pitchFamily="34" charset="0"/>
              <a:buChar char="•"/>
            </a:pPr>
            <a:r>
              <a:rPr lang="es-MX" sz="1300" dirty="0"/>
              <a:t>Domicilio</a:t>
            </a:r>
          </a:p>
          <a:p>
            <a:pPr marL="742950" lvl="1" indent="-285750" algn="just">
              <a:spcBef>
                <a:spcPts val="0"/>
              </a:spcBef>
              <a:spcAft>
                <a:spcPts val="0"/>
              </a:spcAft>
              <a:buFont typeface="Arial" pitchFamily="34" charset="0"/>
              <a:buChar char="•"/>
            </a:pPr>
            <a:r>
              <a:rPr lang="es-MX" sz="1300" dirty="0"/>
              <a:t>Dimensiones (adjuntando un croquis o un plano acotado)</a:t>
            </a:r>
          </a:p>
          <a:p>
            <a:pPr marL="742950" lvl="1" indent="-285750" algn="just">
              <a:spcBef>
                <a:spcPts val="0"/>
              </a:spcBef>
              <a:spcAft>
                <a:spcPts val="0"/>
              </a:spcAft>
              <a:buFont typeface="Arial" pitchFamily="34" charset="0"/>
              <a:buChar char="•"/>
            </a:pPr>
            <a:r>
              <a:rPr lang="es-MX" sz="1300" dirty="0"/>
              <a:t>Áreas físicas (aulas, oficinas administrativas, sanitarios, aulas u otras)</a:t>
            </a:r>
          </a:p>
          <a:p>
            <a:pPr marL="742950" lvl="1" indent="-285750" algn="just">
              <a:spcBef>
                <a:spcPts val="0"/>
              </a:spcBef>
              <a:spcAft>
                <a:spcPts val="0"/>
              </a:spcAft>
              <a:buFont typeface="Arial" pitchFamily="34" charset="0"/>
              <a:buChar char="•"/>
            </a:pPr>
            <a:r>
              <a:rPr lang="es-MX" sz="1300" dirty="0"/>
              <a:t>Instalaciones hidráulicas, eléctricas, de gas y las demás previstas en las disposiciones aplicables.  </a:t>
            </a:r>
          </a:p>
          <a:p>
            <a:pPr marL="742950" lvl="1" indent="-285750" algn="just">
              <a:spcBef>
                <a:spcPts val="0"/>
              </a:spcBef>
              <a:spcAft>
                <a:spcPts val="0"/>
              </a:spcAft>
              <a:buFont typeface="Arial" pitchFamily="34" charset="0"/>
              <a:buChar char="•"/>
            </a:pPr>
            <a:r>
              <a:rPr lang="es-MX" sz="1300" dirty="0"/>
              <a:t>Condiciones de ventilación e iluminación.</a:t>
            </a:r>
          </a:p>
          <a:p>
            <a:pPr marL="742950" lvl="1" indent="-285750" algn="just">
              <a:spcBef>
                <a:spcPts val="0"/>
              </a:spcBef>
              <a:spcAft>
                <a:spcPts val="0"/>
              </a:spcAft>
              <a:buFont typeface="Arial" pitchFamily="34" charset="0"/>
              <a:buChar char="•"/>
            </a:pPr>
            <a:r>
              <a:rPr lang="es-MX" sz="1300" dirty="0"/>
              <a:t>Condiciones de seguridad y protección civil.</a:t>
            </a:r>
          </a:p>
          <a:p>
            <a:pPr algn="just">
              <a:spcBef>
                <a:spcPts val="0"/>
              </a:spcBef>
              <a:spcAft>
                <a:spcPts val="0"/>
              </a:spcAft>
            </a:pPr>
            <a:endParaRPr lang="es-MX" sz="1300" dirty="0"/>
          </a:p>
          <a:p>
            <a:pPr marL="285750" indent="-285750" algn="just">
              <a:spcBef>
                <a:spcPts val="0"/>
              </a:spcBef>
              <a:spcAft>
                <a:spcPts val="0"/>
              </a:spcAft>
              <a:buFont typeface="Wingdings" pitchFamily="2" charset="2"/>
              <a:buChar char="Ø"/>
            </a:pPr>
            <a:r>
              <a:rPr lang="es-MX" sz="1300" dirty="0"/>
              <a:t>Permisos, dictámenes, planos y demás requisitos establecidos por las Normas Oficiales Mexicanas establecidas y otras disposiciones jurídicas que resulten aplicables, así como por SEDESOL, SALUD, por las áreas de Protección Civil del Estado y/o por otras autoridades competentes, lo cual dependerá del tipo de proyecto que presente cada institución (estancia infantil o guardería).</a:t>
            </a:r>
          </a:p>
          <a:p>
            <a:pPr algn="just">
              <a:spcBef>
                <a:spcPts val="0"/>
              </a:spcBef>
              <a:spcAft>
                <a:spcPts val="0"/>
              </a:spcAft>
            </a:pPr>
            <a:endParaRPr lang="es-MX" sz="800" dirty="0" smtClean="0"/>
          </a:p>
        </p:txBody>
      </p:sp>
      <p:sp>
        <p:nvSpPr>
          <p:cNvPr id="7" name="6 Rectángulo">
            <a:hlinkClick r:id="rId3" action="ppaction://hlinksldjump"/>
          </p:cNvPr>
          <p:cNvSpPr/>
          <p:nvPr/>
        </p:nvSpPr>
        <p:spPr bwMode="auto">
          <a:xfrm>
            <a:off x="3513132" y="3798890"/>
            <a:ext cx="1714512"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10">
            <a:hlinkClick r:id="" action="ppaction://hlinkshowjump?jump=previousslide"/>
          </p:cNvPr>
          <p:cNvSpPr>
            <a:spLocks noChangeArrowheads="1"/>
          </p:cNvSpPr>
          <p:nvPr/>
        </p:nvSpPr>
        <p:spPr bwMode="auto">
          <a:xfrm flipH="1">
            <a:off x="8748713" y="5830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9" name="AutoShape 5">
            <a:hlinkClick r:id="" action="ppaction://hlinkshowjump?jump=nextslide"/>
          </p:cNvPr>
          <p:cNvSpPr>
            <a:spLocks noChangeArrowheads="1"/>
          </p:cNvSpPr>
          <p:nvPr/>
        </p:nvSpPr>
        <p:spPr bwMode="auto">
          <a:xfrm>
            <a:off x="8959850" y="583022"/>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4271524623"/>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2"/>
          <p:cNvSpPr>
            <a:spLocks noChangeArrowheads="1"/>
          </p:cNvSpPr>
          <p:nvPr/>
        </p:nvSpPr>
        <p:spPr bwMode="auto">
          <a:xfrm>
            <a:off x="0" y="0"/>
            <a:ext cx="9144000" cy="685800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94" name="Rectangle 207"/>
          <p:cNvSpPr>
            <a:spLocks noChangeArrowheads="1"/>
          </p:cNvSpPr>
          <p:nvPr/>
        </p:nvSpPr>
        <p:spPr bwMode="auto">
          <a:xfrm>
            <a:off x="-32" y="0"/>
            <a:ext cx="9144000" cy="6858000"/>
          </a:xfrm>
          <a:prstGeom prst="rect">
            <a:avLst/>
          </a:prstGeom>
          <a:solidFill>
            <a:schemeClr val="bg1"/>
          </a:solidFill>
          <a:ln w="3175" algn="ctr">
            <a:noFill/>
            <a:miter lim="800000"/>
            <a:headEnd/>
            <a:tailEnd/>
          </a:ln>
        </p:spPr>
        <p:txBody>
          <a:bodyPr wrap="none" tIns="90000" anchor="ctr"/>
          <a:lstStyle/>
          <a:p>
            <a:endParaRPr lang="es-ES_tradnl" sz="1400"/>
          </a:p>
        </p:txBody>
      </p:sp>
      <p:sp>
        <p:nvSpPr>
          <p:cNvPr id="95" name="Rectangle 208"/>
          <p:cNvSpPr>
            <a:spLocks noChangeArrowheads="1"/>
          </p:cNvSpPr>
          <p:nvPr/>
        </p:nvSpPr>
        <p:spPr bwMode="auto">
          <a:xfrm>
            <a:off x="0" y="0"/>
            <a:ext cx="9144000" cy="6858000"/>
          </a:xfrm>
          <a:prstGeom prst="rect">
            <a:avLst/>
          </a:prstGeom>
          <a:noFill/>
          <a:ln w="3175" algn="ctr">
            <a:solidFill>
              <a:srgbClr val="B2B2B2"/>
            </a:solidFill>
            <a:miter lim="800000"/>
            <a:headEnd/>
            <a:tailEnd/>
          </a:ln>
        </p:spPr>
        <p:txBody>
          <a:bodyPr wrap="none" lIns="54000" tIns="90000" bIns="36000" anchor="ctr"/>
          <a:lstStyle/>
          <a:p>
            <a:pPr algn="l"/>
            <a:endParaRPr lang="es-ES_tradnl" sz="1400"/>
          </a:p>
        </p:txBody>
      </p:sp>
      <p:sp>
        <p:nvSpPr>
          <p:cNvPr id="96" name="Rectangle 209"/>
          <p:cNvSpPr>
            <a:spLocks noChangeArrowheads="1"/>
          </p:cNvSpPr>
          <p:nvPr/>
        </p:nvSpPr>
        <p:spPr bwMode="auto">
          <a:xfrm>
            <a:off x="2051720" y="1903417"/>
            <a:ext cx="5243512" cy="4376737"/>
          </a:xfrm>
          <a:prstGeom prst="rect">
            <a:avLst/>
          </a:prstGeom>
          <a:solidFill>
            <a:srgbClr val="002774">
              <a:alpha val="14902"/>
            </a:srgbClr>
          </a:solidFill>
          <a:ln w="9525">
            <a:solidFill>
              <a:schemeClr val="tx1"/>
            </a:solidFill>
            <a:prstDash val="dash"/>
            <a:miter lim="800000"/>
            <a:headEnd/>
            <a:tailEnd/>
          </a:ln>
        </p:spPr>
        <p:txBody>
          <a:bodyPr wrap="none" anchor="ctr"/>
          <a:lstStyle/>
          <a:p>
            <a:endParaRPr lang="es-ES_tradnl" sz="1400"/>
          </a:p>
        </p:txBody>
      </p:sp>
      <p:sp>
        <p:nvSpPr>
          <p:cNvPr id="97" name="Text Box 210"/>
          <p:cNvSpPr txBox="1">
            <a:spLocks noChangeArrowheads="1"/>
          </p:cNvSpPr>
          <p:nvPr/>
        </p:nvSpPr>
        <p:spPr bwMode="auto">
          <a:xfrm>
            <a:off x="2270804" y="1792712"/>
            <a:ext cx="5003293" cy="507831"/>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smtClean="0"/>
              <a:t>Proyecto: </a:t>
            </a:r>
            <a:r>
              <a:rPr lang="es-MX" sz="1300" dirty="0" smtClean="0"/>
              <a:t>Adecuación, remodelación, equipamiento y/o atención</a:t>
            </a:r>
          </a:p>
          <a:p>
            <a:pPr algn="ctr"/>
            <a:r>
              <a:rPr lang="es-MX" sz="1300" dirty="0" smtClean="0"/>
              <a:t>de Estancias </a:t>
            </a:r>
            <a:r>
              <a:rPr lang="es-MX" sz="1300" dirty="0"/>
              <a:t>I</a:t>
            </a:r>
            <a:r>
              <a:rPr lang="es-MX" sz="1300" dirty="0" smtClean="0"/>
              <a:t>nfantiles o Guarderías</a:t>
            </a:r>
            <a:endParaRPr lang="es-ES" sz="1300" dirty="0"/>
          </a:p>
        </p:txBody>
      </p:sp>
      <p:sp>
        <p:nvSpPr>
          <p:cNvPr id="98" name="Text Box 211"/>
          <p:cNvSpPr txBox="1">
            <a:spLocks noChangeArrowheads="1"/>
          </p:cNvSpPr>
          <p:nvPr/>
        </p:nvSpPr>
        <p:spPr bwMode="auto">
          <a:xfrm>
            <a:off x="4002420" y="2528167"/>
            <a:ext cx="1487908" cy="307777"/>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Objetivo general</a:t>
            </a:r>
            <a:endParaRPr lang="es-ES" sz="1400" dirty="0"/>
          </a:p>
        </p:txBody>
      </p:sp>
      <p:sp>
        <p:nvSpPr>
          <p:cNvPr id="102" name="Rectangle 219"/>
          <p:cNvSpPr>
            <a:spLocks noChangeArrowheads="1"/>
          </p:cNvSpPr>
          <p:nvPr/>
        </p:nvSpPr>
        <p:spPr bwMode="auto">
          <a:xfrm rot="16200000">
            <a:off x="4768361" y="3159207"/>
            <a:ext cx="6156012" cy="576262"/>
          </a:xfrm>
          <a:prstGeom prst="rect">
            <a:avLst/>
          </a:prstGeom>
          <a:solidFill>
            <a:srgbClr val="002774">
              <a:alpha val="16862"/>
            </a:srgbClr>
          </a:solidFill>
          <a:ln w="9525">
            <a:solidFill>
              <a:schemeClr val="tx1"/>
            </a:solidFill>
            <a:miter lim="800000"/>
            <a:headEnd/>
            <a:tailEnd/>
          </a:ln>
        </p:spPr>
        <p:txBody>
          <a:bodyPr anchor="ctr"/>
          <a:lstStyle/>
          <a:p>
            <a:pPr algn="ctr"/>
            <a:r>
              <a:rPr lang="es-MX" sz="1800" b="1" dirty="0"/>
              <a:t>Resultados: </a:t>
            </a:r>
            <a:r>
              <a:rPr lang="es-MX" sz="1800" dirty="0" smtClean="0"/>
              <a:t>Propiciar</a:t>
            </a:r>
            <a:r>
              <a:rPr lang="es-MX" sz="1800" dirty="0"/>
              <a:t> </a:t>
            </a:r>
            <a:r>
              <a:rPr lang="es-MX" sz="1800" dirty="0" smtClean="0"/>
              <a:t>el ingreso, permanencia, egreso y titulación de alumnos con hijos o menores a su cuidado.</a:t>
            </a:r>
            <a:endParaRPr lang="es-ES" sz="1800" dirty="0"/>
          </a:p>
        </p:txBody>
      </p:sp>
      <p:cxnSp>
        <p:nvCxnSpPr>
          <p:cNvPr id="103" name="AutoShape 220"/>
          <p:cNvCxnSpPr>
            <a:cxnSpLocks noChangeShapeType="1"/>
          </p:cNvCxnSpPr>
          <p:nvPr/>
        </p:nvCxnSpPr>
        <p:spPr bwMode="auto">
          <a:xfrm rot="5400000">
            <a:off x="4638278" y="4489218"/>
            <a:ext cx="252000" cy="1"/>
          </a:xfrm>
          <a:prstGeom prst="straightConnector1">
            <a:avLst/>
          </a:prstGeom>
          <a:noFill/>
          <a:ln w="9525">
            <a:solidFill>
              <a:schemeClr val="tx1"/>
            </a:solidFill>
            <a:round/>
            <a:headEnd/>
            <a:tailEnd type="triangle" w="med" len="med"/>
          </a:ln>
        </p:spPr>
      </p:cxnSp>
      <p:sp>
        <p:nvSpPr>
          <p:cNvPr id="104" name="Text Box 223"/>
          <p:cNvSpPr txBox="1">
            <a:spLocks noChangeArrowheads="1"/>
          </p:cNvSpPr>
          <p:nvPr/>
        </p:nvSpPr>
        <p:spPr bwMode="auto">
          <a:xfrm>
            <a:off x="3923916" y="3095035"/>
            <a:ext cx="1643074" cy="492443"/>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square">
            <a:spAutoFit/>
          </a:bodyPr>
          <a:lstStyle/>
          <a:p>
            <a:pPr algn="ctr"/>
            <a:r>
              <a:rPr lang="es-MX" sz="1300" dirty="0" smtClean="0"/>
              <a:t>Objetivo </a:t>
            </a:r>
          </a:p>
          <a:p>
            <a:pPr algn="ctr"/>
            <a:r>
              <a:rPr lang="es-MX" sz="1300" dirty="0" smtClean="0"/>
              <a:t>particular 1:</a:t>
            </a:r>
            <a:endParaRPr lang="es-ES" sz="1300" b="1" i="1" dirty="0"/>
          </a:p>
        </p:txBody>
      </p:sp>
      <p:sp>
        <p:nvSpPr>
          <p:cNvPr id="105" name="Text Box 224"/>
          <p:cNvSpPr txBox="1">
            <a:spLocks noChangeArrowheads="1"/>
          </p:cNvSpPr>
          <p:nvPr/>
        </p:nvSpPr>
        <p:spPr bwMode="auto">
          <a:xfrm>
            <a:off x="4226976" y="3822110"/>
            <a:ext cx="1077539" cy="523220"/>
          </a:xfrm>
          <a:prstGeom prst="rect">
            <a:avLst/>
          </a:prstGeom>
          <a:solidFill>
            <a:srgbClr val="0066CC">
              <a:alpha val="54901"/>
            </a:srgbClr>
          </a:solidFill>
          <a:ln w="31750" algn="ctr">
            <a:solidFill>
              <a:schemeClr val="bg1"/>
            </a:solidFill>
            <a:miter lim="800000"/>
            <a:headEnd/>
            <a:tailEnd/>
          </a:ln>
        </p:spPr>
        <p:txBody>
          <a:bodyPr wrap="none">
            <a:spAutoFit/>
          </a:bodyPr>
          <a:lstStyle/>
          <a:p>
            <a:pPr algn="ctr"/>
            <a:r>
              <a:rPr lang="es-MX" sz="1400" b="1" dirty="0"/>
              <a:t>Metas </a:t>
            </a:r>
          </a:p>
          <a:p>
            <a:pPr algn="ctr"/>
            <a:r>
              <a:rPr lang="es-MX" sz="1400" b="1" dirty="0"/>
              <a:t>de gestión</a:t>
            </a:r>
            <a:endParaRPr lang="es-ES" sz="1400" b="1" dirty="0"/>
          </a:p>
        </p:txBody>
      </p:sp>
      <p:sp>
        <p:nvSpPr>
          <p:cNvPr id="106" name="Text Box 225"/>
          <p:cNvSpPr txBox="1">
            <a:spLocks noChangeArrowheads="1"/>
          </p:cNvSpPr>
          <p:nvPr/>
        </p:nvSpPr>
        <p:spPr bwMode="auto">
          <a:xfrm>
            <a:off x="4244283" y="4674606"/>
            <a:ext cx="1050289" cy="523220"/>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Acciones </a:t>
            </a:r>
          </a:p>
          <a:p>
            <a:pPr algn="ctr"/>
            <a:r>
              <a:rPr lang="es-MX" sz="1400" dirty="0"/>
              <a:t>articuladas</a:t>
            </a:r>
            <a:endParaRPr lang="es-ES" sz="1400" dirty="0"/>
          </a:p>
        </p:txBody>
      </p:sp>
      <p:sp>
        <p:nvSpPr>
          <p:cNvPr id="107" name="Text Box 226"/>
          <p:cNvSpPr txBox="1">
            <a:spLocks noChangeArrowheads="1"/>
          </p:cNvSpPr>
          <p:nvPr/>
        </p:nvSpPr>
        <p:spPr bwMode="auto">
          <a:xfrm>
            <a:off x="4169788" y="5473124"/>
            <a:ext cx="1199367" cy="738664"/>
          </a:xfrm>
          <a:prstGeom prst="rect">
            <a:avLst/>
          </a:prstGeom>
          <a:gradFill rotWithShape="1">
            <a:gsLst>
              <a:gs pos="0">
                <a:srgbClr val="6699FF"/>
              </a:gs>
              <a:gs pos="100000">
                <a:srgbClr val="3366FF"/>
              </a:gs>
            </a:gsLst>
            <a:lin ang="0" scaled="1"/>
          </a:gradFill>
          <a:ln w="31750" algn="ctr">
            <a:solidFill>
              <a:schemeClr val="bg1"/>
            </a:solidFill>
            <a:miter lim="800000"/>
            <a:headEnd/>
            <a:tailEnd/>
          </a:ln>
        </p:spPr>
        <p:txBody>
          <a:bodyPr wrap="none">
            <a:spAutoFit/>
          </a:bodyPr>
          <a:lstStyle/>
          <a:p>
            <a:pPr algn="ctr"/>
            <a:r>
              <a:rPr lang="es-MX" sz="1400" dirty="0"/>
              <a:t>Recursos</a:t>
            </a:r>
          </a:p>
          <a:p>
            <a:pPr algn="ctr"/>
            <a:r>
              <a:rPr lang="es-MX" sz="1400" dirty="0"/>
              <a:t>justificados </a:t>
            </a:r>
          </a:p>
          <a:p>
            <a:pPr algn="ctr"/>
            <a:r>
              <a:rPr lang="es-MX" sz="1400" dirty="0"/>
              <a:t>y priorizados</a:t>
            </a:r>
            <a:endParaRPr lang="es-ES" sz="1400" dirty="0"/>
          </a:p>
        </p:txBody>
      </p:sp>
      <p:cxnSp>
        <p:nvCxnSpPr>
          <p:cNvPr id="109" name="AutoShape 230"/>
          <p:cNvCxnSpPr>
            <a:cxnSpLocks noChangeShapeType="1"/>
          </p:cNvCxnSpPr>
          <p:nvPr/>
        </p:nvCxnSpPr>
        <p:spPr bwMode="auto">
          <a:xfrm rot="16200000" flipV="1">
            <a:off x="4632978" y="5322433"/>
            <a:ext cx="262598" cy="0"/>
          </a:xfrm>
          <a:prstGeom prst="straightConnector1">
            <a:avLst/>
          </a:prstGeom>
          <a:noFill/>
          <a:ln w="12700">
            <a:solidFill>
              <a:schemeClr val="tx1"/>
            </a:solidFill>
            <a:round/>
            <a:headEnd/>
            <a:tailEnd type="triangle" w="med" len="med"/>
          </a:ln>
        </p:spPr>
      </p:cxnSp>
      <p:sp>
        <p:nvSpPr>
          <p:cNvPr id="121" name="Rectangle 274"/>
          <p:cNvSpPr>
            <a:spLocks noChangeArrowheads="1"/>
          </p:cNvSpPr>
          <p:nvPr/>
        </p:nvSpPr>
        <p:spPr bwMode="auto">
          <a:xfrm>
            <a:off x="8421688" y="3121025"/>
            <a:ext cx="250825" cy="503238"/>
          </a:xfrm>
          <a:prstGeom prst="rect">
            <a:avLst/>
          </a:prstGeom>
          <a:noFill/>
          <a:ln w="22225" algn="ctr">
            <a:noFill/>
            <a:miter lim="800000"/>
            <a:headEnd/>
            <a:tailEnd/>
          </a:ln>
        </p:spPr>
        <p:txBody>
          <a:bodyPr wrap="none" anchor="ctr"/>
          <a:lstStyle/>
          <a:p>
            <a:endParaRPr lang="es-ES_tradnl" sz="1400"/>
          </a:p>
        </p:txBody>
      </p:sp>
      <p:sp>
        <p:nvSpPr>
          <p:cNvPr id="123" name="Rectangle 276"/>
          <p:cNvSpPr>
            <a:spLocks noChangeArrowheads="1"/>
          </p:cNvSpPr>
          <p:nvPr/>
        </p:nvSpPr>
        <p:spPr bwMode="auto">
          <a:xfrm>
            <a:off x="8421688" y="4738688"/>
            <a:ext cx="250825" cy="503237"/>
          </a:xfrm>
          <a:prstGeom prst="rect">
            <a:avLst/>
          </a:prstGeom>
          <a:noFill/>
          <a:ln w="22225" algn="ctr">
            <a:noFill/>
            <a:miter lim="800000"/>
            <a:headEnd/>
            <a:tailEnd/>
          </a:ln>
        </p:spPr>
        <p:txBody>
          <a:bodyPr wrap="none" anchor="ctr"/>
          <a:lstStyle/>
          <a:p>
            <a:endParaRPr lang="es-ES_tradnl" sz="1400"/>
          </a:p>
        </p:txBody>
      </p:sp>
      <p:sp>
        <p:nvSpPr>
          <p:cNvPr id="124" name="Rectangle 277"/>
          <p:cNvSpPr>
            <a:spLocks noChangeArrowheads="1"/>
          </p:cNvSpPr>
          <p:nvPr/>
        </p:nvSpPr>
        <p:spPr bwMode="auto">
          <a:xfrm>
            <a:off x="8423275" y="5541963"/>
            <a:ext cx="250825" cy="503237"/>
          </a:xfrm>
          <a:prstGeom prst="rect">
            <a:avLst/>
          </a:prstGeom>
          <a:noFill/>
          <a:ln w="22225" algn="ctr">
            <a:noFill/>
            <a:miter lim="800000"/>
            <a:headEnd/>
            <a:tailEnd/>
          </a:ln>
        </p:spPr>
        <p:txBody>
          <a:bodyPr wrap="none" anchor="ctr"/>
          <a:lstStyle/>
          <a:p>
            <a:endParaRPr lang="es-ES_tradnl" sz="1400"/>
          </a:p>
        </p:txBody>
      </p:sp>
      <p:sp>
        <p:nvSpPr>
          <p:cNvPr id="125" name="Rectangle 278"/>
          <p:cNvSpPr>
            <a:spLocks noChangeArrowheads="1"/>
          </p:cNvSpPr>
          <p:nvPr/>
        </p:nvSpPr>
        <p:spPr bwMode="auto">
          <a:xfrm>
            <a:off x="8421688" y="985838"/>
            <a:ext cx="250825" cy="503237"/>
          </a:xfrm>
          <a:prstGeom prst="rect">
            <a:avLst/>
          </a:prstGeom>
          <a:noFill/>
          <a:ln w="22225" algn="ctr">
            <a:noFill/>
            <a:miter lim="800000"/>
            <a:headEnd/>
            <a:tailEnd/>
          </a:ln>
        </p:spPr>
        <p:txBody>
          <a:bodyPr wrap="none" anchor="ctr"/>
          <a:lstStyle/>
          <a:p>
            <a:endParaRPr lang="es-ES_tradnl" sz="1400"/>
          </a:p>
        </p:txBody>
      </p:sp>
      <p:sp>
        <p:nvSpPr>
          <p:cNvPr id="127" name="Text Box 282"/>
          <p:cNvSpPr txBox="1">
            <a:spLocks noChangeArrowheads="1"/>
          </p:cNvSpPr>
          <p:nvPr/>
        </p:nvSpPr>
        <p:spPr bwMode="auto">
          <a:xfrm>
            <a:off x="93663" y="0"/>
            <a:ext cx="9050305" cy="692497"/>
          </a:xfrm>
          <a:prstGeom prst="rect">
            <a:avLst/>
          </a:prstGeom>
          <a:noFill/>
          <a:ln w="12700" algn="ctr">
            <a:noFill/>
            <a:miter lim="800000"/>
            <a:headEnd/>
            <a:tailEnd/>
          </a:ln>
        </p:spPr>
        <p:txBody>
          <a:bodyPr wrap="square">
            <a:spAutoFit/>
          </a:bodyPr>
          <a:lstStyle/>
          <a:p>
            <a:pPr algn="ctr">
              <a:spcBef>
                <a:spcPts val="0"/>
              </a:spcBef>
            </a:pPr>
            <a:r>
              <a:rPr lang="es-MX" sz="1300" b="1" dirty="0" smtClean="0">
                <a:latin typeface="Tahoma" pitchFamily="34" charset="0"/>
              </a:rPr>
              <a:t>Estructura para presentar el proyecto de adecuación, </a:t>
            </a:r>
            <a:r>
              <a:rPr lang="es-ES" sz="1300" b="1" dirty="0" smtClean="0"/>
              <a:t>remodelación, equipamiento y/o atención de Estancias </a:t>
            </a:r>
            <a:r>
              <a:rPr lang="es-ES" sz="1300" b="1" dirty="0"/>
              <a:t>I</a:t>
            </a:r>
            <a:r>
              <a:rPr lang="es-ES" sz="1300" b="1" dirty="0" smtClean="0"/>
              <a:t>nfantiles </a:t>
            </a:r>
            <a:r>
              <a:rPr lang="es-ES" sz="1300" b="1" dirty="0"/>
              <a:t>o </a:t>
            </a:r>
            <a:r>
              <a:rPr lang="es-ES" sz="1300" b="1" dirty="0" smtClean="0"/>
              <a:t>Guarderías</a:t>
            </a:r>
            <a:r>
              <a:rPr lang="es-MX" sz="1300" b="1" dirty="0" smtClean="0">
                <a:latin typeface="Tahoma" pitchFamily="34" charset="0"/>
              </a:rPr>
              <a:t>.</a:t>
            </a:r>
          </a:p>
          <a:p>
            <a:pPr algn="ctr">
              <a:spcBef>
                <a:spcPts val="0"/>
              </a:spcBef>
            </a:pPr>
            <a:r>
              <a:rPr lang="es-MX" sz="1300" b="1" dirty="0" smtClean="0"/>
              <a:t>(Diagrama </a:t>
            </a:r>
            <a:r>
              <a:rPr lang="es-MX" sz="1300" b="1" dirty="0"/>
              <a:t>del </a:t>
            </a:r>
            <a:r>
              <a:rPr lang="es-MX" sz="1300" b="1" dirty="0" smtClean="0"/>
              <a:t>proyecto)</a:t>
            </a:r>
            <a:endParaRPr lang="es-ES" sz="1300" b="1" dirty="0"/>
          </a:p>
        </p:txBody>
      </p:sp>
      <p:sp>
        <p:nvSpPr>
          <p:cNvPr id="128" name="AutoShape 283"/>
          <p:cNvSpPr>
            <a:spLocks noChangeArrowheads="1"/>
          </p:cNvSpPr>
          <p:nvPr/>
        </p:nvSpPr>
        <p:spPr bwMode="auto">
          <a:xfrm>
            <a:off x="8278813" y="1081088"/>
            <a:ext cx="250825" cy="503237"/>
          </a:xfrm>
          <a:prstGeom prst="flowChartAlternateProcess">
            <a:avLst/>
          </a:prstGeom>
          <a:noFill/>
          <a:ln w="22225" algn="ctr">
            <a:noFill/>
            <a:miter lim="800000"/>
            <a:headEnd/>
            <a:tailEnd/>
          </a:ln>
        </p:spPr>
        <p:txBody>
          <a:bodyPr wrap="none" anchor="ctr"/>
          <a:lstStyle/>
          <a:p>
            <a:endParaRPr lang="es-ES_tradnl" sz="1400"/>
          </a:p>
        </p:txBody>
      </p:sp>
      <p:cxnSp>
        <p:nvCxnSpPr>
          <p:cNvPr id="129" name="AutoShape 284"/>
          <p:cNvCxnSpPr>
            <a:cxnSpLocks noChangeShapeType="1"/>
          </p:cNvCxnSpPr>
          <p:nvPr/>
        </p:nvCxnSpPr>
        <p:spPr bwMode="auto">
          <a:xfrm>
            <a:off x="6569745" y="1357298"/>
            <a:ext cx="969962" cy="0"/>
          </a:xfrm>
          <a:prstGeom prst="straightConnector1">
            <a:avLst/>
          </a:prstGeom>
          <a:noFill/>
          <a:ln w="12700">
            <a:solidFill>
              <a:schemeClr val="tx1"/>
            </a:solidFill>
            <a:round/>
            <a:headEnd/>
            <a:tailEnd type="triangle" w="med" len="med"/>
          </a:ln>
        </p:spPr>
      </p:cxnSp>
      <p:sp>
        <p:nvSpPr>
          <p:cNvPr id="131" name="Text Box 286"/>
          <p:cNvSpPr txBox="1">
            <a:spLocks noChangeArrowheads="1"/>
          </p:cNvSpPr>
          <p:nvPr/>
        </p:nvSpPr>
        <p:spPr bwMode="auto">
          <a:xfrm>
            <a:off x="2623220" y="735013"/>
            <a:ext cx="4103687" cy="307777"/>
          </a:xfrm>
          <a:prstGeom prst="rect">
            <a:avLst/>
          </a:prstGeom>
          <a:gradFill rotWithShape="1">
            <a:gsLst>
              <a:gs pos="0">
                <a:srgbClr val="6699FF"/>
              </a:gs>
              <a:gs pos="100000">
                <a:srgbClr val="3366FF"/>
              </a:gs>
            </a:gsLst>
            <a:lin ang="0" scaled="1"/>
          </a:gradFill>
          <a:ln w="31750">
            <a:solidFill>
              <a:srgbClr val="C0C0C0"/>
            </a:solidFill>
            <a:miter lim="800000"/>
            <a:headEnd/>
            <a:tailEnd/>
          </a:ln>
        </p:spPr>
        <p:txBody>
          <a:bodyPr>
            <a:spAutoFit/>
          </a:bodyPr>
          <a:lstStyle/>
          <a:p>
            <a:pPr algn="ctr"/>
            <a:r>
              <a:rPr lang="es-MX" sz="1400" b="1" dirty="0" smtClean="0"/>
              <a:t>Datos generales</a:t>
            </a:r>
            <a:endParaRPr lang="es-ES" sz="1400" b="1" dirty="0"/>
          </a:p>
        </p:txBody>
      </p:sp>
      <p:sp>
        <p:nvSpPr>
          <p:cNvPr id="134" name="Text Box 289"/>
          <p:cNvSpPr txBox="1">
            <a:spLocks noChangeArrowheads="1"/>
          </p:cNvSpPr>
          <p:nvPr/>
        </p:nvSpPr>
        <p:spPr bwMode="auto">
          <a:xfrm>
            <a:off x="2623220" y="1093788"/>
            <a:ext cx="1223962"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spAutoFit/>
          </a:bodyPr>
          <a:lstStyle/>
          <a:p>
            <a:pPr algn="ctr"/>
            <a:r>
              <a:rPr lang="es-MX" sz="1400" dirty="0" smtClean="0"/>
              <a:t>Diagnóstico y descripción</a:t>
            </a:r>
            <a:endParaRPr lang="es-MX" sz="1400" dirty="0"/>
          </a:p>
        </p:txBody>
      </p:sp>
      <p:sp>
        <p:nvSpPr>
          <p:cNvPr id="135" name="Text Box 290"/>
          <p:cNvSpPr txBox="1">
            <a:spLocks noChangeArrowheads="1"/>
          </p:cNvSpPr>
          <p:nvPr/>
        </p:nvSpPr>
        <p:spPr bwMode="auto">
          <a:xfrm>
            <a:off x="4067845" y="1203325"/>
            <a:ext cx="1292225" cy="307777"/>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anchor="ctr" anchorCtr="1">
            <a:spAutoFit/>
          </a:bodyPr>
          <a:lstStyle/>
          <a:p>
            <a:pPr algn="ctr"/>
            <a:r>
              <a:rPr lang="es-MX" sz="1400" dirty="0" smtClean="0"/>
              <a:t>Justificación</a:t>
            </a:r>
            <a:endParaRPr lang="es-ES" sz="1400" dirty="0"/>
          </a:p>
        </p:txBody>
      </p:sp>
      <p:sp>
        <p:nvSpPr>
          <p:cNvPr id="136" name="Text Box 291"/>
          <p:cNvSpPr txBox="1">
            <a:spLocks noChangeArrowheads="1"/>
          </p:cNvSpPr>
          <p:nvPr/>
        </p:nvSpPr>
        <p:spPr bwMode="auto">
          <a:xfrm>
            <a:off x="5504245" y="1093788"/>
            <a:ext cx="1199367" cy="523220"/>
          </a:xfrm>
          <a:prstGeom prst="rect">
            <a:avLst/>
          </a:prstGeom>
          <a:gradFill rotWithShape="1">
            <a:gsLst>
              <a:gs pos="0">
                <a:srgbClr val="6699FF"/>
              </a:gs>
              <a:gs pos="100000">
                <a:srgbClr val="3366FF"/>
              </a:gs>
            </a:gsLst>
            <a:lin ang="0" scaled="1"/>
          </a:gradFill>
          <a:ln w="31750" algn="ctr">
            <a:solidFill>
              <a:srgbClr val="C0C0C0"/>
            </a:solidFill>
            <a:miter lim="800000"/>
            <a:headEnd/>
            <a:tailEnd/>
          </a:ln>
        </p:spPr>
        <p:txBody>
          <a:bodyPr wrap="none">
            <a:spAutoFit/>
          </a:bodyPr>
          <a:lstStyle/>
          <a:p>
            <a:pPr algn="ctr"/>
            <a:r>
              <a:rPr lang="es-MX" sz="1400" dirty="0"/>
              <a:t>Metas </a:t>
            </a:r>
          </a:p>
          <a:p>
            <a:pPr algn="ctr"/>
            <a:r>
              <a:rPr lang="es-MX" sz="1400" dirty="0"/>
              <a:t>C</a:t>
            </a:r>
            <a:r>
              <a:rPr lang="es-MX" sz="1400" dirty="0" smtClean="0"/>
              <a:t>ompromiso</a:t>
            </a:r>
            <a:endParaRPr lang="es-ES" sz="1400" dirty="0"/>
          </a:p>
        </p:txBody>
      </p:sp>
      <p:cxnSp>
        <p:nvCxnSpPr>
          <p:cNvPr id="137" name="AutoShape 292"/>
          <p:cNvCxnSpPr>
            <a:cxnSpLocks noChangeShapeType="1"/>
            <a:stCxn id="134" idx="3"/>
            <a:endCxn id="135" idx="1"/>
          </p:cNvCxnSpPr>
          <p:nvPr/>
        </p:nvCxnSpPr>
        <p:spPr bwMode="auto">
          <a:xfrm>
            <a:off x="3847182" y="1355398"/>
            <a:ext cx="220663" cy="1816"/>
          </a:xfrm>
          <a:prstGeom prst="straightConnector1">
            <a:avLst/>
          </a:prstGeom>
          <a:noFill/>
          <a:ln w="9525">
            <a:solidFill>
              <a:schemeClr val="tx1"/>
            </a:solidFill>
            <a:round/>
            <a:headEnd/>
            <a:tailEnd type="triangle" w="med" len="med"/>
          </a:ln>
        </p:spPr>
      </p:cxnSp>
      <p:cxnSp>
        <p:nvCxnSpPr>
          <p:cNvPr id="138" name="AutoShape 293"/>
          <p:cNvCxnSpPr>
            <a:cxnSpLocks noChangeShapeType="1"/>
            <a:stCxn id="135" idx="3"/>
            <a:endCxn id="136" idx="1"/>
          </p:cNvCxnSpPr>
          <p:nvPr/>
        </p:nvCxnSpPr>
        <p:spPr bwMode="auto">
          <a:xfrm flipV="1">
            <a:off x="5360070" y="1355398"/>
            <a:ext cx="144175" cy="1816"/>
          </a:xfrm>
          <a:prstGeom prst="straightConnector1">
            <a:avLst/>
          </a:prstGeom>
          <a:noFill/>
          <a:ln w="9525">
            <a:solidFill>
              <a:schemeClr val="tx1"/>
            </a:solidFill>
            <a:round/>
            <a:headEnd/>
            <a:tailEnd type="triangle" w="med" len="med"/>
          </a:ln>
        </p:spPr>
      </p:cxnSp>
      <p:sp>
        <p:nvSpPr>
          <p:cNvPr id="140" name="Text Box 298"/>
          <p:cNvSpPr txBox="1">
            <a:spLocks noChangeArrowheads="1"/>
          </p:cNvSpPr>
          <p:nvPr/>
        </p:nvSpPr>
        <p:spPr bwMode="auto">
          <a:xfrm>
            <a:off x="17463" y="6308725"/>
            <a:ext cx="9126537" cy="567933"/>
          </a:xfrm>
          <a:prstGeom prst="rect">
            <a:avLst/>
          </a:prstGeom>
          <a:noFill/>
          <a:ln w="3175" algn="ctr">
            <a:noFill/>
            <a:miter lim="800000"/>
            <a:headEnd/>
            <a:tailEnd/>
          </a:ln>
        </p:spPr>
        <p:txBody>
          <a:bodyPr wrap="square" tIns="90000">
            <a:spAutoFit/>
          </a:bodyPr>
          <a:lstStyle/>
          <a:p>
            <a:pPr>
              <a:buFontTx/>
              <a:buChar char="•"/>
              <a:tabLst>
                <a:tab pos="180975" algn="l"/>
                <a:tab pos="447675" algn="l"/>
              </a:tabLst>
            </a:pPr>
            <a:r>
              <a:rPr lang="es-MX" sz="1400" b="1" i="1" dirty="0"/>
              <a:t>Máximo</a:t>
            </a:r>
            <a:r>
              <a:rPr lang="es-MX" sz="1400" i="1" dirty="0"/>
              <a:t> </a:t>
            </a:r>
            <a:r>
              <a:rPr lang="es-MX" sz="1400" i="1" dirty="0" smtClean="0"/>
              <a:t>un objetivo particular por </a:t>
            </a:r>
            <a:r>
              <a:rPr lang="es-MX" sz="1400" i="1" dirty="0"/>
              <a:t>proyecto </a:t>
            </a:r>
            <a:r>
              <a:rPr lang="es-MX" sz="1400" i="1" dirty="0" smtClean="0"/>
              <a:t>de Estancias Infantiles o Guarderías. (ProGES).</a:t>
            </a:r>
            <a:endParaRPr lang="es-MX" sz="1400" i="1" dirty="0"/>
          </a:p>
          <a:p>
            <a:pPr algn="l">
              <a:buFontTx/>
              <a:buChar char="•"/>
              <a:tabLst>
                <a:tab pos="180975" algn="l"/>
                <a:tab pos="447675" algn="l"/>
              </a:tabLst>
            </a:pPr>
            <a:r>
              <a:rPr lang="es-MX" sz="1400" b="1" i="1" dirty="0"/>
              <a:t>Máximo</a:t>
            </a:r>
            <a:r>
              <a:rPr lang="es-MX" sz="1400" i="1" dirty="0"/>
              <a:t> cuatro metas de gestión por objetivo particular y cuatro acciones articuladas por meta con sus </a:t>
            </a:r>
            <a:r>
              <a:rPr lang="es-MX" sz="1400" i="1" dirty="0" smtClean="0"/>
              <a:t>recursos.</a:t>
            </a:r>
            <a:endParaRPr lang="es-ES" sz="1400" i="1" dirty="0"/>
          </a:p>
        </p:txBody>
      </p:sp>
      <p:cxnSp>
        <p:nvCxnSpPr>
          <p:cNvPr id="144" name="AutoShape 220"/>
          <p:cNvCxnSpPr>
            <a:cxnSpLocks noChangeShapeType="1"/>
          </p:cNvCxnSpPr>
          <p:nvPr/>
        </p:nvCxnSpPr>
        <p:spPr bwMode="auto">
          <a:xfrm rot="5400000">
            <a:off x="4628451" y="2398056"/>
            <a:ext cx="214312" cy="1"/>
          </a:xfrm>
          <a:prstGeom prst="straightConnector1">
            <a:avLst/>
          </a:prstGeom>
          <a:noFill/>
          <a:ln w="9525">
            <a:solidFill>
              <a:schemeClr val="tx1"/>
            </a:solidFill>
            <a:round/>
            <a:headEnd/>
            <a:tailEnd type="triangle" w="med" len="med"/>
          </a:ln>
        </p:spPr>
      </p:cxnSp>
      <p:cxnSp>
        <p:nvCxnSpPr>
          <p:cNvPr id="145" name="AutoShape 220"/>
          <p:cNvCxnSpPr>
            <a:cxnSpLocks noChangeShapeType="1"/>
          </p:cNvCxnSpPr>
          <p:nvPr/>
        </p:nvCxnSpPr>
        <p:spPr bwMode="auto">
          <a:xfrm rot="5400000">
            <a:off x="4674278" y="3694827"/>
            <a:ext cx="180000" cy="1"/>
          </a:xfrm>
          <a:prstGeom prst="straightConnector1">
            <a:avLst/>
          </a:prstGeom>
          <a:noFill/>
          <a:ln w="9525">
            <a:solidFill>
              <a:schemeClr val="tx1"/>
            </a:solidFill>
            <a:round/>
            <a:headEnd/>
            <a:tailEnd type="triangle" w="med" len="med"/>
          </a:ln>
        </p:spPr>
      </p:cxnSp>
      <p:cxnSp>
        <p:nvCxnSpPr>
          <p:cNvPr id="146" name="AutoShape 220"/>
          <p:cNvCxnSpPr>
            <a:cxnSpLocks noChangeShapeType="1"/>
          </p:cNvCxnSpPr>
          <p:nvPr/>
        </p:nvCxnSpPr>
        <p:spPr bwMode="auto">
          <a:xfrm rot="5400000">
            <a:off x="4628451" y="2966238"/>
            <a:ext cx="214312" cy="1"/>
          </a:xfrm>
          <a:prstGeom prst="straightConnector1">
            <a:avLst/>
          </a:prstGeom>
          <a:noFill/>
          <a:ln w="9525">
            <a:solidFill>
              <a:schemeClr val="tx1"/>
            </a:solidFill>
            <a:round/>
            <a:headEnd/>
            <a:tailEnd type="triangle" w="med" len="med"/>
          </a:ln>
        </p:spPr>
      </p:cxnSp>
      <p:cxnSp>
        <p:nvCxnSpPr>
          <p:cNvPr id="147" name="AutoShape 220"/>
          <p:cNvCxnSpPr>
            <a:cxnSpLocks noChangeShapeType="1"/>
          </p:cNvCxnSpPr>
          <p:nvPr/>
        </p:nvCxnSpPr>
        <p:spPr bwMode="auto">
          <a:xfrm rot="5400000">
            <a:off x="4635320" y="1678768"/>
            <a:ext cx="214312" cy="1"/>
          </a:xfrm>
          <a:prstGeom prst="straightConnector1">
            <a:avLst/>
          </a:prstGeom>
          <a:noFill/>
          <a:ln w="9525">
            <a:solidFill>
              <a:schemeClr val="tx1"/>
            </a:solidFill>
            <a:round/>
            <a:headEnd/>
            <a:tailEnd type="triangle" w="med" len="med"/>
          </a:ln>
        </p:spPr>
      </p:cxnSp>
      <p:cxnSp>
        <p:nvCxnSpPr>
          <p:cNvPr id="148" name="AutoShape 281"/>
          <p:cNvCxnSpPr>
            <a:cxnSpLocks noChangeShapeType="1"/>
          </p:cNvCxnSpPr>
          <p:nvPr/>
        </p:nvCxnSpPr>
        <p:spPr bwMode="auto">
          <a:xfrm>
            <a:off x="5360070" y="4077072"/>
            <a:ext cx="2179388" cy="1"/>
          </a:xfrm>
          <a:prstGeom prst="straightConnector1">
            <a:avLst/>
          </a:prstGeom>
          <a:noFill/>
          <a:ln w="12700">
            <a:solidFill>
              <a:schemeClr val="tx1"/>
            </a:solidFill>
            <a:round/>
            <a:headEnd/>
            <a:tailEnd type="triangle" w="med" len="med"/>
          </a:ln>
        </p:spPr>
      </p:cxnSp>
      <p:cxnSp>
        <p:nvCxnSpPr>
          <p:cNvPr id="149" name="AutoShape 281"/>
          <p:cNvCxnSpPr>
            <a:cxnSpLocks noChangeShapeType="1"/>
          </p:cNvCxnSpPr>
          <p:nvPr/>
        </p:nvCxnSpPr>
        <p:spPr bwMode="auto">
          <a:xfrm>
            <a:off x="5304515" y="5786454"/>
            <a:ext cx="2256730" cy="1588"/>
          </a:xfrm>
          <a:prstGeom prst="straightConnector1">
            <a:avLst/>
          </a:prstGeom>
          <a:noFill/>
          <a:ln w="12700">
            <a:solidFill>
              <a:schemeClr val="tx1"/>
            </a:solidFill>
            <a:round/>
            <a:headEnd/>
            <a:tailEnd type="triangle" w="med" len="med"/>
          </a:ln>
        </p:spPr>
      </p:cxnSp>
      <p:sp>
        <p:nvSpPr>
          <p:cNvPr id="158" name="157 Rectángulo">
            <a:hlinkClick r:id="rId3" action="ppaction://hlinksldjump"/>
          </p:cNvPr>
          <p:cNvSpPr/>
          <p:nvPr/>
        </p:nvSpPr>
        <p:spPr bwMode="auto">
          <a:xfrm flipH="1">
            <a:off x="-32" y="0"/>
            <a:ext cx="9144000" cy="6858000"/>
          </a:xfrm>
          <a:prstGeom prst="rect">
            <a:avLst/>
          </a:prstGeom>
          <a:solidFill>
            <a:schemeClr val="bg1">
              <a:lumMod val="95000"/>
              <a:alpha val="10196"/>
            </a:scheme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cxnSp>
        <p:nvCxnSpPr>
          <p:cNvPr id="65" name="AutoShape 281"/>
          <p:cNvCxnSpPr>
            <a:cxnSpLocks noChangeShapeType="1"/>
          </p:cNvCxnSpPr>
          <p:nvPr/>
        </p:nvCxnSpPr>
        <p:spPr bwMode="auto">
          <a:xfrm>
            <a:off x="5329758" y="4919959"/>
            <a:ext cx="2179388" cy="1"/>
          </a:xfrm>
          <a:prstGeom prst="straightConnector1">
            <a:avLst/>
          </a:prstGeom>
          <a:noFill/>
          <a:ln w="12700">
            <a:solidFill>
              <a:schemeClr val="tx1"/>
            </a:solidFill>
            <a:round/>
            <a:headEnd/>
            <a:tailEnd type="triangle" w="med" len="med"/>
          </a:ln>
        </p:spPr>
      </p:cxnSp>
      <p:sp>
        <p:nvSpPr>
          <p:cNvPr id="37" name="AutoShape 10">
            <a:hlinkClick r:id="" action="ppaction://hlinkshowjump?jump=previousslide"/>
          </p:cNvPr>
          <p:cNvSpPr>
            <a:spLocks noChangeArrowheads="1"/>
          </p:cNvSpPr>
          <p:nvPr/>
        </p:nvSpPr>
        <p:spPr bwMode="auto">
          <a:xfrm flipH="1">
            <a:off x="8748713" y="26064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677905086"/>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71685" name="Rectangle 17"/>
          <p:cNvSpPr>
            <a:spLocks noChangeArrowheads="1"/>
          </p:cNvSpPr>
          <p:nvPr/>
        </p:nvSpPr>
        <p:spPr bwMode="auto">
          <a:xfrm>
            <a:off x="-14256" y="577995"/>
            <a:ext cx="9144000" cy="6280005"/>
          </a:xfrm>
          <a:prstGeom prst="rect">
            <a:avLst/>
          </a:prstGeom>
          <a:solidFill>
            <a:schemeClr val="bg1">
              <a:alpha val="10196"/>
            </a:schemeClr>
          </a:solidFill>
          <a:ln w="9525">
            <a:noFill/>
            <a:miter lim="800000"/>
            <a:headEnd/>
            <a:tailEnd/>
          </a:ln>
        </p:spPr>
        <p:txBody>
          <a:bodyPr>
            <a:noAutofit/>
          </a:bodyPr>
          <a:lstStyle/>
          <a:p>
            <a:pPr algn="just">
              <a:spcBef>
                <a:spcPts val="0"/>
              </a:spcBef>
              <a:spcAft>
                <a:spcPts val="0"/>
              </a:spcAft>
            </a:pPr>
            <a:endParaRPr lang="es-ES" sz="500" b="1" dirty="0" smtClean="0"/>
          </a:p>
          <a:p>
            <a:pPr algn="just">
              <a:spcBef>
                <a:spcPts val="0"/>
              </a:spcBef>
              <a:spcAft>
                <a:spcPts val="0"/>
              </a:spcAft>
            </a:pPr>
            <a:r>
              <a:rPr lang="es-ES" sz="1300" b="1" dirty="0" smtClean="0"/>
              <a:t>Proyecto 5: Construcción y adecuación de espacios físicos</a:t>
            </a:r>
          </a:p>
          <a:p>
            <a:pPr algn="just">
              <a:spcBef>
                <a:spcPts val="0"/>
              </a:spcBef>
              <a:spcAft>
                <a:spcPts val="0"/>
              </a:spcAft>
            </a:pPr>
            <a:endParaRPr lang="es-ES" sz="800" dirty="0" smtClean="0"/>
          </a:p>
          <a:p>
            <a:pPr algn="just">
              <a:spcBef>
                <a:spcPts val="0"/>
              </a:spcBef>
              <a:spcAft>
                <a:spcPts val="0"/>
              </a:spcAft>
            </a:pPr>
            <a:r>
              <a:rPr lang="es-MX" sz="1300" dirty="0" smtClean="0"/>
              <a:t>El </a:t>
            </a:r>
            <a:r>
              <a:rPr lang="es-MX" sz="1300" dirty="0"/>
              <a:t>proyecto para la construcción y adecuación de espacios físicos debe cumplir con los siguientes requisitos</a:t>
            </a:r>
            <a:r>
              <a:rPr lang="es-MX" sz="1300" dirty="0" smtClean="0"/>
              <a:t>:</a:t>
            </a:r>
          </a:p>
          <a:p>
            <a:pPr algn="just">
              <a:spcBef>
                <a:spcPts val="0"/>
              </a:spcBef>
              <a:spcAft>
                <a:spcPts val="0"/>
              </a:spcAft>
            </a:pPr>
            <a:endParaRPr lang="es-MX" sz="800" dirty="0"/>
          </a:p>
          <a:p>
            <a:pPr marL="715963" lvl="1" indent="-258763" algn="just">
              <a:spcBef>
                <a:spcPts val="0"/>
              </a:spcBef>
              <a:spcAft>
                <a:spcPts val="0"/>
              </a:spcAft>
              <a:buFont typeface="Wingdings" pitchFamily="2" charset="2"/>
              <a:buChar char="Ø"/>
            </a:pPr>
            <a:r>
              <a:rPr lang="es-MX" sz="1300" dirty="0"/>
              <a:t>Surgir de un diagnóstico de la capacidad física instalada actualmente y tener como referente un Plan Maestro (Rector) de construcciones</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Explicar su prioridad con base en las necesidades de las DES y de la institución (no presentar diversas obras con la misma prioridad). La prioridad también deberá sustentarse en el objetivo de cerrar brechas de calidad entre las DES</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Contener una justificación académica por cada obra, explicando su uso, además de su relación con las </a:t>
            </a:r>
            <a:r>
              <a:rPr lang="es-MX" sz="1300" dirty="0" smtClean="0"/>
              <a:t>Metas </a:t>
            </a:r>
            <a:r>
              <a:rPr lang="es-MX" sz="1300" dirty="0"/>
              <a:t>C</a:t>
            </a:r>
            <a:r>
              <a:rPr lang="es-MX" sz="1300" dirty="0" smtClean="0"/>
              <a:t>ompromiso </a:t>
            </a:r>
            <a:r>
              <a:rPr lang="es-MX" sz="1300" dirty="0"/>
              <a:t>de las DES y de la institución</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Incluir para cada obra el anteproyecto de construcción con información sobre la superficie a construir, costo por metro cuadrado, costo total de la obra, análisis costo-beneficio e impacto académico, así como otros detalles que permitan una adecuada evaluación</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Este proyecto debe formularse en los </a:t>
            </a:r>
            <a:r>
              <a:rPr lang="es-MX" sz="1300" b="1" dirty="0">
                <a:hlinkClick r:id="rId3" action="ppaction://hlinksldjump"/>
              </a:rPr>
              <a:t>términos indicados</a:t>
            </a:r>
            <a:r>
              <a:rPr lang="es-MX" sz="1300" dirty="0" smtClean="0"/>
              <a:t>.</a:t>
            </a:r>
          </a:p>
          <a:p>
            <a:pPr marL="715963" lvl="1" indent="-258763" algn="just">
              <a:spcBef>
                <a:spcPts val="0"/>
              </a:spcBef>
              <a:spcAft>
                <a:spcPts val="0"/>
              </a:spcAft>
              <a:buFont typeface="Wingdings" pitchFamily="2" charset="2"/>
              <a:buChar char="Ø"/>
            </a:pPr>
            <a:endParaRPr lang="es-MX" sz="800" dirty="0"/>
          </a:p>
          <a:p>
            <a:pPr marL="715963" lvl="1" indent="-258763" algn="just">
              <a:spcBef>
                <a:spcPts val="0"/>
              </a:spcBef>
              <a:spcAft>
                <a:spcPts val="0"/>
              </a:spcAft>
              <a:buFont typeface="Wingdings" pitchFamily="2" charset="2"/>
              <a:buChar char="Ø"/>
            </a:pPr>
            <a:r>
              <a:rPr lang="es-MX" sz="1300" dirty="0"/>
              <a:t>El proyecto que no cumpla con los requisitos </a:t>
            </a:r>
            <a:r>
              <a:rPr lang="es-MX" sz="1300" dirty="0" smtClean="0"/>
              <a:t>anteriores, </a:t>
            </a:r>
            <a:r>
              <a:rPr lang="es-MX" sz="1300" b="1" dirty="0"/>
              <a:t>no será recibido</a:t>
            </a:r>
            <a:r>
              <a:rPr lang="es-MX" sz="1300" dirty="0"/>
              <a:t> por la SES en el marco del PIFI </a:t>
            </a:r>
            <a:r>
              <a:rPr lang="es-MX" sz="1300" dirty="0" smtClean="0"/>
              <a:t>2014-2015.</a:t>
            </a:r>
            <a:endParaRPr lang="es-MX" sz="1300" dirty="0"/>
          </a:p>
        </p:txBody>
      </p:sp>
      <p:sp>
        <p:nvSpPr>
          <p:cNvPr id="16" name="15 Rectángulo">
            <a:hlinkClick r:id="rId4" action="ppaction://hlinksldjump"/>
          </p:cNvPr>
          <p:cNvSpPr/>
          <p:nvPr/>
        </p:nvSpPr>
        <p:spPr bwMode="auto">
          <a:xfrm flipH="1">
            <a:off x="-14256" y="0"/>
            <a:ext cx="9158256"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6 Rectángulo">
            <a:hlinkClick r:id="rId3" action="ppaction://hlinksldjump"/>
          </p:cNvPr>
          <p:cNvSpPr/>
          <p:nvPr/>
        </p:nvSpPr>
        <p:spPr bwMode="auto">
          <a:xfrm>
            <a:off x="3573973" y="3807436"/>
            <a:ext cx="155864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34"/>
          <p:cNvSpPr>
            <a:spLocks noChangeArrowheads="1"/>
          </p:cNvSpPr>
          <p:nvPr/>
        </p:nvSpPr>
        <p:spPr bwMode="auto">
          <a:xfrm>
            <a:off x="0" y="571480"/>
            <a:ext cx="9144000" cy="6286520"/>
          </a:xfrm>
          <a:prstGeom prst="rect">
            <a:avLst/>
          </a:prstGeom>
          <a:solidFill>
            <a:schemeClr val="bg1"/>
          </a:solidFill>
          <a:ln w="3175" algn="ctr">
            <a:noFill/>
            <a:miter lim="800000"/>
            <a:headEnd/>
            <a:tailEnd/>
          </a:ln>
        </p:spPr>
        <p:txBody>
          <a:bodyPr wrap="none" anchor="ctr"/>
          <a:lstStyle/>
          <a:p>
            <a:pPr algn="ctr">
              <a:tabLst>
                <a:tab pos="180975" algn="l"/>
                <a:tab pos="447675" algn="l"/>
              </a:tabLst>
            </a:pPr>
            <a:endParaRPr lang="es-ES_tradnl" sz="1400"/>
          </a:p>
        </p:txBody>
      </p:sp>
      <p:sp>
        <p:nvSpPr>
          <p:cNvPr id="72708" name="AutoShape 335"/>
          <p:cNvSpPr>
            <a:spLocks noChangeAspect="1" noChangeArrowheads="1" noTextEdit="1"/>
          </p:cNvSpPr>
          <p:nvPr/>
        </p:nvSpPr>
        <p:spPr bwMode="auto">
          <a:xfrm>
            <a:off x="2411413" y="412750"/>
            <a:ext cx="3933825" cy="482600"/>
          </a:xfrm>
          <a:prstGeom prst="rect">
            <a:avLst/>
          </a:prstGeom>
          <a:noFill/>
          <a:ln w="9525">
            <a:noFill/>
            <a:miter lim="800000"/>
            <a:headEnd/>
            <a:tailEnd/>
          </a:ln>
        </p:spPr>
        <p:txBody>
          <a:bodyPr/>
          <a:lstStyle/>
          <a:p>
            <a:endParaRPr lang="es-MX"/>
          </a:p>
        </p:txBody>
      </p:sp>
      <p:sp>
        <p:nvSpPr>
          <p:cNvPr id="72710" name="Text Box 338"/>
          <p:cNvSpPr txBox="1">
            <a:spLocks noChangeArrowheads="1"/>
          </p:cNvSpPr>
          <p:nvPr/>
        </p:nvSpPr>
        <p:spPr bwMode="auto">
          <a:xfrm>
            <a:off x="3821113" y="862013"/>
            <a:ext cx="184150" cy="304800"/>
          </a:xfrm>
          <a:prstGeom prst="rect">
            <a:avLst/>
          </a:prstGeom>
          <a:noFill/>
          <a:ln w="3175" algn="ctr">
            <a:noFill/>
            <a:miter lim="800000"/>
            <a:headEnd/>
            <a:tailEnd/>
          </a:ln>
        </p:spPr>
        <p:txBody>
          <a:bodyPr wrap="none">
            <a:spAutoFit/>
          </a:bodyPr>
          <a:lstStyle/>
          <a:p>
            <a:pPr>
              <a:tabLst>
                <a:tab pos="180975" algn="l"/>
                <a:tab pos="447675" algn="l"/>
              </a:tabLst>
            </a:pPr>
            <a:endParaRPr lang="es-ES_tradnl" sz="1400"/>
          </a:p>
        </p:txBody>
      </p:sp>
      <p:sp>
        <p:nvSpPr>
          <p:cNvPr id="72711" name="Text Box 339"/>
          <p:cNvSpPr txBox="1">
            <a:spLocks noChangeArrowheads="1"/>
          </p:cNvSpPr>
          <p:nvPr/>
        </p:nvSpPr>
        <p:spPr bwMode="auto">
          <a:xfrm>
            <a:off x="0" y="571480"/>
            <a:ext cx="9142413" cy="6286520"/>
          </a:xfrm>
          <a:prstGeom prst="rect">
            <a:avLst/>
          </a:prstGeom>
          <a:noFill/>
          <a:ln w="3175" algn="ctr">
            <a:noFill/>
            <a:miter lim="800000"/>
            <a:headEnd/>
            <a:tailEnd/>
          </a:ln>
        </p:spPr>
        <p:txBody>
          <a:bodyPr>
            <a:noAutofit/>
          </a:bodyPr>
          <a:lstStyle/>
          <a:p>
            <a:pPr>
              <a:tabLst>
                <a:tab pos="180975" algn="l"/>
                <a:tab pos="447675" algn="l"/>
              </a:tabLst>
            </a:pPr>
            <a:endParaRPr lang="es-ES" sz="500" b="1" dirty="0" smtClean="0">
              <a:solidFill>
                <a:srgbClr val="000000"/>
              </a:solidFill>
            </a:endParaRPr>
          </a:p>
          <a:p>
            <a:pPr>
              <a:tabLst>
                <a:tab pos="180975" algn="l"/>
                <a:tab pos="447675" algn="l"/>
              </a:tabLst>
            </a:pPr>
            <a:r>
              <a:rPr lang="es-ES" sz="1300" b="1" dirty="0" smtClean="0">
                <a:solidFill>
                  <a:srgbClr val="000000"/>
                </a:solidFill>
              </a:rPr>
              <a:t>Contenido del proyecto de construcción y adecuación de espacios físicos</a:t>
            </a:r>
          </a:p>
          <a:p>
            <a:pPr>
              <a:tabLst>
                <a:tab pos="180975" algn="l"/>
                <a:tab pos="447675" algn="l"/>
              </a:tabLst>
            </a:pPr>
            <a:endParaRPr lang="es-MX" sz="800" dirty="0" smtClean="0"/>
          </a:p>
          <a:p>
            <a:pPr>
              <a:tabLst>
                <a:tab pos="180975" algn="l"/>
                <a:tab pos="447675" algn="l"/>
              </a:tabLst>
            </a:pPr>
            <a:r>
              <a:rPr lang="es-MX" sz="1300" dirty="0" smtClean="0"/>
              <a:t>Nombre </a:t>
            </a:r>
            <a:r>
              <a:rPr lang="es-MX" sz="1300" dirty="0"/>
              <a:t>de la </a:t>
            </a:r>
            <a:r>
              <a:rPr lang="es-MX" sz="1300" dirty="0" smtClean="0"/>
              <a:t>institución</a:t>
            </a:r>
            <a:r>
              <a:rPr lang="es-MX" sz="1300" dirty="0"/>
              <a:t>:_______________________________________________________</a:t>
            </a:r>
          </a:p>
          <a:p>
            <a:pPr>
              <a:tabLst>
                <a:tab pos="180975" algn="l"/>
                <a:tab pos="447675" algn="l"/>
              </a:tabLst>
            </a:pPr>
            <a:endParaRPr lang="es-MX" sz="800" dirty="0"/>
          </a:p>
          <a:p>
            <a:pPr>
              <a:tabLst>
                <a:tab pos="180975" algn="l"/>
                <a:tab pos="447675" algn="l"/>
              </a:tabLst>
            </a:pPr>
            <a:r>
              <a:rPr lang="es-MX" sz="1300" dirty="0"/>
              <a:t>Para cada obra especificar:</a:t>
            </a:r>
          </a:p>
          <a:p>
            <a:pPr lvl="1" indent="-187325">
              <a:buFont typeface="Wingdings" pitchFamily="2" charset="2"/>
              <a:buChar char="Ø"/>
              <a:tabLst>
                <a:tab pos="180975" algn="l"/>
                <a:tab pos="447675" algn="l"/>
              </a:tabLst>
            </a:pPr>
            <a:r>
              <a:rPr lang="es-MX" sz="1300" dirty="0"/>
              <a:t>Nombre de cada </a:t>
            </a:r>
            <a:r>
              <a:rPr lang="es-MX" sz="1300" dirty="0" smtClean="0"/>
              <a:t>obra. </a:t>
            </a:r>
            <a:endParaRPr lang="es-MX" sz="1300" dirty="0"/>
          </a:p>
          <a:p>
            <a:pPr lvl="1" indent="-187325">
              <a:buFont typeface="Wingdings" pitchFamily="2" charset="2"/>
              <a:buChar char="Ø"/>
              <a:tabLst>
                <a:tab pos="180975" algn="l"/>
                <a:tab pos="447675" algn="l"/>
              </a:tabLst>
            </a:pPr>
            <a:r>
              <a:rPr lang="es-MX" sz="1300" dirty="0"/>
              <a:t>Tipo de obra (aulas, cubículos, laboratorios, talleres, </a:t>
            </a:r>
            <a:r>
              <a:rPr lang="es-MX" sz="1300" dirty="0" smtClean="0"/>
              <a:t>etcétera.).</a:t>
            </a:r>
            <a:endParaRPr lang="es-MX" sz="1300" dirty="0"/>
          </a:p>
          <a:p>
            <a:pPr lvl="1" indent="-187325">
              <a:buFont typeface="Wingdings" pitchFamily="2" charset="2"/>
              <a:buChar char="Ø"/>
              <a:tabLst>
                <a:tab pos="180975" algn="l"/>
                <a:tab pos="447675" algn="l"/>
              </a:tabLst>
            </a:pPr>
            <a:r>
              <a:rPr lang="es-MX" sz="1300" dirty="0"/>
              <a:t>Campus en donde se localiza la </a:t>
            </a:r>
            <a:r>
              <a:rPr lang="es-MX" sz="1300" dirty="0" smtClean="0"/>
              <a:t>obra.</a:t>
            </a:r>
            <a:endParaRPr lang="es-MX" sz="1300" dirty="0"/>
          </a:p>
          <a:p>
            <a:pPr lvl="1" indent="-187325">
              <a:buFont typeface="Wingdings" pitchFamily="2" charset="2"/>
              <a:buChar char="Ø"/>
              <a:tabLst>
                <a:tab pos="180975" algn="l"/>
                <a:tab pos="447675" algn="l"/>
              </a:tabLst>
            </a:pPr>
            <a:r>
              <a:rPr lang="es-MX" sz="1300" dirty="0"/>
              <a:t>DES beneficiada(s</a:t>
            </a:r>
            <a:r>
              <a:rPr lang="es-MX" sz="1300" dirty="0" smtClean="0"/>
              <a:t>).</a:t>
            </a:r>
            <a:endParaRPr lang="es-MX" sz="1300" dirty="0"/>
          </a:p>
          <a:p>
            <a:pPr lvl="2" indent="-195263">
              <a:buFont typeface="Wingdings" pitchFamily="2" charset="2"/>
              <a:buChar char="§"/>
              <a:tabLst>
                <a:tab pos="180975" algn="l"/>
                <a:tab pos="447675" algn="l"/>
              </a:tabLst>
            </a:pPr>
            <a:r>
              <a:rPr lang="es-MX" sz="1300" dirty="0"/>
              <a:t>Facultad(es) y/o Escuela(s</a:t>
            </a:r>
            <a:r>
              <a:rPr lang="es-MX" sz="1300" dirty="0" smtClean="0"/>
              <a:t>).</a:t>
            </a:r>
            <a:endParaRPr lang="es-MX" sz="1300" dirty="0"/>
          </a:p>
          <a:p>
            <a:pPr lvl="1" indent="-187325">
              <a:buFont typeface="Wingdings" pitchFamily="2" charset="2"/>
              <a:buChar char="Ø"/>
              <a:tabLst>
                <a:tab pos="180975" algn="l"/>
                <a:tab pos="447675" algn="l"/>
              </a:tabLst>
            </a:pPr>
            <a:r>
              <a:rPr lang="es-MX" sz="1300" dirty="0"/>
              <a:t>Matrícula beneficiada </a:t>
            </a:r>
          </a:p>
          <a:p>
            <a:pPr lvl="1" indent="-187325">
              <a:buFont typeface="Wingdings" pitchFamily="2" charset="2"/>
              <a:buChar char="Ø"/>
              <a:tabLst>
                <a:tab pos="180975" algn="l"/>
                <a:tab pos="447675" algn="l"/>
              </a:tabLst>
            </a:pPr>
            <a:r>
              <a:rPr lang="es-MX" sz="1300" dirty="0" smtClean="0"/>
              <a:t>Justificación. </a:t>
            </a:r>
            <a:endParaRPr lang="es-MX" sz="1300" dirty="0"/>
          </a:p>
          <a:p>
            <a:pPr lvl="1" indent="-187325">
              <a:buFont typeface="Wingdings" pitchFamily="2" charset="2"/>
              <a:buChar char="Ø"/>
              <a:tabLst>
                <a:tab pos="180975" algn="l"/>
                <a:tab pos="447675" algn="l"/>
              </a:tabLst>
            </a:pPr>
            <a:r>
              <a:rPr lang="es-MX" sz="1300" dirty="0" smtClean="0"/>
              <a:t>Objetivos.</a:t>
            </a:r>
            <a:endParaRPr lang="es-MX" sz="1300" dirty="0"/>
          </a:p>
          <a:p>
            <a:pPr lvl="1" indent="-187325">
              <a:buFont typeface="Wingdings" pitchFamily="2" charset="2"/>
              <a:buChar char="Ø"/>
              <a:tabLst>
                <a:tab pos="180975" algn="l"/>
                <a:tab pos="447675" algn="l"/>
              </a:tabLst>
            </a:pPr>
            <a:r>
              <a:rPr lang="es-MX" sz="1300" dirty="0" smtClean="0"/>
              <a:t>Metas*.</a:t>
            </a:r>
            <a:endParaRPr lang="es-MX" sz="1300" dirty="0"/>
          </a:p>
          <a:p>
            <a:pPr lvl="1" indent="-187325">
              <a:buFont typeface="Wingdings" pitchFamily="2" charset="2"/>
              <a:buChar char="Ø"/>
              <a:tabLst>
                <a:tab pos="180975" algn="l"/>
                <a:tab pos="447675" algn="l"/>
              </a:tabLst>
            </a:pPr>
            <a:r>
              <a:rPr lang="es-MX" sz="1300" dirty="0"/>
              <a:t>Acciones calendarizadas.</a:t>
            </a:r>
          </a:p>
          <a:p>
            <a:pPr lvl="1" indent="-187325">
              <a:buFont typeface="Wingdings" pitchFamily="2" charset="2"/>
              <a:buChar char="Ø"/>
              <a:tabLst>
                <a:tab pos="180975" algn="l"/>
                <a:tab pos="447675" algn="l"/>
              </a:tabLst>
            </a:pPr>
            <a:r>
              <a:rPr lang="es-MX" sz="1300" dirty="0"/>
              <a:t>Justificación y descripción detallada de los recursos necesarios.</a:t>
            </a:r>
          </a:p>
          <a:p>
            <a:pPr lvl="1" indent="-187325">
              <a:buFont typeface="Wingdings" pitchFamily="2" charset="2"/>
              <a:buChar char="Ø"/>
              <a:tabLst>
                <a:tab pos="180975" algn="l"/>
                <a:tab pos="447675" algn="l"/>
              </a:tabLst>
            </a:pPr>
            <a:r>
              <a:rPr lang="es-MX" sz="1300" dirty="0"/>
              <a:t>Prioridad de las </a:t>
            </a:r>
            <a:r>
              <a:rPr lang="es-MX" sz="1300" dirty="0" smtClean="0"/>
              <a:t>obras.</a:t>
            </a:r>
            <a:endParaRPr lang="es-MX" sz="1300" dirty="0"/>
          </a:p>
          <a:p>
            <a:pPr lvl="1" indent="-187325">
              <a:buFont typeface="Wingdings" pitchFamily="2" charset="2"/>
              <a:buChar char="Ø"/>
              <a:tabLst>
                <a:tab pos="180975" algn="l"/>
                <a:tab pos="447675" algn="l"/>
              </a:tabLst>
            </a:pPr>
            <a:r>
              <a:rPr lang="es-MX" sz="1300" dirty="0"/>
              <a:t>Desglose de la </a:t>
            </a:r>
            <a:r>
              <a:rPr lang="es-MX" sz="1300" dirty="0" smtClean="0"/>
              <a:t>obra.</a:t>
            </a:r>
            <a:endParaRPr lang="es-MX" sz="1300" dirty="0"/>
          </a:p>
          <a:p>
            <a:pPr lvl="2" indent="-195263">
              <a:buFont typeface="Wingdings" pitchFamily="2" charset="2"/>
              <a:buChar char="§"/>
              <a:tabLst>
                <a:tab pos="180975" algn="l"/>
                <a:tab pos="447675" algn="l"/>
              </a:tabLst>
            </a:pPr>
            <a:r>
              <a:rPr lang="es-MX" sz="1300" dirty="0" smtClean="0"/>
              <a:t>Concepto.</a:t>
            </a:r>
            <a:endParaRPr lang="es-MX" sz="1300" dirty="0"/>
          </a:p>
          <a:p>
            <a:pPr lvl="2" indent="-195263">
              <a:buFont typeface="Wingdings" pitchFamily="2" charset="2"/>
              <a:buChar char="§"/>
              <a:tabLst>
                <a:tab pos="180975" algn="l"/>
                <a:tab pos="447675" algn="l"/>
              </a:tabLst>
            </a:pPr>
            <a:r>
              <a:rPr lang="es-MX" sz="1300" dirty="0" smtClean="0"/>
              <a:t>Cantidad.</a:t>
            </a:r>
            <a:endParaRPr lang="es-MX" sz="1300" dirty="0"/>
          </a:p>
          <a:p>
            <a:pPr lvl="2" indent="-195263">
              <a:buFont typeface="Wingdings" pitchFamily="2" charset="2"/>
              <a:buChar char="§"/>
              <a:tabLst>
                <a:tab pos="180975" algn="l"/>
                <a:tab pos="447675" algn="l"/>
              </a:tabLst>
            </a:pPr>
            <a:r>
              <a:rPr lang="es-MX" sz="1300" dirty="0"/>
              <a:t>Número de metros </a:t>
            </a:r>
            <a:r>
              <a:rPr lang="es-MX" sz="1300" dirty="0" smtClean="0"/>
              <a:t>cuadrados.</a:t>
            </a:r>
            <a:endParaRPr lang="es-MX" sz="1300" dirty="0"/>
          </a:p>
          <a:p>
            <a:pPr lvl="2" indent="-195263">
              <a:buFont typeface="Wingdings" pitchFamily="2" charset="2"/>
              <a:buChar char="§"/>
              <a:tabLst>
                <a:tab pos="180975" algn="l"/>
                <a:tab pos="447675" algn="l"/>
              </a:tabLst>
            </a:pPr>
            <a:r>
              <a:rPr lang="es-MX" sz="1300" dirty="0"/>
              <a:t>Costo de cada obra o </a:t>
            </a:r>
            <a:r>
              <a:rPr lang="es-MX" sz="1300" dirty="0" smtClean="0"/>
              <a:t>etapa.</a:t>
            </a:r>
            <a:endParaRPr lang="es-MX" sz="1300" dirty="0"/>
          </a:p>
          <a:p>
            <a:pPr lvl="2" indent="-195263">
              <a:buFont typeface="Wingdings" pitchFamily="2" charset="2"/>
              <a:buChar char="§"/>
              <a:tabLst>
                <a:tab pos="180975" algn="l"/>
                <a:tab pos="447675" algn="l"/>
              </a:tabLst>
            </a:pPr>
            <a:r>
              <a:rPr lang="es-MX" sz="1300" dirty="0"/>
              <a:t>Costo total del </a:t>
            </a:r>
            <a:r>
              <a:rPr lang="es-MX" sz="1300" dirty="0" smtClean="0"/>
              <a:t>proyecto.</a:t>
            </a:r>
            <a:endParaRPr lang="es-MX" sz="1300" dirty="0"/>
          </a:p>
        </p:txBody>
      </p:sp>
      <p:sp>
        <p:nvSpPr>
          <p:cNvPr id="72713" name="Text Box 340">
            <a:hlinkClick r:id="rId3" action="ppaction://hlinkfile"/>
          </p:cNvPr>
          <p:cNvSpPr txBox="1">
            <a:spLocks noChangeArrowheads="1"/>
          </p:cNvSpPr>
          <p:nvPr/>
        </p:nvSpPr>
        <p:spPr bwMode="auto">
          <a:xfrm>
            <a:off x="3047989" y="6413500"/>
            <a:ext cx="5529527" cy="307777"/>
          </a:xfrm>
          <a:prstGeom prst="rect">
            <a:avLst/>
          </a:prstGeom>
          <a:noFill/>
          <a:ln w="3175" algn="ctr">
            <a:solidFill>
              <a:schemeClr val="tx1"/>
            </a:solidFill>
            <a:miter lim="800000"/>
            <a:headEnd/>
            <a:tailEnd/>
          </a:ln>
        </p:spPr>
        <p:txBody>
          <a:bodyPr wrap="none">
            <a:spAutoFit/>
          </a:bodyPr>
          <a:lstStyle/>
          <a:p>
            <a:pPr>
              <a:tabLst>
                <a:tab pos="180975" algn="l"/>
                <a:tab pos="447675" algn="l"/>
              </a:tabLst>
            </a:pPr>
            <a:r>
              <a:rPr lang="es-MX" sz="1300" dirty="0"/>
              <a:t>Nota: Llenar el cuadro complementario que se presenta en el </a:t>
            </a:r>
            <a:r>
              <a:rPr lang="es-MX" sz="1300" b="1" dirty="0" smtClean="0">
                <a:hlinkClick r:id="rId4" action="ppaction://hlinkfile"/>
              </a:rPr>
              <a:t>Anexo IX</a:t>
            </a:r>
            <a:r>
              <a:rPr lang="es-MX" sz="1400" dirty="0" smtClean="0"/>
              <a:t>.</a:t>
            </a:r>
            <a:endParaRPr lang="es-ES" sz="1400" dirty="0"/>
          </a:p>
        </p:txBody>
      </p:sp>
      <p:sp>
        <p:nvSpPr>
          <p:cNvPr id="10" name="9 Rectángulo">
            <a:hlinkClick r:id="rId5" action="ppaction://hlinksldjump"/>
          </p:cNvPr>
          <p:cNvSpPr/>
          <p:nvPr/>
        </p:nvSpPr>
        <p:spPr bwMode="auto">
          <a:xfrm>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8" name="6 Rectángulo">
            <a:hlinkClick r:id="rId4" action="ppaction://hlinkfile"/>
          </p:cNvPr>
          <p:cNvSpPr/>
          <p:nvPr/>
        </p:nvSpPr>
        <p:spPr bwMode="auto">
          <a:xfrm>
            <a:off x="7621050" y="6413500"/>
            <a:ext cx="931753" cy="294916"/>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1909763"/>
            <a:ext cx="9144000" cy="4948237"/>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10886" y="1857364"/>
            <a:ext cx="9144000" cy="5000636"/>
          </a:xfrm>
          <a:prstGeom prst="rect">
            <a:avLst/>
          </a:prstGeom>
          <a:solidFill>
            <a:schemeClr val="bg1">
              <a:alpha val="10196"/>
            </a:schemeClr>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lnSpc>
                <a:spcPct val="90000"/>
              </a:lnSpc>
            </a:pPr>
            <a:r>
              <a:rPr lang="es-MX" sz="1300" b="1" dirty="0" smtClean="0"/>
              <a:t>Autoevaluación de la DES para formular el </a:t>
            </a:r>
            <a:r>
              <a:rPr lang="es-MX" sz="1300" b="1" dirty="0" err="1" smtClean="0"/>
              <a:t>ProDES</a:t>
            </a:r>
            <a:endParaRPr lang="es-MX" sz="1300" b="1" dirty="0" smtClean="0"/>
          </a:p>
          <a:p>
            <a:pPr algn="just">
              <a:lnSpc>
                <a:spcPct val="90000"/>
              </a:lnSpc>
            </a:pPr>
            <a:endParaRPr lang="es-MX" sz="800" b="1" dirty="0" smtClean="0"/>
          </a:p>
          <a:p>
            <a:pPr lvl="1" algn="just">
              <a:spcBef>
                <a:spcPts val="600"/>
              </a:spcBef>
              <a:buFont typeface="Wingdings" pitchFamily="2" charset="2"/>
              <a:buChar char="Ø"/>
            </a:pPr>
            <a:r>
              <a:rPr lang="es-MX" sz="1300" b="1" dirty="0" smtClean="0">
                <a:hlinkClick r:id="rId3" action="ppaction://hlinksldjump"/>
              </a:rPr>
              <a:t> </a:t>
            </a:r>
            <a:r>
              <a:rPr lang="es-MX" sz="1300" b="1" dirty="0" smtClean="0">
                <a:hlinkClick r:id="rId4" action="ppaction://hlinksldjump"/>
              </a:rPr>
              <a:t>Análisis de la evaluación del </a:t>
            </a:r>
            <a:r>
              <a:rPr lang="es-MX" sz="1300" b="1" dirty="0" err="1" smtClean="0">
                <a:hlinkClick r:id="rId4" action="ppaction://hlinksldjump"/>
              </a:rPr>
              <a:t>ProDES</a:t>
            </a:r>
            <a:r>
              <a:rPr lang="es-MX" sz="1300" b="1" dirty="0" smtClean="0">
                <a:hlinkClick r:id="rId4" action="ppaction://hlinksldjump"/>
              </a:rPr>
              <a:t>.</a:t>
            </a:r>
            <a:endParaRPr lang="es-MX" sz="1300" b="1" dirty="0" smtClean="0"/>
          </a:p>
          <a:p>
            <a:pPr lvl="1" algn="just">
              <a:spcBef>
                <a:spcPts val="600"/>
              </a:spcBef>
              <a:buFont typeface="Wingdings" pitchFamily="2" charset="2"/>
              <a:buChar char="Ø"/>
            </a:pPr>
            <a:r>
              <a:rPr lang="es-MX" sz="1300" b="1" dirty="0" smtClean="0">
                <a:hlinkClick r:id="rId5" action="ppaction://hlinksldjump"/>
              </a:rPr>
              <a:t>Análisis de la pertinencia de los programas y servicios académicos.</a:t>
            </a:r>
            <a:endParaRPr lang="es-MX" sz="1300" b="1" dirty="0" smtClean="0"/>
          </a:p>
          <a:p>
            <a:pPr lvl="1" algn="just">
              <a:spcBef>
                <a:spcPts val="600"/>
              </a:spcBef>
              <a:buFont typeface="Wingdings" pitchFamily="2" charset="2"/>
              <a:buChar char="Ø"/>
            </a:pPr>
            <a:r>
              <a:rPr lang="es-MX" sz="1300" b="1" dirty="0" smtClean="0">
                <a:hlinkClick r:id="rId6" action="ppaction://hlinksldjump"/>
              </a:rPr>
              <a:t>Análisis de los programas educativos de posgrado de la DES.</a:t>
            </a:r>
            <a:endParaRPr lang="es-MX" sz="1300" b="1" dirty="0" smtClean="0"/>
          </a:p>
          <a:p>
            <a:pPr lvl="1" algn="just">
              <a:spcBef>
                <a:spcPts val="600"/>
              </a:spcBef>
              <a:buFont typeface="Wingdings" pitchFamily="2" charset="2"/>
              <a:buChar char="Ø"/>
            </a:pPr>
            <a:r>
              <a:rPr lang="es-MX" sz="1300" b="1" dirty="0" smtClean="0">
                <a:hlinkClick r:id="rId7" action="ppaction://hlinksldjump"/>
              </a:rPr>
              <a:t>Análisis de la innovación educativa.</a:t>
            </a:r>
            <a:endParaRPr lang="es-MX" sz="1300" b="1" dirty="0" smtClean="0"/>
          </a:p>
          <a:p>
            <a:pPr lvl="1" algn="just">
              <a:spcBef>
                <a:spcPts val="600"/>
              </a:spcBef>
              <a:buFont typeface="Wingdings" pitchFamily="2" charset="2"/>
              <a:buChar char="Ø"/>
            </a:pPr>
            <a:r>
              <a:rPr lang="es-MX" sz="1300" b="1" dirty="0" smtClean="0">
                <a:hlinkClick r:id="rId8" action="ppaction://hlinksldjump"/>
              </a:rPr>
              <a:t>Análisis de la cooperación académica nacional e internacionalización.</a:t>
            </a:r>
            <a:endParaRPr lang="es-MX" sz="1300" b="1" dirty="0" smtClean="0"/>
          </a:p>
          <a:p>
            <a:pPr lvl="1" algn="just">
              <a:spcBef>
                <a:spcPts val="600"/>
              </a:spcBef>
              <a:buFont typeface="Wingdings" pitchFamily="2" charset="2"/>
              <a:buChar char="Ø"/>
            </a:pPr>
            <a:r>
              <a:rPr lang="es-MX" sz="1300" b="1" dirty="0" smtClean="0">
                <a:hlinkClick r:id="rId9" action="ppaction://hlinksldjump"/>
              </a:rPr>
              <a:t>Análisis del impulso a la educación ambiental para el desarrollo sustentable.</a:t>
            </a:r>
            <a:endParaRPr lang="es-MX" sz="1300" b="1" dirty="0" smtClean="0"/>
          </a:p>
          <a:p>
            <a:pPr lvl="1" algn="just">
              <a:spcBef>
                <a:spcPts val="600"/>
              </a:spcBef>
              <a:buFont typeface="Wingdings" pitchFamily="2" charset="2"/>
              <a:buChar char="Ø"/>
            </a:pPr>
            <a:r>
              <a:rPr lang="es-MX" sz="1300" b="1" dirty="0" smtClean="0">
                <a:hlinkClick r:id="rId10" action="ppaction://hlinksldjump"/>
              </a:rPr>
              <a:t>Análisis de la vinculación.</a:t>
            </a:r>
            <a:endParaRPr lang="es-MX" sz="1300" b="1" dirty="0" smtClean="0"/>
          </a:p>
          <a:p>
            <a:pPr lvl="1" algn="just">
              <a:spcBef>
                <a:spcPts val="600"/>
              </a:spcBef>
              <a:buFont typeface="Wingdings" pitchFamily="2" charset="2"/>
              <a:buChar char="Ø"/>
            </a:pPr>
            <a:r>
              <a:rPr lang="es-MX" sz="1300" b="1" dirty="0" smtClean="0">
                <a:hlinkClick r:id="rId11" action="ppaction://hlinksldjump"/>
              </a:rPr>
              <a:t>Análisis de la atención a las recomendaciones de los CIEES y los organismos reconocidos pro el COPAES a los  PE.</a:t>
            </a:r>
            <a:endParaRPr lang="es-MX" sz="1300" b="1" dirty="0" smtClean="0"/>
          </a:p>
          <a:p>
            <a:pPr lvl="1" algn="just">
              <a:spcBef>
                <a:spcPts val="600"/>
              </a:spcBef>
              <a:buFont typeface="Wingdings" pitchFamily="2" charset="2"/>
              <a:buChar char="Ø"/>
            </a:pPr>
            <a:r>
              <a:rPr lang="es-MX" sz="1300" b="1" dirty="0"/>
              <a:t> </a:t>
            </a:r>
            <a:r>
              <a:rPr lang="es-MX" sz="1300" b="1" dirty="0">
                <a:hlinkClick r:id="rId12" action="ppaction://hlinksldjump"/>
              </a:rPr>
              <a:t>Análisis de los resultados de los Exámenes Generales para el Egreso de la Licenciatura (EGEL-CENEVAL</a:t>
            </a:r>
            <a:r>
              <a:rPr lang="es-MX" sz="1300" b="1" dirty="0" smtClean="0">
                <a:hlinkClick r:id="rId12" action="ppaction://hlinksldjump"/>
              </a:rPr>
              <a:t>).</a:t>
            </a:r>
            <a:endParaRPr lang="es-MX" sz="1300" b="1" dirty="0" smtClean="0"/>
          </a:p>
        </p:txBody>
      </p:sp>
      <p:grpSp>
        <p:nvGrpSpPr>
          <p:cNvPr id="2" name="Group 454"/>
          <p:cNvGrpSpPr>
            <a:grpSpLocks/>
          </p:cNvGrpSpPr>
          <p:nvPr/>
        </p:nvGrpSpPr>
        <p:grpSpPr bwMode="auto">
          <a:xfrm>
            <a:off x="4431643" y="1042709"/>
            <a:ext cx="1868274" cy="45719"/>
            <a:chOff x="2213" y="577"/>
            <a:chExt cx="708" cy="44"/>
          </a:xfrm>
        </p:grpSpPr>
        <p:pic>
          <p:nvPicPr>
            <p:cNvPr id="13329" name="Picture 455" descr="jnchainslw"/>
            <p:cNvPicPr preferRelativeResize="0">
              <a:picLocks noChangeArrowheads="1" noCrop="1"/>
            </p:cNvPicPr>
            <p:nvPr/>
          </p:nvPicPr>
          <p:blipFill>
            <a:blip r:embed="rId13" cstate="print"/>
            <a:srcRect/>
            <a:stretch>
              <a:fillRect/>
            </a:stretch>
          </p:blipFill>
          <p:spPr bwMode="auto">
            <a:xfrm>
              <a:off x="2213" y="577"/>
              <a:ext cx="354" cy="44"/>
            </a:xfrm>
            <a:prstGeom prst="rect">
              <a:avLst/>
            </a:prstGeom>
            <a:noFill/>
            <a:ln w="9525">
              <a:noFill/>
              <a:miter lim="800000"/>
              <a:headEnd/>
              <a:tailEnd/>
            </a:ln>
          </p:spPr>
        </p:pic>
        <p:pic>
          <p:nvPicPr>
            <p:cNvPr id="13330" name="Picture 456" descr="jnchainslw"/>
            <p:cNvPicPr preferRelativeResize="0">
              <a:picLocks noChangeArrowheads="1" noCrop="1"/>
            </p:cNvPicPr>
            <p:nvPr/>
          </p:nvPicPr>
          <p:blipFill>
            <a:blip r:embed="rId13" cstate="print"/>
            <a:srcRect/>
            <a:stretch>
              <a:fillRect/>
            </a:stretch>
          </p:blipFill>
          <p:spPr bwMode="auto">
            <a:xfrm>
              <a:off x="2567" y="577"/>
              <a:ext cx="354" cy="44"/>
            </a:xfrm>
            <a:prstGeom prst="rect">
              <a:avLst/>
            </a:prstGeom>
            <a:noFill/>
            <a:ln w="9525">
              <a:noFill/>
              <a:miter lim="800000"/>
              <a:headEnd/>
              <a:tailEnd/>
            </a:ln>
          </p:spPr>
        </p:pic>
      </p:grpSp>
      <p:grpSp>
        <p:nvGrpSpPr>
          <p:cNvPr id="3" name="Group 29"/>
          <p:cNvGrpSpPr>
            <a:grpSpLocks/>
          </p:cNvGrpSpPr>
          <p:nvPr/>
        </p:nvGrpSpPr>
        <p:grpSpPr bwMode="auto">
          <a:xfrm>
            <a:off x="4394221" y="787224"/>
            <a:ext cx="3249613" cy="395287"/>
            <a:chOff x="24" y="489"/>
            <a:chExt cx="723" cy="292"/>
          </a:xfrm>
        </p:grpSpPr>
        <p:sp>
          <p:nvSpPr>
            <p:cNvPr id="13326"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327"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328"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1" name="AutoShape 208">
            <a:hlinkClick r:id="" action="ppaction://hlinkshowjump?jump=nextslide"/>
          </p:cNvPr>
          <p:cNvSpPr>
            <a:spLocks noChangeArrowheads="1"/>
          </p:cNvSpPr>
          <p:nvPr/>
        </p:nvSpPr>
        <p:spPr bwMode="auto">
          <a:xfrm>
            <a:off x="8959850" y="1995479"/>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1909763"/>
            <a:ext cx="9144000" cy="4948237"/>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10886" y="1857364"/>
            <a:ext cx="9144000" cy="5000636"/>
          </a:xfrm>
          <a:prstGeom prst="rect">
            <a:avLst/>
          </a:prstGeom>
          <a:solidFill>
            <a:schemeClr val="bg1">
              <a:alpha val="10196"/>
            </a:schemeClr>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lnSpc>
                <a:spcPct val="90000"/>
              </a:lnSpc>
            </a:pPr>
            <a:r>
              <a:rPr lang="es-MX" sz="1300" b="1" dirty="0" smtClean="0"/>
              <a:t>Autoevaluación de la DES para formular el </a:t>
            </a:r>
            <a:r>
              <a:rPr lang="es-MX" sz="1300" b="1" dirty="0" err="1" smtClean="0"/>
              <a:t>ProDES</a:t>
            </a:r>
            <a:endParaRPr lang="es-MX" sz="1300" b="1" dirty="0" smtClean="0"/>
          </a:p>
          <a:p>
            <a:pPr algn="just">
              <a:lnSpc>
                <a:spcPct val="90000"/>
              </a:lnSpc>
            </a:pPr>
            <a:endParaRPr lang="es-MX" sz="800" b="1" dirty="0" smtClean="0"/>
          </a:p>
          <a:p>
            <a:pPr lvl="1" algn="just">
              <a:spcBef>
                <a:spcPts val="600"/>
              </a:spcBef>
              <a:buFont typeface="Wingdings" pitchFamily="2" charset="2"/>
              <a:buChar char="Ø"/>
            </a:pPr>
            <a:r>
              <a:rPr lang="es-MX" sz="1300" b="1" dirty="0" smtClean="0">
                <a:hlinkClick r:id="rId3" action="ppaction://hlinksldjump"/>
              </a:rPr>
              <a:t>Análisis de la capacidad académica.</a:t>
            </a:r>
            <a:endParaRPr lang="es-MX" sz="1300" b="1" dirty="0" smtClean="0"/>
          </a:p>
          <a:p>
            <a:pPr lvl="1" algn="just">
              <a:spcBef>
                <a:spcPts val="600"/>
              </a:spcBef>
              <a:buFont typeface="Wingdings" pitchFamily="2" charset="2"/>
              <a:buChar char="Ø"/>
            </a:pPr>
            <a:r>
              <a:rPr lang="es-MX" sz="1300" b="1" dirty="0" smtClean="0">
                <a:hlinkClick r:id="rId4" action="ppaction://hlinksldjump"/>
              </a:rPr>
              <a:t>Análisis de la competitividad académica.</a:t>
            </a:r>
            <a:endParaRPr lang="es-MX" sz="1300" b="1" dirty="0" smtClean="0"/>
          </a:p>
          <a:p>
            <a:pPr lvl="1" algn="just">
              <a:spcBef>
                <a:spcPts val="600"/>
              </a:spcBef>
              <a:buFont typeface="Wingdings" pitchFamily="2" charset="2"/>
              <a:buChar char="Ø"/>
            </a:pPr>
            <a:r>
              <a:rPr lang="es-MX" sz="1300" b="1" dirty="0" smtClean="0">
                <a:hlinkClick r:id="rId5" action="ppaction://hlinksldjump"/>
              </a:rPr>
              <a:t>Análisis de la relación entre capacidad y competitividad académicas.</a:t>
            </a:r>
            <a:endParaRPr lang="es-MX" sz="1300" b="1" dirty="0" smtClean="0"/>
          </a:p>
          <a:p>
            <a:pPr lvl="1" algn="just">
              <a:spcBef>
                <a:spcPts val="600"/>
              </a:spcBef>
              <a:buFont typeface="Wingdings" pitchFamily="2" charset="2"/>
              <a:buChar char="Ø"/>
            </a:pPr>
            <a:r>
              <a:rPr lang="es-MX" sz="1300" b="1" dirty="0" smtClean="0">
                <a:hlinkClick r:id="rId6" action="ppaction://hlinksldjump"/>
              </a:rPr>
              <a:t>Análisis de la atención y formación integral del estudiante.</a:t>
            </a:r>
            <a:endParaRPr lang="es-MX" sz="1300" b="1" dirty="0" smtClean="0"/>
          </a:p>
          <a:p>
            <a:pPr lvl="1" algn="just">
              <a:spcBef>
                <a:spcPts val="600"/>
              </a:spcBef>
              <a:buFont typeface="Wingdings" pitchFamily="2" charset="2"/>
              <a:buChar char="Ø"/>
            </a:pPr>
            <a:r>
              <a:rPr lang="es-MX" sz="1300" b="1" dirty="0" smtClean="0">
                <a:hlinkClick r:id="rId7" action="ppaction://hlinksldjump"/>
              </a:rPr>
              <a:t>Análisis del requerimiento, en su caso, de nuevas plazas de PTC.</a:t>
            </a:r>
            <a:endParaRPr lang="es-MX" sz="1300" b="1" dirty="0" smtClean="0"/>
          </a:p>
          <a:p>
            <a:pPr lvl="1" algn="just">
              <a:spcBef>
                <a:spcPts val="600"/>
              </a:spcBef>
              <a:buFont typeface="Wingdings" pitchFamily="2" charset="2"/>
              <a:buChar char="Ø"/>
            </a:pPr>
            <a:r>
              <a:rPr lang="es-MX" sz="1300" b="1" dirty="0" smtClean="0">
                <a:hlinkClick r:id="rId8" action="ppaction://hlinksldjump"/>
              </a:rPr>
              <a:t>Análisis del cumplimiento de las Metas </a:t>
            </a:r>
            <a:r>
              <a:rPr lang="es-MX" sz="1300" b="1" dirty="0">
                <a:hlinkClick r:id="rId8" action="ppaction://hlinksldjump"/>
              </a:rPr>
              <a:t>C</a:t>
            </a:r>
            <a:r>
              <a:rPr lang="es-MX" sz="1300" b="1" dirty="0" smtClean="0">
                <a:hlinkClick r:id="rId8" action="ppaction://hlinksldjump"/>
              </a:rPr>
              <a:t>ompromiso académicas.</a:t>
            </a:r>
            <a:endParaRPr lang="es-MX" sz="1300" b="1" dirty="0"/>
          </a:p>
        </p:txBody>
      </p:sp>
      <p:grpSp>
        <p:nvGrpSpPr>
          <p:cNvPr id="2" name="Group 454"/>
          <p:cNvGrpSpPr>
            <a:grpSpLocks/>
          </p:cNvGrpSpPr>
          <p:nvPr/>
        </p:nvGrpSpPr>
        <p:grpSpPr bwMode="auto">
          <a:xfrm>
            <a:off x="4431643" y="1042709"/>
            <a:ext cx="1868274" cy="45719"/>
            <a:chOff x="2213" y="577"/>
            <a:chExt cx="708" cy="44"/>
          </a:xfrm>
        </p:grpSpPr>
        <p:pic>
          <p:nvPicPr>
            <p:cNvPr id="13329" name="Picture 455" descr="jnchainslw"/>
            <p:cNvPicPr preferRelativeResize="0">
              <a:picLocks noChangeArrowheads="1" noCrop="1"/>
            </p:cNvPicPr>
            <p:nvPr/>
          </p:nvPicPr>
          <p:blipFill>
            <a:blip r:embed="rId9" cstate="print"/>
            <a:srcRect/>
            <a:stretch>
              <a:fillRect/>
            </a:stretch>
          </p:blipFill>
          <p:spPr bwMode="auto">
            <a:xfrm>
              <a:off x="2213" y="577"/>
              <a:ext cx="354" cy="44"/>
            </a:xfrm>
            <a:prstGeom prst="rect">
              <a:avLst/>
            </a:prstGeom>
            <a:noFill/>
            <a:ln w="9525">
              <a:noFill/>
              <a:miter lim="800000"/>
              <a:headEnd/>
              <a:tailEnd/>
            </a:ln>
          </p:spPr>
        </p:pic>
        <p:pic>
          <p:nvPicPr>
            <p:cNvPr id="13330" name="Picture 456" descr="jnchainslw"/>
            <p:cNvPicPr preferRelativeResize="0">
              <a:picLocks noChangeArrowheads="1" noCrop="1"/>
            </p:cNvPicPr>
            <p:nvPr/>
          </p:nvPicPr>
          <p:blipFill>
            <a:blip r:embed="rId9" cstate="print"/>
            <a:srcRect/>
            <a:stretch>
              <a:fillRect/>
            </a:stretch>
          </p:blipFill>
          <p:spPr bwMode="auto">
            <a:xfrm>
              <a:off x="2567" y="577"/>
              <a:ext cx="354" cy="44"/>
            </a:xfrm>
            <a:prstGeom prst="rect">
              <a:avLst/>
            </a:prstGeom>
            <a:noFill/>
            <a:ln w="9525">
              <a:noFill/>
              <a:miter lim="800000"/>
              <a:headEnd/>
              <a:tailEnd/>
            </a:ln>
          </p:spPr>
        </p:pic>
      </p:grpSp>
      <p:grpSp>
        <p:nvGrpSpPr>
          <p:cNvPr id="3" name="Group 29"/>
          <p:cNvGrpSpPr>
            <a:grpSpLocks/>
          </p:cNvGrpSpPr>
          <p:nvPr/>
        </p:nvGrpSpPr>
        <p:grpSpPr bwMode="auto">
          <a:xfrm>
            <a:off x="4394221" y="787224"/>
            <a:ext cx="3249613" cy="395287"/>
            <a:chOff x="24" y="489"/>
            <a:chExt cx="723" cy="292"/>
          </a:xfrm>
        </p:grpSpPr>
        <p:sp>
          <p:nvSpPr>
            <p:cNvPr id="13326" name="Rectangle 696"/>
            <p:cNvSpPr>
              <a:spLocks noChangeArrowheads="1"/>
            </p:cNvSpPr>
            <p:nvPr/>
          </p:nvSpPr>
          <p:spPr bwMode="auto">
            <a:xfrm>
              <a:off x="26" y="489"/>
              <a:ext cx="721" cy="285"/>
            </a:xfrm>
            <a:prstGeom prst="rect">
              <a:avLst/>
            </a:prstGeom>
            <a:noFill/>
            <a:ln w="34925">
              <a:solidFill>
                <a:srgbClr val="003366"/>
              </a:solidFill>
              <a:miter lim="800000"/>
              <a:headEnd/>
              <a:tailEnd/>
            </a:ln>
          </p:spPr>
          <p:txBody>
            <a:bodyPr wrap="none" anchor="ctr"/>
            <a:lstStyle/>
            <a:p>
              <a:pPr algn="ctr"/>
              <a:endParaRPr lang="es-ES_tradnl" sz="1400"/>
            </a:p>
          </p:txBody>
        </p:sp>
        <p:sp>
          <p:nvSpPr>
            <p:cNvPr id="13327" name="Line 697"/>
            <p:cNvSpPr>
              <a:spLocks noChangeShapeType="1"/>
            </p:cNvSpPr>
            <p:nvPr/>
          </p:nvSpPr>
          <p:spPr bwMode="auto">
            <a:xfrm>
              <a:off x="24" y="774"/>
              <a:ext cx="721" cy="0"/>
            </a:xfrm>
            <a:prstGeom prst="line">
              <a:avLst/>
            </a:prstGeom>
            <a:noFill/>
            <a:ln w="34925">
              <a:solidFill>
                <a:srgbClr val="969696"/>
              </a:solidFill>
              <a:round/>
              <a:headEnd/>
              <a:tailEnd/>
            </a:ln>
          </p:spPr>
          <p:txBody>
            <a:bodyPr/>
            <a:lstStyle/>
            <a:p>
              <a:endParaRPr lang="es-MX"/>
            </a:p>
          </p:txBody>
        </p:sp>
        <p:sp>
          <p:nvSpPr>
            <p:cNvPr id="13328" name="Line 698"/>
            <p:cNvSpPr>
              <a:spLocks noChangeShapeType="1"/>
            </p:cNvSpPr>
            <p:nvPr/>
          </p:nvSpPr>
          <p:spPr bwMode="auto">
            <a:xfrm>
              <a:off x="745" y="496"/>
              <a:ext cx="0" cy="285"/>
            </a:xfrm>
            <a:prstGeom prst="line">
              <a:avLst/>
            </a:prstGeom>
            <a:noFill/>
            <a:ln w="34925">
              <a:solidFill>
                <a:srgbClr val="969696"/>
              </a:solidFill>
              <a:round/>
              <a:headEnd/>
              <a:tailEnd/>
            </a:ln>
          </p:spPr>
          <p:txBody>
            <a:bodyPr/>
            <a:lstStyle/>
            <a:p>
              <a:endParaRPr lang="es-MX"/>
            </a:p>
          </p:txBody>
        </p:sp>
      </p:grpSp>
      <p:sp>
        <p:nvSpPr>
          <p:cNvPr id="11" name="AutoShape 176">
            <a:hlinkClick r:id="" action="ppaction://hlinkshowjump?jump=previousslide"/>
          </p:cNvPr>
          <p:cNvSpPr>
            <a:spLocks noChangeArrowheads="1"/>
          </p:cNvSpPr>
          <p:nvPr/>
        </p:nvSpPr>
        <p:spPr bwMode="auto">
          <a:xfrm flipH="1">
            <a:off x="8748713" y="1995478"/>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3682448260"/>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3315" name="Rectangle 472"/>
          <p:cNvSpPr>
            <a:spLocks noChangeArrowheads="1"/>
          </p:cNvSpPr>
          <p:nvPr/>
        </p:nvSpPr>
        <p:spPr bwMode="auto">
          <a:xfrm>
            <a:off x="0" y="571480"/>
            <a:ext cx="9144000" cy="6286520"/>
          </a:xfrm>
          <a:prstGeom prst="rect">
            <a:avLst/>
          </a:prstGeom>
          <a:solidFill>
            <a:schemeClr val="bg1">
              <a:alpha val="10196"/>
            </a:schemeClr>
          </a:solidFill>
          <a:ln w="3175" algn="ctr">
            <a:solidFill>
              <a:srgbClr val="B2B2B2"/>
            </a:solidFill>
            <a:miter lim="800000"/>
            <a:headEnd/>
            <a:tailEnd/>
          </a:ln>
        </p:spPr>
        <p:txBody>
          <a:bodyPr wrap="square" lIns="54000" tIns="18000" bIns="0" anchor="t" anchorCtr="0">
            <a:noAutofit/>
          </a:bodyPr>
          <a:lstStyle/>
          <a:p>
            <a:pPr algn="just">
              <a:lnSpc>
                <a:spcPct val="90000"/>
              </a:lnSpc>
            </a:pPr>
            <a:endParaRPr lang="es-MX" sz="500" b="1" dirty="0" smtClean="0"/>
          </a:p>
          <a:p>
            <a:pPr algn="just">
              <a:spcBef>
                <a:spcPts val="0"/>
              </a:spcBef>
            </a:pPr>
            <a:r>
              <a:rPr lang="es-MX" sz="1300" b="1" dirty="0" smtClean="0"/>
              <a:t>Análisis de la evaluación del  ProDES</a:t>
            </a:r>
            <a:r>
              <a:rPr lang="es-MX" sz="1300" dirty="0" smtClean="0"/>
              <a:t> </a:t>
            </a:r>
          </a:p>
          <a:p>
            <a:pPr algn="just">
              <a:spcBef>
                <a:spcPts val="0"/>
              </a:spcBef>
            </a:pPr>
            <a:endParaRPr lang="es-MX" sz="800" dirty="0" smtClean="0"/>
          </a:p>
          <a:p>
            <a:pPr algn="just">
              <a:spcBef>
                <a:spcPts val="0"/>
              </a:spcBef>
              <a:tabLst>
                <a:tab pos="180975" algn="l"/>
                <a:tab pos="447675" algn="l"/>
              </a:tabLst>
            </a:pPr>
            <a:r>
              <a:rPr lang="es-MX" sz="1300" dirty="0" smtClean="0"/>
              <a:t>A partir de los resultados de la evaluación del </a:t>
            </a:r>
            <a:r>
              <a:rPr lang="es-MX" sz="1300" dirty="0" err="1" smtClean="0"/>
              <a:t>ProDES</a:t>
            </a:r>
            <a:r>
              <a:rPr lang="es-MX" sz="1300" dirty="0" smtClean="0"/>
              <a:t> 2012-2013 (</a:t>
            </a:r>
            <a:r>
              <a:rPr lang="es-MX" sz="1300" b="1" dirty="0" smtClean="0"/>
              <a:t>Ver </a:t>
            </a:r>
            <a:r>
              <a:rPr lang="es-MX" sz="1300" b="1" u="sng" dirty="0" smtClean="0"/>
              <a:t>Anexo II A</a:t>
            </a:r>
            <a:r>
              <a:rPr lang="es-MX" sz="1300" dirty="0" smtClean="0"/>
              <a:t>), y en su caso el resultado de la Visita “In-Situ” 2013 (</a:t>
            </a:r>
            <a:r>
              <a:rPr lang="es-MX" sz="1300" b="1" dirty="0" smtClean="0"/>
              <a:t>Ver </a:t>
            </a:r>
            <a:r>
              <a:rPr lang="es-MX" sz="1300" b="1" u="sng" dirty="0" smtClean="0"/>
              <a:t>Anexo II B</a:t>
            </a:r>
            <a:r>
              <a:rPr lang="es-MX" sz="1300" dirty="0" smtClean="0"/>
              <a:t>), es conveniente analizar la situación actual de la DES y su evolución, tanto en el contexto de la institución como al interior de ella misma, en lo relativo a los avances hasta ahora logrados en el proceso de fortalecimiento de su capacidad y competitividad académicas, del análisis de su autoevaluación y su planeación para identificar los aspectos que obtuvieron calificación alta y baja, así como las causas de este resultado. Infiera conclusiones sobre la pertinencia y eficacia de las principales políticas, estrategias y proyectos diseñados por la DES, señalando la contribución del ProDES a su fortalecimiento integral.</a:t>
            </a:r>
          </a:p>
          <a:p>
            <a:pPr algn="just">
              <a:spcBef>
                <a:spcPts val="0"/>
              </a:spcBef>
              <a:tabLst>
                <a:tab pos="180975" algn="l"/>
                <a:tab pos="447675" algn="l"/>
              </a:tabLst>
            </a:pPr>
            <a:endParaRPr lang="es-MX" sz="800" dirty="0" smtClean="0"/>
          </a:p>
          <a:p>
            <a:pPr marL="177800" indent="-177800" algn="just">
              <a:spcBef>
                <a:spcPts val="0"/>
              </a:spcBef>
            </a:pPr>
            <a:r>
              <a:rPr lang="es-MX" sz="1300" b="1" dirty="0" smtClean="0"/>
              <a:t>Analizar los resultados de la evaluación del </a:t>
            </a:r>
            <a:r>
              <a:rPr lang="es-MX" sz="1300" b="1" dirty="0" err="1" smtClean="0"/>
              <a:t>ProDES</a:t>
            </a:r>
            <a:r>
              <a:rPr lang="es-MX" sz="1300" b="1" dirty="0" smtClean="0"/>
              <a:t> en cuanto a:</a:t>
            </a:r>
          </a:p>
          <a:p>
            <a:pPr algn="just">
              <a:spcBef>
                <a:spcPts val="0"/>
              </a:spcBef>
            </a:pPr>
            <a:endParaRPr lang="es-MX" sz="800" b="1" dirty="0" smtClean="0"/>
          </a:p>
          <a:p>
            <a:pPr marL="742950" lvl="1" indent="-285750" algn="just">
              <a:spcBef>
                <a:spcPts val="0"/>
              </a:spcBef>
              <a:buFont typeface="Wingdings" pitchFamily="2" charset="2"/>
              <a:buChar char="Ø"/>
            </a:pPr>
            <a:r>
              <a:rPr lang="es-MX" sz="1300" dirty="0" smtClean="0"/>
              <a:t>Identificación de fortalezas y debilidades del </a:t>
            </a:r>
            <a:r>
              <a:rPr lang="es-MX" sz="1300" dirty="0" err="1" smtClean="0"/>
              <a:t>ProDES</a:t>
            </a:r>
            <a:r>
              <a:rPr lang="es-MX" sz="1300" dirty="0" smtClean="0"/>
              <a:t>.</a:t>
            </a:r>
          </a:p>
          <a:p>
            <a:pPr marL="635000" lvl="1" indent="-177800" algn="just">
              <a:spcBef>
                <a:spcPts val="0"/>
              </a:spcBef>
              <a:buFontTx/>
              <a:buChar char="•"/>
            </a:pPr>
            <a:endParaRPr lang="es-MX" sz="800" dirty="0" smtClean="0"/>
          </a:p>
          <a:p>
            <a:pPr marL="742950" lvl="1" indent="-285750" algn="just">
              <a:spcBef>
                <a:spcPts val="0"/>
              </a:spcBef>
              <a:buFont typeface="Wingdings" pitchFamily="2" charset="2"/>
              <a:buChar char="Ø"/>
            </a:pPr>
            <a:r>
              <a:rPr lang="es-MX" sz="1300" dirty="0" smtClean="0"/>
              <a:t>Comparar aspectos con evaluación similar y diferentes con respecto a otros </a:t>
            </a:r>
            <a:r>
              <a:rPr lang="es-MX" sz="1300" dirty="0" err="1" smtClean="0"/>
              <a:t>ProDES</a:t>
            </a:r>
            <a:r>
              <a:rPr lang="es-MX" sz="1300" dirty="0" smtClean="0"/>
              <a:t>.</a:t>
            </a:r>
          </a:p>
          <a:p>
            <a:pPr marL="635000" lvl="1" indent="-177800" algn="just">
              <a:spcBef>
                <a:spcPts val="0"/>
              </a:spcBef>
              <a:buFontTx/>
              <a:buChar char="•"/>
            </a:pPr>
            <a:endParaRPr lang="es-MX" sz="800" dirty="0" smtClean="0"/>
          </a:p>
          <a:p>
            <a:pPr marL="742950" lvl="1" indent="-285750" algn="just">
              <a:spcBef>
                <a:spcPts val="0"/>
              </a:spcBef>
              <a:buFont typeface="Wingdings" pitchFamily="2" charset="2"/>
              <a:buChar char="Ø"/>
            </a:pPr>
            <a:r>
              <a:rPr lang="es-MX" sz="1300" dirty="0" smtClean="0"/>
              <a:t>Programas Educativos con indicadores sobresalientes.</a:t>
            </a:r>
          </a:p>
          <a:p>
            <a:pPr marL="635000" lvl="1" indent="-177800" algn="just">
              <a:spcBef>
                <a:spcPts val="0"/>
              </a:spcBef>
              <a:buFontTx/>
              <a:buChar char="•"/>
            </a:pPr>
            <a:endParaRPr lang="es-MX" sz="800" dirty="0" smtClean="0"/>
          </a:p>
          <a:p>
            <a:pPr marL="742950" lvl="1" indent="-285750" algn="just">
              <a:spcBef>
                <a:spcPts val="0"/>
              </a:spcBef>
              <a:buFont typeface="Wingdings" pitchFamily="2" charset="2"/>
              <a:buChar char="Ø"/>
            </a:pPr>
            <a:r>
              <a:rPr lang="es-MX" sz="1300" dirty="0" smtClean="0"/>
              <a:t>Atención a las áreas débiles y a las recomendaciones del Comité de Evaluación del </a:t>
            </a:r>
            <a:r>
              <a:rPr lang="es-MX" sz="1300" dirty="0" err="1" smtClean="0"/>
              <a:t>ProDES</a:t>
            </a:r>
            <a:r>
              <a:rPr lang="es-MX" sz="1300" dirty="0" smtClean="0"/>
              <a:t> 2012-2013.</a:t>
            </a:r>
          </a:p>
          <a:p>
            <a:pPr marL="635000" lvl="1" indent="-177800" algn="just">
              <a:spcBef>
                <a:spcPts val="0"/>
              </a:spcBef>
              <a:buFontTx/>
              <a:buChar char="•"/>
            </a:pPr>
            <a:endParaRPr lang="es-MX" sz="800" dirty="0" smtClean="0"/>
          </a:p>
          <a:p>
            <a:pPr marL="742950" lvl="1" indent="-285750" algn="just">
              <a:spcBef>
                <a:spcPts val="0"/>
              </a:spcBef>
              <a:buFont typeface="Wingdings" pitchFamily="2" charset="2"/>
              <a:buChar char="Ø"/>
            </a:pPr>
            <a:r>
              <a:rPr lang="es-MX" sz="1300" dirty="0" smtClean="0"/>
              <a:t>Principales conclusiones sobre:</a:t>
            </a:r>
          </a:p>
          <a:p>
            <a:pPr marL="814388" lvl="2" indent="265113" algn="just">
              <a:spcBef>
                <a:spcPts val="0"/>
              </a:spcBef>
              <a:buFont typeface="Wingdings" pitchFamily="2" charset="2"/>
              <a:buChar char="Ø"/>
            </a:pPr>
            <a:endParaRPr lang="es-MX" sz="800" dirty="0" smtClean="0"/>
          </a:p>
          <a:p>
            <a:pPr marL="1100138" lvl="2" indent="-285750" algn="just">
              <a:spcBef>
                <a:spcPts val="0"/>
              </a:spcBef>
              <a:buFont typeface="Wingdings" pitchFamily="2" charset="2"/>
              <a:buChar char="ü"/>
            </a:pPr>
            <a:r>
              <a:rPr lang="es-MX" sz="1300" dirty="0" smtClean="0"/>
              <a:t>Políticas,</a:t>
            </a:r>
          </a:p>
          <a:p>
            <a:pPr marL="814388" lvl="2" indent="265113" algn="just">
              <a:spcBef>
                <a:spcPts val="0"/>
              </a:spcBef>
              <a:buFont typeface="Wingdings" pitchFamily="2" charset="2"/>
              <a:buChar char="Ø"/>
            </a:pPr>
            <a:endParaRPr lang="es-MX" sz="800" dirty="0"/>
          </a:p>
          <a:p>
            <a:pPr marL="1100138" lvl="2" indent="-285750" algn="just">
              <a:spcBef>
                <a:spcPts val="0"/>
              </a:spcBef>
              <a:buFont typeface="Wingdings" pitchFamily="2" charset="2"/>
              <a:buChar char="ü"/>
            </a:pPr>
            <a:r>
              <a:rPr lang="es-MX" sz="1300" dirty="0" smtClean="0"/>
              <a:t>Objetivos,</a:t>
            </a:r>
          </a:p>
          <a:p>
            <a:pPr marL="814388" lvl="2" indent="265113" algn="just">
              <a:spcBef>
                <a:spcPts val="0"/>
              </a:spcBef>
              <a:buFont typeface="Wingdings" pitchFamily="2" charset="2"/>
              <a:buChar char="Ø"/>
            </a:pPr>
            <a:endParaRPr lang="es-MX" sz="800" dirty="0" smtClean="0"/>
          </a:p>
          <a:p>
            <a:pPr marL="1100138" lvl="2" indent="-285750" algn="just">
              <a:spcBef>
                <a:spcPts val="0"/>
              </a:spcBef>
              <a:buFont typeface="Wingdings" pitchFamily="2" charset="2"/>
              <a:buChar char="ü"/>
            </a:pPr>
            <a:r>
              <a:rPr lang="es-MX" sz="1300" dirty="0" smtClean="0"/>
              <a:t>Estrategias y</a:t>
            </a:r>
          </a:p>
          <a:p>
            <a:pPr marL="814388" lvl="2" indent="265113" algn="just">
              <a:spcBef>
                <a:spcPts val="0"/>
              </a:spcBef>
              <a:buFont typeface="Wingdings" pitchFamily="2" charset="2"/>
              <a:buChar char="Ø"/>
            </a:pPr>
            <a:endParaRPr lang="es-MX" sz="800" dirty="0" smtClean="0"/>
          </a:p>
          <a:p>
            <a:pPr marL="1100138" lvl="2" indent="-285750" algn="just">
              <a:spcBef>
                <a:spcPts val="0"/>
              </a:spcBef>
              <a:buFont typeface="Wingdings" pitchFamily="2" charset="2"/>
              <a:buChar char="ü"/>
            </a:pPr>
            <a:r>
              <a:rPr lang="es-MX" sz="1300" dirty="0" smtClean="0"/>
              <a:t>Resultados.</a:t>
            </a:r>
          </a:p>
          <a:p>
            <a:pPr algn="just">
              <a:lnSpc>
                <a:spcPct val="90000"/>
              </a:lnSpc>
              <a:tabLst>
                <a:tab pos="180975" algn="l"/>
                <a:tab pos="447675" algn="l"/>
              </a:tabLst>
            </a:pPr>
            <a:endParaRPr lang="es-MX" sz="1400" dirty="0" smtClean="0"/>
          </a:p>
          <a:p>
            <a:pPr algn="just">
              <a:lnSpc>
                <a:spcPct val="90000"/>
              </a:lnSpc>
              <a:tabLst>
                <a:tab pos="180975" algn="l"/>
                <a:tab pos="447675" algn="l"/>
              </a:tabLst>
            </a:pPr>
            <a:endParaRPr lang="es-MX" sz="1400" dirty="0" smtClean="0"/>
          </a:p>
          <a:p>
            <a:pPr algn="just">
              <a:lnSpc>
                <a:spcPct val="90000"/>
              </a:lnSpc>
            </a:pPr>
            <a:endParaRPr lang="es-ES" sz="1400" dirty="0"/>
          </a:p>
        </p:txBody>
      </p:sp>
      <p:sp>
        <p:nvSpPr>
          <p:cNvPr id="6" name="5 Rectángulo">
            <a:hlinkClick r:id="rId3" action="ppaction://hlinksldjump"/>
          </p:cNvPr>
          <p:cNvSpPr/>
          <p:nvPr/>
        </p:nvSpPr>
        <p:spPr bwMode="auto">
          <a:xfrm flipH="1">
            <a:off x="-14258" y="0"/>
            <a:ext cx="9158258"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7" name="6 Rectángulo">
            <a:hlinkClick r:id="rId4" action="ppaction://hlinkfile"/>
          </p:cNvPr>
          <p:cNvSpPr/>
          <p:nvPr/>
        </p:nvSpPr>
        <p:spPr bwMode="auto">
          <a:xfrm>
            <a:off x="5010999" y="977088"/>
            <a:ext cx="1171035"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9" name="8 Rectángulo">
            <a:hlinkClick r:id="rId5" action="ppaction://hlinkfile"/>
          </p:cNvPr>
          <p:cNvSpPr/>
          <p:nvPr/>
        </p:nvSpPr>
        <p:spPr bwMode="auto">
          <a:xfrm>
            <a:off x="1075674" y="1180362"/>
            <a:ext cx="1288139"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1266" name="Rectangle 2"/>
          <p:cNvSpPr>
            <a:spLocks noChangeArrowheads="1"/>
          </p:cNvSpPr>
          <p:nvPr/>
        </p:nvSpPr>
        <p:spPr bwMode="auto">
          <a:xfrm>
            <a:off x="0" y="561600"/>
            <a:ext cx="9144000" cy="655638"/>
          </a:xfrm>
          <a:prstGeom prst="rect">
            <a:avLst/>
          </a:prstGeom>
          <a:solidFill>
            <a:srgbClr val="002774">
              <a:alpha val="10196"/>
            </a:srgbClr>
          </a:solidFill>
          <a:ln w="3175" algn="ctr">
            <a:solidFill>
              <a:srgbClr val="B2B2B2"/>
            </a:solidFill>
            <a:miter lim="800000"/>
            <a:headEnd/>
            <a:tailEnd/>
          </a:ln>
        </p:spPr>
        <p:txBody>
          <a:bodyPr lIns="54000" tIns="90000" bIns="36000" anchor="ctr"/>
          <a:lstStyle/>
          <a:p>
            <a:r>
              <a:rPr lang="es-MX" sz="1400" b="1" dirty="0"/>
              <a:t>El PIFI </a:t>
            </a:r>
            <a:r>
              <a:rPr lang="es-MX" sz="1400" b="1" dirty="0" smtClean="0"/>
              <a:t>2014-2015 </a:t>
            </a:r>
            <a:r>
              <a:rPr lang="es-MX" sz="1400" b="1" dirty="0"/>
              <a:t>debe hacer énfasis en la mejora continua de los elementos que caracterizan a una institución de educación superior reconocida por su </a:t>
            </a:r>
            <a:r>
              <a:rPr lang="es-MX" sz="1400" b="1" dirty="0" smtClean="0"/>
              <a:t>calidad</a:t>
            </a:r>
            <a:r>
              <a:rPr lang="es-MX" sz="1400" b="1" dirty="0"/>
              <a:t>:</a:t>
            </a:r>
            <a:endParaRPr lang="es-ES" sz="1400" dirty="0"/>
          </a:p>
        </p:txBody>
      </p:sp>
      <p:sp>
        <p:nvSpPr>
          <p:cNvPr id="11269" name="Oval 9"/>
          <p:cNvSpPr>
            <a:spLocks noChangeArrowheads="1"/>
          </p:cNvSpPr>
          <p:nvPr/>
        </p:nvSpPr>
        <p:spPr bwMode="auto">
          <a:xfrm>
            <a:off x="3560763" y="1552651"/>
            <a:ext cx="2085975" cy="981075"/>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wrap="none" anchor="ctr" anchorCtr="1"/>
          <a:lstStyle/>
          <a:p>
            <a:pPr algn="ctr">
              <a:spcBef>
                <a:spcPct val="20000"/>
              </a:spcBef>
            </a:pPr>
            <a:r>
              <a:rPr lang="es-MX" sz="1500" b="1" dirty="0">
                <a:solidFill>
                  <a:srgbClr val="FFFFFF"/>
                </a:solidFill>
              </a:rPr>
              <a:t>IES reconocida</a:t>
            </a:r>
          </a:p>
          <a:p>
            <a:pPr algn="ctr">
              <a:spcBef>
                <a:spcPct val="20000"/>
              </a:spcBef>
            </a:pPr>
            <a:r>
              <a:rPr lang="es-MX" sz="1500" b="1" dirty="0">
                <a:solidFill>
                  <a:srgbClr val="FFFFFF"/>
                </a:solidFill>
              </a:rPr>
              <a:t>por </a:t>
            </a:r>
            <a:r>
              <a:rPr lang="es-MX" sz="1500" b="1" dirty="0" smtClean="0">
                <a:solidFill>
                  <a:srgbClr val="FFFFFF"/>
                </a:solidFill>
              </a:rPr>
              <a:t>su</a:t>
            </a:r>
            <a:endParaRPr lang="es-MX" sz="1500" b="1" dirty="0">
              <a:solidFill>
                <a:srgbClr val="FFFFFF"/>
              </a:solidFill>
            </a:endParaRPr>
          </a:p>
          <a:p>
            <a:pPr algn="ctr">
              <a:spcBef>
                <a:spcPct val="20000"/>
              </a:spcBef>
            </a:pPr>
            <a:r>
              <a:rPr lang="es-MX" sz="1500" b="1" dirty="0">
                <a:solidFill>
                  <a:srgbClr val="FFFFFF"/>
                </a:solidFill>
              </a:rPr>
              <a:t>calidad</a:t>
            </a:r>
            <a:endParaRPr lang="es-ES" sz="1500" b="1" dirty="0">
              <a:solidFill>
                <a:srgbClr val="FFFFFF"/>
              </a:solidFill>
            </a:endParaRPr>
          </a:p>
        </p:txBody>
      </p:sp>
      <p:grpSp>
        <p:nvGrpSpPr>
          <p:cNvPr id="2" name="Group 42"/>
          <p:cNvGrpSpPr>
            <a:grpSpLocks/>
          </p:cNvGrpSpPr>
          <p:nvPr/>
        </p:nvGrpSpPr>
        <p:grpSpPr bwMode="auto">
          <a:xfrm>
            <a:off x="903288" y="2360689"/>
            <a:ext cx="7380287" cy="1133475"/>
            <a:chOff x="569" y="2133"/>
            <a:chExt cx="4649" cy="714"/>
          </a:xfrm>
        </p:grpSpPr>
        <p:grpSp>
          <p:nvGrpSpPr>
            <p:cNvPr id="11298" name="Group 41"/>
            <p:cNvGrpSpPr>
              <a:grpSpLocks/>
            </p:cNvGrpSpPr>
            <p:nvPr/>
          </p:nvGrpSpPr>
          <p:grpSpPr bwMode="auto">
            <a:xfrm>
              <a:off x="3364" y="2133"/>
              <a:ext cx="1854" cy="659"/>
              <a:chOff x="3364" y="2133"/>
              <a:chExt cx="1854" cy="659"/>
            </a:xfrm>
          </p:grpSpPr>
          <p:sp>
            <p:nvSpPr>
              <p:cNvPr id="11302" name="Oval 12"/>
              <p:cNvSpPr>
                <a:spLocks noChangeArrowheads="1"/>
              </p:cNvSpPr>
              <p:nvPr/>
            </p:nvSpPr>
            <p:spPr bwMode="auto">
              <a:xfrm>
                <a:off x="3646" y="2133"/>
                <a:ext cx="1572" cy="659"/>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wrap="none" anchor="ctr"/>
              <a:lstStyle/>
              <a:p>
                <a:pPr algn="ctr">
                  <a:spcBef>
                    <a:spcPct val="20000"/>
                  </a:spcBef>
                </a:pPr>
                <a:r>
                  <a:rPr lang="es-MX" sz="1500" b="1">
                    <a:solidFill>
                      <a:srgbClr val="FFFFFF"/>
                    </a:solidFill>
                  </a:rPr>
                  <a:t>Gestión </a:t>
                </a:r>
              </a:p>
              <a:p>
                <a:pPr algn="ctr">
                  <a:spcBef>
                    <a:spcPct val="20000"/>
                  </a:spcBef>
                </a:pPr>
                <a:r>
                  <a:rPr lang="es-MX" sz="1500" b="1">
                    <a:solidFill>
                      <a:srgbClr val="FFFFFF"/>
                    </a:solidFill>
                  </a:rPr>
                  <a:t>institucional </a:t>
                </a:r>
              </a:p>
              <a:p>
                <a:pPr algn="ctr">
                  <a:spcBef>
                    <a:spcPct val="20000"/>
                  </a:spcBef>
                </a:pPr>
                <a:r>
                  <a:rPr lang="es-MX" sz="1500" b="1">
                    <a:solidFill>
                      <a:srgbClr val="FFFFFF"/>
                    </a:solidFill>
                  </a:rPr>
                  <a:t>competente</a:t>
                </a:r>
                <a:endParaRPr lang="es-ES" sz="1500" b="1">
                  <a:solidFill>
                    <a:srgbClr val="FFFFFF"/>
                  </a:solidFill>
                </a:endParaRPr>
              </a:p>
            </p:txBody>
          </p:sp>
          <p:cxnSp>
            <p:nvCxnSpPr>
              <p:cNvPr id="11303" name="AutoShape 13"/>
              <p:cNvCxnSpPr>
                <a:cxnSpLocks noChangeShapeType="1"/>
                <a:stCxn id="11302" idx="1"/>
                <a:endCxn id="11269" idx="5"/>
              </p:cNvCxnSpPr>
              <p:nvPr/>
            </p:nvCxnSpPr>
            <p:spPr bwMode="auto">
              <a:xfrm rot="16200000" flipV="1">
                <a:off x="3578" y="1932"/>
                <a:ext cx="84" cy="512"/>
              </a:xfrm>
              <a:prstGeom prst="straightConnector1">
                <a:avLst/>
              </a:prstGeom>
              <a:noFill/>
              <a:ln w="38100">
                <a:pattFill prst="pct70">
                  <a:fgClr>
                    <a:srgbClr val="C0C0C0"/>
                  </a:fgClr>
                  <a:bgClr>
                    <a:srgbClr val="FFFFFF"/>
                  </a:bgClr>
                </a:pattFill>
                <a:round/>
                <a:headEnd/>
                <a:tailEnd type="triangle" w="med" len="med"/>
              </a:ln>
            </p:spPr>
          </p:cxnSp>
        </p:grpSp>
        <p:grpSp>
          <p:nvGrpSpPr>
            <p:cNvPr id="11299" name="Group 14"/>
            <p:cNvGrpSpPr>
              <a:grpSpLocks/>
            </p:cNvGrpSpPr>
            <p:nvPr/>
          </p:nvGrpSpPr>
          <p:grpSpPr bwMode="auto">
            <a:xfrm>
              <a:off x="569" y="2146"/>
              <a:ext cx="1867" cy="701"/>
              <a:chOff x="603" y="2268"/>
              <a:chExt cx="1867" cy="746"/>
            </a:xfrm>
          </p:grpSpPr>
          <p:sp>
            <p:nvSpPr>
              <p:cNvPr id="11300" name="Oval 15"/>
              <p:cNvSpPr>
                <a:spLocks noChangeArrowheads="1"/>
              </p:cNvSpPr>
              <p:nvPr/>
            </p:nvSpPr>
            <p:spPr bwMode="auto">
              <a:xfrm>
                <a:off x="603" y="2331"/>
                <a:ext cx="1517" cy="683"/>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wrap="none" anchor="ctr"/>
              <a:lstStyle/>
              <a:p>
                <a:pPr algn="ctr">
                  <a:spcBef>
                    <a:spcPct val="20000"/>
                  </a:spcBef>
                </a:pPr>
                <a:r>
                  <a:rPr lang="es-MX" sz="1500" b="1" dirty="0">
                    <a:solidFill>
                      <a:srgbClr val="FFFFFF"/>
                    </a:solidFill>
                  </a:rPr>
                  <a:t>Oferta educativa </a:t>
                </a:r>
              </a:p>
              <a:p>
                <a:pPr algn="ctr">
                  <a:spcBef>
                    <a:spcPct val="20000"/>
                  </a:spcBef>
                </a:pPr>
                <a:r>
                  <a:rPr lang="es-MX" sz="1500" b="1" dirty="0">
                    <a:solidFill>
                      <a:srgbClr val="FFFFFF"/>
                    </a:solidFill>
                  </a:rPr>
                  <a:t>de </a:t>
                </a:r>
                <a:r>
                  <a:rPr lang="es-MX" sz="1500" b="1" dirty="0" smtClean="0">
                    <a:solidFill>
                      <a:srgbClr val="FFFFFF"/>
                    </a:solidFill>
                  </a:rPr>
                  <a:t>calidad</a:t>
                </a:r>
                <a:r>
                  <a:rPr lang="es-MX" sz="1500" b="1" dirty="0">
                    <a:solidFill>
                      <a:srgbClr val="FFFFFF"/>
                    </a:solidFill>
                  </a:rPr>
                  <a:t/>
                </a:r>
                <a:br>
                  <a:rPr lang="es-MX" sz="1500" b="1" dirty="0">
                    <a:solidFill>
                      <a:srgbClr val="FFFFFF"/>
                    </a:solidFill>
                  </a:rPr>
                </a:br>
                <a:r>
                  <a:rPr lang="es-MX" sz="1500" b="1" dirty="0">
                    <a:solidFill>
                      <a:srgbClr val="FFFFFF"/>
                    </a:solidFill>
                  </a:rPr>
                  <a:t>y pertinente</a:t>
                </a:r>
                <a:endParaRPr lang="es-ES" sz="1500" b="1" dirty="0">
                  <a:solidFill>
                    <a:srgbClr val="FFFFFF"/>
                  </a:solidFill>
                </a:endParaRPr>
              </a:p>
            </p:txBody>
          </p:sp>
          <p:cxnSp>
            <p:nvCxnSpPr>
              <p:cNvPr id="11301" name="AutoShape 16"/>
              <p:cNvCxnSpPr>
                <a:cxnSpLocks noChangeShapeType="1"/>
                <a:stCxn id="11269" idx="3"/>
                <a:endCxn id="11300" idx="7"/>
              </p:cNvCxnSpPr>
              <p:nvPr/>
            </p:nvCxnSpPr>
            <p:spPr bwMode="auto">
              <a:xfrm rot="5400000">
                <a:off x="2102" y="2064"/>
                <a:ext cx="163" cy="572"/>
              </a:xfrm>
              <a:prstGeom prst="straightConnector1">
                <a:avLst/>
              </a:prstGeom>
              <a:noFill/>
              <a:ln w="38100">
                <a:pattFill prst="pct70">
                  <a:fgClr>
                    <a:srgbClr val="C0C0C0"/>
                  </a:fgClr>
                  <a:bgClr>
                    <a:srgbClr val="FFFFFF"/>
                  </a:bgClr>
                </a:pattFill>
                <a:round/>
                <a:headEnd type="triangle" w="med" len="med"/>
                <a:tailEnd/>
              </a:ln>
            </p:spPr>
          </p:cxnSp>
        </p:grpSp>
      </p:grpSp>
      <p:sp>
        <p:nvSpPr>
          <p:cNvPr id="266257" name="Freeform 17"/>
          <p:cNvSpPr>
            <a:spLocks/>
          </p:cNvSpPr>
          <p:nvPr/>
        </p:nvSpPr>
        <p:spPr bwMode="auto">
          <a:xfrm>
            <a:off x="3225800" y="3200476"/>
            <a:ext cx="2614613" cy="165100"/>
          </a:xfrm>
          <a:custGeom>
            <a:avLst/>
            <a:gdLst>
              <a:gd name="T0" fmla="*/ 2147483647 w 2497"/>
              <a:gd name="T1" fmla="*/ 2147483647 h 275"/>
              <a:gd name="T2" fmla="*/ 2147483647 w 2497"/>
              <a:gd name="T3" fmla="*/ 2147483647 h 275"/>
              <a:gd name="T4" fmla="*/ 2147483647 w 2497"/>
              <a:gd name="T5" fmla="*/ 2147483647 h 275"/>
              <a:gd name="T6" fmla="*/ 2147483647 w 2497"/>
              <a:gd name="T7" fmla="*/ 2147483647 h 275"/>
              <a:gd name="T8" fmla="*/ 2147483647 w 2497"/>
              <a:gd name="T9" fmla="*/ 2147483647 h 275"/>
              <a:gd name="T10" fmla="*/ 2147483647 w 2497"/>
              <a:gd name="T11" fmla="*/ 2147483647 h 275"/>
              <a:gd name="T12" fmla="*/ 2147483647 w 2497"/>
              <a:gd name="T13" fmla="*/ 2147483647 h 275"/>
              <a:gd name="T14" fmla="*/ 2147483647 w 2497"/>
              <a:gd name="T15" fmla="*/ 2147483647 h 275"/>
              <a:gd name="T16" fmla="*/ 2147483647 w 2497"/>
              <a:gd name="T17" fmla="*/ 2147483647 h 275"/>
              <a:gd name="T18" fmla="*/ 2147483647 w 2497"/>
              <a:gd name="T19" fmla="*/ 2147483647 h 275"/>
              <a:gd name="T20" fmla="*/ 2147483647 w 2497"/>
              <a:gd name="T21" fmla="*/ 2147483647 h 275"/>
              <a:gd name="T22" fmla="*/ 2147483647 w 2497"/>
              <a:gd name="T23" fmla="*/ 2147483647 h 275"/>
              <a:gd name="T24" fmla="*/ 2147483647 w 2497"/>
              <a:gd name="T25" fmla="*/ 2147483647 h 275"/>
              <a:gd name="T26" fmla="*/ 2147483647 w 2497"/>
              <a:gd name="T27" fmla="*/ 2147483647 h 275"/>
              <a:gd name="T28" fmla="*/ 0 w 249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7"/>
              <a:gd name="T46" fmla="*/ 0 h 275"/>
              <a:gd name="T47" fmla="*/ 2497 w 2497"/>
              <a:gd name="T48" fmla="*/ 275 h 2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7" h="275">
                <a:moveTo>
                  <a:pt x="2497" y="5"/>
                </a:moveTo>
                <a:cubicBezTo>
                  <a:pt x="2480" y="13"/>
                  <a:pt x="2443" y="35"/>
                  <a:pt x="2397" y="53"/>
                </a:cubicBezTo>
                <a:cubicBezTo>
                  <a:pt x="2351" y="71"/>
                  <a:pt x="2282" y="93"/>
                  <a:pt x="2219" y="115"/>
                </a:cubicBezTo>
                <a:cubicBezTo>
                  <a:pt x="2156" y="137"/>
                  <a:pt x="2090" y="162"/>
                  <a:pt x="2020" y="182"/>
                </a:cubicBezTo>
                <a:cubicBezTo>
                  <a:pt x="1950" y="202"/>
                  <a:pt x="1858" y="225"/>
                  <a:pt x="1801" y="237"/>
                </a:cubicBezTo>
                <a:cubicBezTo>
                  <a:pt x="1744" y="249"/>
                  <a:pt x="1719" y="250"/>
                  <a:pt x="1675" y="255"/>
                </a:cubicBezTo>
                <a:cubicBezTo>
                  <a:pt x="1631" y="260"/>
                  <a:pt x="1606" y="266"/>
                  <a:pt x="1536" y="269"/>
                </a:cubicBezTo>
                <a:cubicBezTo>
                  <a:pt x="1466" y="272"/>
                  <a:pt x="1328" y="275"/>
                  <a:pt x="1252" y="274"/>
                </a:cubicBezTo>
                <a:cubicBezTo>
                  <a:pt x="1176" y="273"/>
                  <a:pt x="1148" y="269"/>
                  <a:pt x="1080" y="265"/>
                </a:cubicBezTo>
                <a:cubicBezTo>
                  <a:pt x="1012" y="261"/>
                  <a:pt x="911" y="256"/>
                  <a:pt x="841" y="247"/>
                </a:cubicBezTo>
                <a:cubicBezTo>
                  <a:pt x="771" y="238"/>
                  <a:pt x="725" y="226"/>
                  <a:pt x="659" y="211"/>
                </a:cubicBezTo>
                <a:cubicBezTo>
                  <a:pt x="593" y="196"/>
                  <a:pt x="503" y="174"/>
                  <a:pt x="445" y="159"/>
                </a:cubicBezTo>
                <a:cubicBezTo>
                  <a:pt x="387" y="144"/>
                  <a:pt x="357" y="133"/>
                  <a:pt x="310" y="118"/>
                </a:cubicBezTo>
                <a:cubicBezTo>
                  <a:pt x="263" y="103"/>
                  <a:pt x="216" y="84"/>
                  <a:pt x="164" y="64"/>
                </a:cubicBezTo>
                <a:cubicBezTo>
                  <a:pt x="112" y="44"/>
                  <a:pt x="34" y="13"/>
                  <a:pt x="0" y="0"/>
                </a:cubicBezTo>
              </a:path>
            </a:pathLst>
          </a:custGeom>
          <a:noFill/>
          <a:ln w="38100">
            <a:solidFill>
              <a:srgbClr val="C0C0C0"/>
            </a:solidFill>
            <a:prstDash val="dash"/>
            <a:round/>
            <a:headEnd/>
            <a:tailEnd type="triangle" w="med" len="med"/>
          </a:ln>
        </p:spPr>
        <p:txBody>
          <a:bodyPr/>
          <a:lstStyle/>
          <a:p>
            <a:pPr algn="ctr"/>
            <a:endParaRPr lang="es-MX"/>
          </a:p>
        </p:txBody>
      </p:sp>
      <p:grpSp>
        <p:nvGrpSpPr>
          <p:cNvPr id="5" name="Group 57"/>
          <p:cNvGrpSpPr>
            <a:grpSpLocks/>
          </p:cNvGrpSpPr>
          <p:nvPr/>
        </p:nvGrpSpPr>
        <p:grpSpPr bwMode="auto">
          <a:xfrm>
            <a:off x="7938" y="3333828"/>
            <a:ext cx="1706562" cy="1179513"/>
            <a:chOff x="5" y="2746"/>
            <a:chExt cx="961" cy="743"/>
          </a:xfrm>
        </p:grpSpPr>
        <p:sp>
          <p:nvSpPr>
            <p:cNvPr id="11296" name="Oval 19"/>
            <p:cNvSpPr>
              <a:spLocks noChangeArrowheads="1"/>
            </p:cNvSpPr>
            <p:nvPr/>
          </p:nvSpPr>
          <p:spPr bwMode="auto">
            <a:xfrm>
              <a:off x="5" y="2952"/>
              <a:ext cx="961" cy="537"/>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anchor="ctr"/>
            <a:lstStyle/>
            <a:p>
              <a:pPr algn="ctr">
                <a:spcBef>
                  <a:spcPct val="20000"/>
                </a:spcBef>
              </a:pPr>
              <a:r>
                <a:rPr lang="es-MX" sz="1400" b="1">
                  <a:solidFill>
                    <a:srgbClr val="FFFFFF"/>
                  </a:solidFill>
                </a:rPr>
                <a:t>Alta capacidad académica</a:t>
              </a:r>
              <a:endParaRPr lang="es-ES" sz="1400" b="1">
                <a:solidFill>
                  <a:srgbClr val="FFFFFF"/>
                </a:solidFill>
              </a:endParaRPr>
            </a:p>
          </p:txBody>
        </p:sp>
        <p:cxnSp>
          <p:nvCxnSpPr>
            <p:cNvPr id="11297" name="AutoShape 20"/>
            <p:cNvCxnSpPr>
              <a:cxnSpLocks noChangeShapeType="1"/>
              <a:stCxn id="11296" idx="0"/>
              <a:endCxn id="11300" idx="3"/>
            </p:cNvCxnSpPr>
            <p:nvPr/>
          </p:nvCxnSpPr>
          <p:spPr bwMode="auto">
            <a:xfrm rot="5400000" flipH="1" flipV="1">
              <a:off x="494" y="2738"/>
              <a:ext cx="205" cy="222"/>
            </a:xfrm>
            <a:prstGeom prst="straightConnector1">
              <a:avLst/>
            </a:prstGeom>
            <a:noFill/>
            <a:ln w="38100">
              <a:pattFill prst="pct70">
                <a:fgClr>
                  <a:srgbClr val="C0C0C0"/>
                </a:fgClr>
                <a:bgClr>
                  <a:srgbClr val="FFFFFF"/>
                </a:bgClr>
              </a:pattFill>
              <a:round/>
              <a:headEnd/>
              <a:tailEnd type="triangle" w="med" len="med"/>
            </a:ln>
          </p:spPr>
        </p:cxnSp>
      </p:grpSp>
      <p:grpSp>
        <p:nvGrpSpPr>
          <p:cNvPr id="6" name="Group 60"/>
          <p:cNvGrpSpPr>
            <a:grpSpLocks/>
          </p:cNvGrpSpPr>
          <p:nvPr/>
        </p:nvGrpSpPr>
        <p:grpSpPr bwMode="auto">
          <a:xfrm>
            <a:off x="2614613" y="3335415"/>
            <a:ext cx="1849437" cy="1489075"/>
            <a:chOff x="1647" y="2747"/>
            <a:chExt cx="1165" cy="938"/>
          </a:xfrm>
        </p:grpSpPr>
        <p:cxnSp>
          <p:nvCxnSpPr>
            <p:cNvPr id="11293" name="AutoShape 25"/>
            <p:cNvCxnSpPr>
              <a:cxnSpLocks noChangeShapeType="1"/>
              <a:stCxn id="11300" idx="5"/>
              <a:endCxn id="11294" idx="0"/>
            </p:cNvCxnSpPr>
            <p:nvPr/>
          </p:nvCxnSpPr>
          <p:spPr bwMode="auto">
            <a:xfrm rot="16200000" flipH="1">
              <a:off x="1955" y="2656"/>
              <a:ext cx="183" cy="366"/>
            </a:xfrm>
            <a:prstGeom prst="straightConnector1">
              <a:avLst/>
            </a:prstGeom>
            <a:noFill/>
            <a:ln w="38100">
              <a:pattFill prst="pct70">
                <a:fgClr>
                  <a:srgbClr val="C0C0C0"/>
                </a:fgClr>
                <a:bgClr>
                  <a:srgbClr val="FFFFFF"/>
                </a:bgClr>
              </a:pattFill>
              <a:round/>
              <a:headEnd/>
              <a:tailEnd type="triangle" w="med" len="med"/>
            </a:ln>
          </p:spPr>
        </p:cxnSp>
        <p:sp>
          <p:nvSpPr>
            <p:cNvPr id="11294" name="Oval 26"/>
            <p:cNvSpPr>
              <a:spLocks noChangeArrowheads="1"/>
            </p:cNvSpPr>
            <p:nvPr/>
          </p:nvSpPr>
          <p:spPr bwMode="auto">
            <a:xfrm>
              <a:off x="1647" y="2930"/>
              <a:ext cx="1165" cy="558"/>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lIns="18000" rIns="18000" anchor="ctr"/>
            <a:lstStyle/>
            <a:p>
              <a:pPr algn="ctr">
                <a:spcBef>
                  <a:spcPct val="20000"/>
                </a:spcBef>
              </a:pPr>
              <a:r>
                <a:rPr lang="es-MX" sz="1400" b="1">
                  <a:solidFill>
                    <a:srgbClr val="FFFFFF"/>
                  </a:solidFill>
                </a:rPr>
                <a:t>Alta competitividad académica</a:t>
              </a:r>
              <a:endParaRPr lang="es-ES" sz="1400" b="1">
                <a:solidFill>
                  <a:srgbClr val="FFFFFF"/>
                </a:solidFill>
              </a:endParaRPr>
            </a:p>
          </p:txBody>
        </p:sp>
        <p:cxnSp>
          <p:nvCxnSpPr>
            <p:cNvPr id="11295" name="AutoShape 27"/>
            <p:cNvCxnSpPr>
              <a:cxnSpLocks noChangeShapeType="1"/>
              <a:stCxn id="11294" idx="4"/>
              <a:endCxn id="266269" idx="6"/>
            </p:cNvCxnSpPr>
            <p:nvPr/>
          </p:nvCxnSpPr>
          <p:spPr bwMode="auto">
            <a:xfrm rot="5400000">
              <a:off x="1957" y="3413"/>
              <a:ext cx="197" cy="347"/>
            </a:xfrm>
            <a:prstGeom prst="straightConnector1">
              <a:avLst/>
            </a:prstGeom>
            <a:noFill/>
            <a:ln w="38100">
              <a:pattFill prst="pct70">
                <a:fgClr>
                  <a:srgbClr val="C0C0C0"/>
                </a:fgClr>
                <a:bgClr>
                  <a:srgbClr val="FFFFFF"/>
                </a:bgClr>
              </a:pattFill>
              <a:round/>
              <a:headEnd type="triangle" w="med" len="med"/>
              <a:tailEnd/>
            </a:ln>
          </p:spPr>
        </p:cxnSp>
      </p:grpSp>
      <p:grpSp>
        <p:nvGrpSpPr>
          <p:cNvPr id="7" name="Group 44"/>
          <p:cNvGrpSpPr>
            <a:grpSpLocks/>
          </p:cNvGrpSpPr>
          <p:nvPr/>
        </p:nvGrpSpPr>
        <p:grpSpPr bwMode="auto">
          <a:xfrm>
            <a:off x="7242175" y="3252864"/>
            <a:ext cx="1812925" cy="1176337"/>
            <a:chOff x="4562" y="2695"/>
            <a:chExt cx="1142" cy="741"/>
          </a:xfrm>
        </p:grpSpPr>
        <p:sp>
          <p:nvSpPr>
            <p:cNvPr id="11291" name="Oval 22"/>
            <p:cNvSpPr>
              <a:spLocks noChangeArrowheads="1"/>
            </p:cNvSpPr>
            <p:nvPr/>
          </p:nvSpPr>
          <p:spPr bwMode="auto">
            <a:xfrm>
              <a:off x="4562" y="2950"/>
              <a:ext cx="1142" cy="486"/>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anchor="ctr"/>
            <a:lstStyle/>
            <a:p>
              <a:pPr algn="ctr">
                <a:spcBef>
                  <a:spcPct val="20000"/>
                </a:spcBef>
              </a:pPr>
              <a:r>
                <a:rPr lang="es-MX" sz="1400" b="1" dirty="0" smtClean="0">
                  <a:solidFill>
                    <a:srgbClr val="FFFFFF"/>
                  </a:solidFill>
                </a:rPr>
                <a:t>Gestión institucional acreditada</a:t>
              </a:r>
              <a:endParaRPr lang="es-ES" sz="1400" b="1" dirty="0">
                <a:solidFill>
                  <a:srgbClr val="FFFFFF"/>
                </a:solidFill>
              </a:endParaRPr>
            </a:p>
          </p:txBody>
        </p:sp>
        <p:cxnSp>
          <p:nvCxnSpPr>
            <p:cNvPr id="11292" name="AutoShape 23"/>
            <p:cNvCxnSpPr>
              <a:cxnSpLocks noChangeShapeType="1"/>
            </p:cNvCxnSpPr>
            <p:nvPr/>
          </p:nvCxnSpPr>
          <p:spPr bwMode="auto">
            <a:xfrm flipH="1" flipV="1">
              <a:off x="4989" y="2695"/>
              <a:ext cx="144" cy="234"/>
            </a:xfrm>
            <a:prstGeom prst="straightConnector1">
              <a:avLst/>
            </a:prstGeom>
            <a:noFill/>
            <a:ln w="38100">
              <a:pattFill prst="pct70">
                <a:fgClr>
                  <a:srgbClr val="B2B2B2"/>
                </a:fgClr>
                <a:bgClr>
                  <a:srgbClr val="FFFFFF"/>
                </a:bgClr>
              </a:pattFill>
              <a:round/>
              <a:headEnd/>
              <a:tailEnd type="triangle" w="med" len="med"/>
            </a:ln>
          </p:spPr>
        </p:cxnSp>
      </p:grpSp>
      <p:grpSp>
        <p:nvGrpSpPr>
          <p:cNvPr id="8" name="Group 61"/>
          <p:cNvGrpSpPr>
            <a:grpSpLocks/>
          </p:cNvGrpSpPr>
          <p:nvPr/>
        </p:nvGrpSpPr>
        <p:grpSpPr bwMode="auto">
          <a:xfrm>
            <a:off x="3924300" y="3243339"/>
            <a:ext cx="2919413" cy="1433512"/>
            <a:chOff x="2472" y="2689"/>
            <a:chExt cx="1839" cy="903"/>
          </a:xfrm>
        </p:grpSpPr>
        <p:sp>
          <p:nvSpPr>
            <p:cNvPr id="11288" name="Oval 34">
              <a:hlinkClick r:id="rId3" action="ppaction://hlinksldjump"/>
            </p:cNvPr>
            <p:cNvSpPr>
              <a:spLocks noChangeArrowheads="1"/>
            </p:cNvSpPr>
            <p:nvPr/>
          </p:nvSpPr>
          <p:spPr bwMode="auto">
            <a:xfrm>
              <a:off x="3118" y="2947"/>
              <a:ext cx="1193" cy="491"/>
            </a:xfrm>
            <a:prstGeom prst="ellipse">
              <a:avLst/>
            </a:prstGeom>
            <a:gradFill rotWithShape="0">
              <a:gsLst>
                <a:gs pos="0">
                  <a:srgbClr val="A3C2E1"/>
                </a:gs>
                <a:gs pos="100000">
                  <a:srgbClr val="75A3D1"/>
                </a:gs>
              </a:gsLst>
              <a:lin ang="0" scaled="1"/>
            </a:gradFill>
            <a:ln w="38100" algn="ctr">
              <a:pattFill prst="pct70">
                <a:fgClr>
                  <a:srgbClr val="C0C0C0"/>
                </a:fgClr>
                <a:bgClr>
                  <a:srgbClr val="FFFFFF"/>
                </a:bgClr>
              </a:pattFill>
              <a:round/>
              <a:headEnd/>
              <a:tailEnd/>
            </a:ln>
          </p:spPr>
          <p:txBody>
            <a:bodyPr anchor="ctr"/>
            <a:lstStyle/>
            <a:p>
              <a:pPr algn="ctr">
                <a:spcBef>
                  <a:spcPct val="20000"/>
                </a:spcBef>
              </a:pPr>
              <a:r>
                <a:rPr lang="es-MX" sz="1400" b="1"/>
                <a:t>Rendición de cuentas</a:t>
              </a:r>
              <a:endParaRPr lang="es-ES" sz="1400" b="1"/>
            </a:p>
          </p:txBody>
        </p:sp>
        <p:cxnSp>
          <p:nvCxnSpPr>
            <p:cNvPr id="11289" name="AutoShape 35"/>
            <p:cNvCxnSpPr>
              <a:cxnSpLocks noChangeShapeType="1"/>
              <a:stCxn id="11288" idx="0"/>
              <a:endCxn id="11302" idx="3"/>
            </p:cNvCxnSpPr>
            <p:nvPr/>
          </p:nvCxnSpPr>
          <p:spPr bwMode="auto">
            <a:xfrm rot="5400000" flipH="1" flipV="1">
              <a:off x="3667" y="2737"/>
              <a:ext cx="257" cy="162"/>
            </a:xfrm>
            <a:prstGeom prst="straightConnector1">
              <a:avLst/>
            </a:prstGeom>
            <a:noFill/>
            <a:ln w="38100">
              <a:pattFill prst="pct70">
                <a:fgClr>
                  <a:srgbClr val="B2B2B2"/>
                </a:fgClr>
                <a:bgClr>
                  <a:srgbClr val="FFFFFF"/>
                </a:bgClr>
              </a:pattFill>
              <a:round/>
              <a:headEnd type="triangle" w="med" len="med"/>
              <a:tailEnd/>
            </a:ln>
          </p:spPr>
        </p:cxnSp>
        <p:sp>
          <p:nvSpPr>
            <p:cNvPr id="11290" name="Freeform 36"/>
            <p:cNvSpPr>
              <a:spLocks/>
            </p:cNvSpPr>
            <p:nvPr/>
          </p:nvSpPr>
          <p:spPr bwMode="auto">
            <a:xfrm>
              <a:off x="2472" y="3448"/>
              <a:ext cx="1007" cy="144"/>
            </a:xfrm>
            <a:custGeom>
              <a:avLst/>
              <a:gdLst>
                <a:gd name="T0" fmla="*/ 0 w 2497"/>
                <a:gd name="T1" fmla="*/ 1 h 275"/>
                <a:gd name="T2" fmla="*/ 0 w 2497"/>
                <a:gd name="T3" fmla="*/ 1 h 275"/>
                <a:gd name="T4" fmla="*/ 0 w 2497"/>
                <a:gd name="T5" fmla="*/ 1 h 275"/>
                <a:gd name="T6" fmla="*/ 0 w 2497"/>
                <a:gd name="T7" fmla="*/ 1 h 275"/>
                <a:gd name="T8" fmla="*/ 0 w 2497"/>
                <a:gd name="T9" fmla="*/ 1 h 275"/>
                <a:gd name="T10" fmla="*/ 0 w 2497"/>
                <a:gd name="T11" fmla="*/ 1 h 275"/>
                <a:gd name="T12" fmla="*/ 0 w 2497"/>
                <a:gd name="T13" fmla="*/ 1 h 275"/>
                <a:gd name="T14" fmla="*/ 0 w 2497"/>
                <a:gd name="T15" fmla="*/ 1 h 275"/>
                <a:gd name="T16" fmla="*/ 0 w 2497"/>
                <a:gd name="T17" fmla="*/ 1 h 275"/>
                <a:gd name="T18" fmla="*/ 0 w 2497"/>
                <a:gd name="T19" fmla="*/ 1 h 275"/>
                <a:gd name="T20" fmla="*/ 0 w 2497"/>
                <a:gd name="T21" fmla="*/ 1 h 275"/>
                <a:gd name="T22" fmla="*/ 0 w 2497"/>
                <a:gd name="T23" fmla="*/ 1 h 275"/>
                <a:gd name="T24" fmla="*/ 0 w 2497"/>
                <a:gd name="T25" fmla="*/ 1 h 275"/>
                <a:gd name="T26" fmla="*/ 0 w 2497"/>
                <a:gd name="T27" fmla="*/ 1 h 275"/>
                <a:gd name="T28" fmla="*/ 0 w 249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7"/>
                <a:gd name="T46" fmla="*/ 0 h 275"/>
                <a:gd name="T47" fmla="*/ 2497 w 2497"/>
                <a:gd name="T48" fmla="*/ 275 h 2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7" h="275">
                  <a:moveTo>
                    <a:pt x="2497" y="5"/>
                  </a:moveTo>
                  <a:cubicBezTo>
                    <a:pt x="2480" y="13"/>
                    <a:pt x="2443" y="35"/>
                    <a:pt x="2397" y="53"/>
                  </a:cubicBezTo>
                  <a:cubicBezTo>
                    <a:pt x="2351" y="71"/>
                    <a:pt x="2282" y="93"/>
                    <a:pt x="2219" y="115"/>
                  </a:cubicBezTo>
                  <a:cubicBezTo>
                    <a:pt x="2156" y="137"/>
                    <a:pt x="2090" y="162"/>
                    <a:pt x="2020" y="182"/>
                  </a:cubicBezTo>
                  <a:cubicBezTo>
                    <a:pt x="1950" y="202"/>
                    <a:pt x="1858" y="225"/>
                    <a:pt x="1801" y="237"/>
                  </a:cubicBezTo>
                  <a:cubicBezTo>
                    <a:pt x="1744" y="249"/>
                    <a:pt x="1719" y="250"/>
                    <a:pt x="1675" y="255"/>
                  </a:cubicBezTo>
                  <a:cubicBezTo>
                    <a:pt x="1631" y="260"/>
                    <a:pt x="1606" y="266"/>
                    <a:pt x="1536" y="269"/>
                  </a:cubicBezTo>
                  <a:cubicBezTo>
                    <a:pt x="1466" y="272"/>
                    <a:pt x="1328" y="275"/>
                    <a:pt x="1252" y="274"/>
                  </a:cubicBezTo>
                  <a:cubicBezTo>
                    <a:pt x="1176" y="273"/>
                    <a:pt x="1148" y="269"/>
                    <a:pt x="1080" y="265"/>
                  </a:cubicBezTo>
                  <a:cubicBezTo>
                    <a:pt x="1012" y="261"/>
                    <a:pt x="911" y="256"/>
                    <a:pt x="841" y="247"/>
                  </a:cubicBezTo>
                  <a:cubicBezTo>
                    <a:pt x="771" y="238"/>
                    <a:pt x="725" y="226"/>
                    <a:pt x="659" y="211"/>
                  </a:cubicBezTo>
                  <a:cubicBezTo>
                    <a:pt x="593" y="196"/>
                    <a:pt x="503" y="174"/>
                    <a:pt x="445" y="159"/>
                  </a:cubicBezTo>
                  <a:cubicBezTo>
                    <a:pt x="387" y="144"/>
                    <a:pt x="357" y="133"/>
                    <a:pt x="310" y="118"/>
                  </a:cubicBezTo>
                  <a:cubicBezTo>
                    <a:pt x="263" y="103"/>
                    <a:pt x="216" y="84"/>
                    <a:pt x="164" y="64"/>
                  </a:cubicBezTo>
                  <a:cubicBezTo>
                    <a:pt x="112" y="44"/>
                    <a:pt x="34" y="13"/>
                    <a:pt x="0" y="0"/>
                  </a:cubicBezTo>
                </a:path>
              </a:pathLst>
            </a:custGeom>
            <a:noFill/>
            <a:ln w="38100">
              <a:solidFill>
                <a:srgbClr val="C0C0C0"/>
              </a:solidFill>
              <a:prstDash val="dash"/>
              <a:round/>
              <a:headEnd type="triangle" w="med" len="med"/>
              <a:tailEnd/>
            </a:ln>
          </p:spPr>
          <p:txBody>
            <a:bodyPr/>
            <a:lstStyle/>
            <a:p>
              <a:pPr algn="ctr"/>
              <a:endParaRPr lang="es-MX"/>
            </a:p>
          </p:txBody>
        </p:sp>
      </p:grpSp>
      <p:sp>
        <p:nvSpPr>
          <p:cNvPr id="12339" name="Oval 19"/>
          <p:cNvSpPr>
            <a:spLocks noChangeArrowheads="1"/>
          </p:cNvSpPr>
          <p:nvPr/>
        </p:nvSpPr>
        <p:spPr bwMode="auto">
          <a:xfrm>
            <a:off x="3132138" y="4851476"/>
            <a:ext cx="2390775" cy="1169812"/>
          </a:xfrm>
          <a:prstGeom prst="ellipse">
            <a:avLst/>
          </a:prstGeom>
          <a:gradFill rotWithShape="1">
            <a:gsLst>
              <a:gs pos="0">
                <a:srgbClr val="FFFF00">
                  <a:gamma/>
                  <a:tint val="50980"/>
                  <a:invGamma/>
                </a:srgbClr>
              </a:gs>
              <a:gs pos="50000">
                <a:srgbClr val="FFFF00">
                  <a:alpha val="14999"/>
                </a:srgbClr>
              </a:gs>
              <a:gs pos="100000">
                <a:srgbClr val="FFFF00">
                  <a:gamma/>
                  <a:tint val="50980"/>
                  <a:invGamma/>
                </a:srgbClr>
              </a:gs>
            </a:gsLst>
            <a:lin ang="5400000" scaled="1"/>
          </a:gradFill>
          <a:ln w="38100" algn="ctr">
            <a:pattFill prst="pct70">
              <a:fgClr>
                <a:srgbClr val="C0C0C0"/>
              </a:fgClr>
              <a:bgClr>
                <a:srgbClr val="FFFFFF"/>
              </a:bgClr>
            </a:pattFill>
            <a:round/>
            <a:headEnd/>
            <a:tailEnd/>
          </a:ln>
        </p:spPr>
        <p:txBody>
          <a:bodyPr anchor="ctr"/>
          <a:lstStyle/>
          <a:p>
            <a:pPr algn="ctr">
              <a:spcBef>
                <a:spcPct val="20000"/>
              </a:spcBef>
              <a:defRPr/>
            </a:pPr>
            <a:r>
              <a:rPr lang="es-MX" b="1" dirty="0"/>
              <a:t>Estudios de:  </a:t>
            </a:r>
          </a:p>
          <a:p>
            <a:pPr algn="ctr">
              <a:spcBef>
                <a:spcPct val="20000"/>
              </a:spcBef>
              <a:defRPr/>
            </a:pPr>
            <a:r>
              <a:rPr lang="es-MX" b="1" dirty="0"/>
              <a:t>Factibilidad</a:t>
            </a:r>
          </a:p>
          <a:p>
            <a:pPr algn="ctr">
              <a:spcBef>
                <a:spcPct val="20000"/>
              </a:spcBef>
              <a:defRPr/>
            </a:pPr>
            <a:r>
              <a:rPr lang="es-MX" b="1" dirty="0"/>
              <a:t>Egresados</a:t>
            </a:r>
          </a:p>
          <a:p>
            <a:pPr algn="ctr">
              <a:spcBef>
                <a:spcPct val="20000"/>
              </a:spcBef>
              <a:defRPr/>
            </a:pPr>
            <a:r>
              <a:rPr lang="es-MX" b="1" dirty="0" smtClean="0"/>
              <a:t>Empleadores</a:t>
            </a:r>
          </a:p>
          <a:p>
            <a:pPr algn="ctr">
              <a:spcBef>
                <a:spcPct val="20000"/>
              </a:spcBef>
              <a:defRPr/>
            </a:pPr>
            <a:r>
              <a:rPr lang="es-MX" b="1" dirty="0" smtClean="0"/>
              <a:t>Entre otros</a:t>
            </a:r>
            <a:endParaRPr lang="es-ES" b="1" dirty="0"/>
          </a:p>
        </p:txBody>
      </p:sp>
      <p:grpSp>
        <p:nvGrpSpPr>
          <p:cNvPr id="9" name="Group 59"/>
          <p:cNvGrpSpPr>
            <a:grpSpLocks/>
          </p:cNvGrpSpPr>
          <p:nvPr/>
        </p:nvGrpSpPr>
        <p:grpSpPr bwMode="auto">
          <a:xfrm>
            <a:off x="781050" y="3505276"/>
            <a:ext cx="2363788" cy="1735138"/>
            <a:chOff x="492" y="2854"/>
            <a:chExt cx="1489" cy="1093"/>
          </a:xfrm>
        </p:grpSpPr>
        <p:sp>
          <p:nvSpPr>
            <p:cNvPr id="266269" name="Oval 29">
              <a:hlinkClick r:id="rId3" action="ppaction://hlinksldjump"/>
            </p:cNvPr>
            <p:cNvSpPr>
              <a:spLocks noChangeArrowheads="1"/>
            </p:cNvSpPr>
            <p:nvPr/>
          </p:nvSpPr>
          <p:spPr bwMode="auto">
            <a:xfrm>
              <a:off x="781" y="3450"/>
              <a:ext cx="1101" cy="4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38100" algn="ctr">
              <a:pattFill prst="pct70">
                <a:fgClr>
                  <a:srgbClr val="C0C0C0"/>
                </a:fgClr>
                <a:bgClr>
                  <a:srgbClr val="FFFFFF"/>
                </a:bgClr>
              </a:pattFill>
              <a:round/>
              <a:headEnd/>
              <a:tailEnd/>
            </a:ln>
            <a:effectLst/>
          </p:spPr>
          <p:txBody>
            <a:bodyPr anchor="ctr"/>
            <a:lstStyle/>
            <a:p>
              <a:pPr algn="ctr">
                <a:spcBef>
                  <a:spcPct val="20000"/>
                </a:spcBef>
                <a:defRPr/>
              </a:pPr>
              <a:r>
                <a:rPr lang="es-MX" sz="1400" b="1" dirty="0"/>
                <a:t>Innovación educativa</a:t>
              </a:r>
              <a:endParaRPr lang="es-ES" sz="1400" b="1" dirty="0"/>
            </a:p>
          </p:txBody>
        </p:sp>
        <p:cxnSp>
          <p:nvCxnSpPr>
            <p:cNvPr id="11285" name="AutoShape 30"/>
            <p:cNvCxnSpPr>
              <a:cxnSpLocks noChangeShapeType="1"/>
            </p:cNvCxnSpPr>
            <p:nvPr/>
          </p:nvCxnSpPr>
          <p:spPr bwMode="auto">
            <a:xfrm>
              <a:off x="492" y="3488"/>
              <a:ext cx="277" cy="189"/>
            </a:xfrm>
            <a:prstGeom prst="straightConnector1">
              <a:avLst/>
            </a:prstGeom>
            <a:noFill/>
            <a:ln w="38100">
              <a:pattFill prst="pct70">
                <a:fgClr>
                  <a:srgbClr val="C0C0C0"/>
                </a:fgClr>
                <a:bgClr>
                  <a:srgbClr val="FFFFFF"/>
                </a:bgClr>
              </a:pattFill>
              <a:round/>
              <a:headEnd/>
              <a:tailEnd type="triangle" w="med" len="med"/>
            </a:ln>
          </p:spPr>
        </p:cxnSp>
        <p:cxnSp>
          <p:nvCxnSpPr>
            <p:cNvPr id="11286" name="AutoShape 31"/>
            <p:cNvCxnSpPr>
              <a:cxnSpLocks noChangeShapeType="1"/>
              <a:stCxn id="266269" idx="0"/>
            </p:cNvCxnSpPr>
            <p:nvPr/>
          </p:nvCxnSpPr>
          <p:spPr bwMode="auto">
            <a:xfrm flipH="1" flipV="1">
              <a:off x="1328" y="2854"/>
              <a:ext cx="4" cy="584"/>
            </a:xfrm>
            <a:prstGeom prst="straightConnector1">
              <a:avLst/>
            </a:prstGeom>
            <a:noFill/>
            <a:ln w="38100">
              <a:pattFill prst="pct70">
                <a:fgClr>
                  <a:srgbClr val="C0C0C0"/>
                </a:fgClr>
                <a:bgClr>
                  <a:srgbClr val="FFFFFF"/>
                </a:bgClr>
              </a:pattFill>
              <a:round/>
              <a:headEnd/>
              <a:tailEnd type="triangle" w="med" len="med"/>
            </a:ln>
          </p:spPr>
        </p:cxnSp>
        <p:cxnSp>
          <p:nvCxnSpPr>
            <p:cNvPr id="11287" name="AutoShape 20"/>
            <p:cNvCxnSpPr>
              <a:cxnSpLocks noChangeShapeType="1"/>
            </p:cNvCxnSpPr>
            <p:nvPr/>
          </p:nvCxnSpPr>
          <p:spPr bwMode="auto">
            <a:xfrm flipH="1" flipV="1">
              <a:off x="1721" y="3864"/>
              <a:ext cx="260" cy="83"/>
            </a:xfrm>
            <a:prstGeom prst="straightConnector1">
              <a:avLst/>
            </a:prstGeom>
            <a:noFill/>
            <a:ln w="38100">
              <a:pattFill prst="pct70">
                <a:fgClr>
                  <a:srgbClr val="A3A3A3"/>
                </a:fgClr>
                <a:bgClr>
                  <a:srgbClr val="FFFFFF"/>
                </a:bgClr>
              </a:pattFill>
              <a:round/>
              <a:headEnd/>
              <a:tailEnd type="triangle" w="med" len="med"/>
            </a:ln>
          </p:spPr>
        </p:cxnSp>
      </p:grpSp>
      <p:sp>
        <p:nvSpPr>
          <p:cNvPr id="35" name="34 Rectángulo">
            <a:hlinkClick r:id="rId4" action="ppaction://hlinksldjump"/>
          </p:cNvPr>
          <p:cNvSpPr/>
          <p:nvPr/>
        </p:nvSpPr>
        <p:spPr bwMode="auto">
          <a:xfrm>
            <a:off x="-14288" y="0"/>
            <a:ext cx="9158288" cy="6872288"/>
          </a:xfrm>
          <a:prstGeom prst="rect">
            <a:avLst/>
          </a:prstGeom>
          <a:solidFill>
            <a:srgbClr val="002774">
              <a:alpha val="0"/>
            </a:srgbClr>
          </a:solidFill>
          <a:ln w="3175" algn="ctr">
            <a:solidFill>
              <a:srgbClr val="B2B2B2"/>
            </a:solidFill>
            <a:miter lim="800000"/>
            <a:headEnd/>
            <a:tailEnd/>
          </a:ln>
        </p:spPr>
        <p:txBody>
          <a:bodyPr wrap="square" tIns="36000" rIns="18000" bIns="36000" rtlCol="0" anchor="ctr">
            <a:spAutoFit/>
          </a:bodyPr>
          <a:lstStyle/>
          <a:p>
            <a:pPr algn="just">
              <a:lnSpc>
                <a:spcPct val="90000"/>
              </a:lnSpc>
              <a:tabLst>
                <a:tab pos="180975" algn="l"/>
                <a:tab pos="447675" algn="l"/>
              </a:tabLst>
            </a:pPr>
            <a:endParaRPr lang="es-MX" sz="1300" b="1" dirty="0"/>
          </a:p>
        </p:txBody>
      </p:sp>
      <p:sp>
        <p:nvSpPr>
          <p:cNvPr id="39" name="AutoShape 176">
            <a:hlinkClick r:id="" action="ppaction://hlinkshowjump?jump=previousslide"/>
          </p:cNvPr>
          <p:cNvSpPr>
            <a:spLocks noChangeArrowheads="1"/>
          </p:cNvSpPr>
          <p:nvPr/>
        </p:nvSpPr>
        <p:spPr bwMode="auto">
          <a:xfrm flipH="1">
            <a:off x="8748713" y="648000"/>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2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2000"/>
                                  </p:stCondLst>
                                  <p:childTnLst>
                                    <p:set>
                                      <p:cBhvr>
                                        <p:cTn id="12" dur="1" fill="hold">
                                          <p:stCondLst>
                                            <p:cond delay="0"/>
                                          </p:stCondLst>
                                        </p:cTn>
                                        <p:tgtEl>
                                          <p:spTgt spid="12339"/>
                                        </p:tgtEl>
                                        <p:attrNameLst>
                                          <p:attrName>style.visibility</p:attrName>
                                        </p:attrNameLst>
                                      </p:cBhvr>
                                      <p:to>
                                        <p:strVal val="visible"/>
                                      </p:to>
                                    </p:set>
                                  </p:childTnLst>
                                </p:cTn>
                              </p:par>
                            </p:childTnLst>
                          </p:cTn>
                        </p:par>
                        <p:par>
                          <p:cTn id="13" fill="hold">
                            <p:stCondLst>
                              <p:cond delay="7000"/>
                            </p:stCondLst>
                            <p:childTnLst>
                              <p:par>
                                <p:cTn id="14" presetID="35" presetClass="emph" presetSubtype="0" repeatCount="indefinite" fill="hold" nodeType="afterEffect">
                                  <p:stCondLst>
                                    <p:cond delay="3000"/>
                                  </p:stCondLst>
                                  <p:childTnLst>
                                    <p:anim calcmode="discrete" valueType="str">
                                      <p:cBhvr>
                                        <p:cTn id="15" dur="2000" fill="hold"/>
                                        <p:tgtEl>
                                          <p:spTgt spid="12339"/>
                                        </p:tgtEl>
                                        <p:attrNameLst>
                                          <p:attrName>style.visibility</p:attrName>
                                        </p:attrNameLst>
                                      </p:cBhvr>
                                      <p:tavLst>
                                        <p:tav tm="0">
                                          <p:val>
                                            <p:strVal val="hidden"/>
                                          </p:val>
                                        </p:tav>
                                        <p:tav tm="50000">
                                          <p:val>
                                            <p:strVal val="visible"/>
                                          </p:val>
                                        </p:tav>
                                      </p:tavLst>
                                    </p:anim>
                                  </p:childTnLst>
                                </p:cTn>
                              </p:par>
                            </p:childTnLst>
                          </p:cTn>
                        </p:par>
                        <p:par>
                          <p:cTn id="16" fill="hold">
                            <p:stCondLst>
                              <p:cond delay="12000"/>
                            </p:stCondLst>
                            <p:childTnLst>
                              <p:par>
                                <p:cTn id="17" presetID="1" presetClass="entr" presetSubtype="0"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4000"/>
                            </p:stCondLst>
                            <p:childTnLst>
                              <p:par>
                                <p:cTn id="20" presetID="1" presetClass="entr" presetSubtype="0" fill="hold" nodeType="afterEffect">
                                  <p:stCondLst>
                                    <p:cond delay="20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16000"/>
                            </p:stCondLst>
                            <p:childTnLst>
                              <p:par>
                                <p:cTn id="23" presetID="41" presetClass="entr" presetSubtype="0" repeatCount="2000" fill="hold" grpId="0" nodeType="afterEffect">
                                  <p:stCondLst>
                                    <p:cond delay="2000"/>
                                  </p:stCondLst>
                                  <p:iterate type="lt">
                                    <p:tmPct val="10000"/>
                                  </p:iterate>
                                  <p:childTnLst>
                                    <p:set>
                                      <p:cBhvr>
                                        <p:cTn id="24" dur="1" fill="hold">
                                          <p:stCondLst>
                                            <p:cond delay="0"/>
                                          </p:stCondLst>
                                        </p:cTn>
                                        <p:tgtEl>
                                          <p:spTgt spid="266257"/>
                                        </p:tgtEl>
                                        <p:attrNameLst>
                                          <p:attrName>style.visibility</p:attrName>
                                        </p:attrNameLst>
                                      </p:cBhvr>
                                      <p:to>
                                        <p:strVal val="visible"/>
                                      </p:to>
                                    </p:set>
                                    <p:anim calcmode="lin" valueType="num">
                                      <p:cBhvr>
                                        <p:cTn id="25" dur="2000" fill="hold"/>
                                        <p:tgtEl>
                                          <p:spTgt spid="266257"/>
                                        </p:tgtEl>
                                        <p:attrNameLst>
                                          <p:attrName>ppt_x</p:attrName>
                                        </p:attrNameLst>
                                      </p:cBhvr>
                                      <p:tavLst>
                                        <p:tav tm="0">
                                          <p:val>
                                            <p:strVal val="#ppt_x"/>
                                          </p:val>
                                        </p:tav>
                                        <p:tav tm="50000">
                                          <p:val>
                                            <p:strVal val="#ppt_x+.1"/>
                                          </p:val>
                                        </p:tav>
                                        <p:tav tm="100000">
                                          <p:val>
                                            <p:strVal val="#ppt_x"/>
                                          </p:val>
                                        </p:tav>
                                      </p:tavLst>
                                    </p:anim>
                                    <p:anim calcmode="lin" valueType="num">
                                      <p:cBhvr>
                                        <p:cTn id="26" dur="2000" fill="hold"/>
                                        <p:tgtEl>
                                          <p:spTgt spid="266257"/>
                                        </p:tgtEl>
                                        <p:attrNameLst>
                                          <p:attrName>ppt_y</p:attrName>
                                        </p:attrNameLst>
                                      </p:cBhvr>
                                      <p:tavLst>
                                        <p:tav tm="0">
                                          <p:val>
                                            <p:strVal val="#ppt_y"/>
                                          </p:val>
                                        </p:tav>
                                        <p:tav tm="100000">
                                          <p:val>
                                            <p:strVal val="#ppt_y"/>
                                          </p:val>
                                        </p:tav>
                                      </p:tavLst>
                                    </p:anim>
                                    <p:anim calcmode="lin" valueType="num">
                                      <p:cBhvr>
                                        <p:cTn id="27" dur="2000" fill="hold"/>
                                        <p:tgtEl>
                                          <p:spTgt spid="266257"/>
                                        </p:tgtEl>
                                        <p:attrNameLst>
                                          <p:attrName>ppt_h</p:attrName>
                                        </p:attrNameLst>
                                      </p:cBhvr>
                                      <p:tavLst>
                                        <p:tav tm="0">
                                          <p:val>
                                            <p:strVal val="#ppt_h/10"/>
                                          </p:val>
                                        </p:tav>
                                        <p:tav tm="50000">
                                          <p:val>
                                            <p:strVal val="#ppt_h+.01"/>
                                          </p:val>
                                        </p:tav>
                                        <p:tav tm="100000">
                                          <p:val>
                                            <p:strVal val="#ppt_h"/>
                                          </p:val>
                                        </p:tav>
                                      </p:tavLst>
                                    </p:anim>
                                    <p:anim calcmode="lin" valueType="num">
                                      <p:cBhvr>
                                        <p:cTn id="28" dur="2000" fill="hold"/>
                                        <p:tgtEl>
                                          <p:spTgt spid="26625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0" tmFilter="0,0; .5, 1; 1, 1"/>
                                        <p:tgtEl>
                                          <p:spTgt spid="266257"/>
                                        </p:tgtEl>
                                      </p:cBhvr>
                                    </p:animEffect>
                                  </p:childTnLst>
                                </p:cTn>
                              </p:par>
                            </p:childTnLst>
                          </p:cTn>
                        </p:par>
                        <p:par>
                          <p:cTn id="30" fill="hold">
                            <p:stCondLst>
                              <p:cond delay="21600"/>
                            </p:stCondLst>
                            <p:childTnLst>
                              <p:par>
                                <p:cTn id="31" presetID="1" presetClass="entr" presetSubtype="0" fill="hold" nodeType="afterEffect">
                                  <p:stCondLst>
                                    <p:cond delay="100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22600"/>
                            </p:stCondLst>
                            <p:childTnLst>
                              <p:par>
                                <p:cTn id="34" presetID="55" presetClass="entr" presetSubtype="0" repeatCount="2000" fill="hold" nodeType="afterEffect">
                                  <p:stCondLst>
                                    <p:cond delay="2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strVal val="#ppt_w*0.70"/>
                                          </p:val>
                                        </p:tav>
                                        <p:tav tm="100000">
                                          <p:val>
                                            <p:strVal val="#ppt_w"/>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rrowheads="1"/>
          </p:cNvSpPr>
          <p:nvPr/>
        </p:nvSpPr>
        <p:spPr bwMode="auto">
          <a:xfrm>
            <a:off x="0" y="562972"/>
            <a:ext cx="9144000" cy="6295028"/>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lnSpc>
                <a:spcPct val="80000"/>
              </a:lnSpc>
            </a:pPr>
            <a:endParaRPr lang="es-MX" sz="500" b="1" dirty="0" smtClean="0"/>
          </a:p>
          <a:p>
            <a:pPr algn="just"/>
            <a:r>
              <a:rPr lang="es-MX" sz="1400" b="1" dirty="0"/>
              <a:t>Análisis de la pertinencia de los programas y servicios académicos.</a:t>
            </a:r>
          </a:p>
          <a:p>
            <a:pPr algn="just">
              <a:lnSpc>
                <a:spcPct val="80000"/>
              </a:lnSpc>
            </a:pPr>
            <a:endParaRPr lang="es-MX" sz="800" b="1" dirty="0" smtClean="0"/>
          </a:p>
          <a:p>
            <a:pPr algn="just"/>
            <a:r>
              <a:rPr lang="es-MX" sz="1300" dirty="0" smtClean="0"/>
              <a:t>Es importante que la oferta educativa, que ofrece la DES y la nueva que se piensa crear, sea pertinente, es decir, que sea útil a los estudiantes y a la sociedad. Uno de los retos que enfrenta el país para que exista mayor competitividad y desarrollo social y económico, es contar una educación de calidad y pertinente capaz de formar profesionistas de acuerdo con las competencias que demanda la sociedad actual del conocimiento.</a:t>
            </a:r>
          </a:p>
          <a:p>
            <a:pPr algn="just"/>
            <a:endParaRPr lang="es-MX" sz="800" dirty="0" smtClean="0"/>
          </a:p>
          <a:p>
            <a:pPr algn="just"/>
            <a:r>
              <a:rPr lang="es-MX" sz="1300" dirty="0" smtClean="0"/>
              <a:t>Para garantizar la pertinencia de los PE de la DES, se debe analizar y actualizar aspectos en cuanto a:</a:t>
            </a:r>
          </a:p>
          <a:p>
            <a:pPr algn="just"/>
            <a:endParaRPr lang="es-MX" sz="800" dirty="0" smtClean="0"/>
          </a:p>
          <a:p>
            <a:pPr lvl="1" algn="just">
              <a:buFont typeface="Wingdings" pitchFamily="2" charset="2"/>
              <a:buChar char="Ø"/>
            </a:pPr>
            <a:r>
              <a:rPr lang="es-MX" sz="1300" dirty="0" smtClean="0"/>
              <a:t>Las prioridades establecidas por los planes de desarrollo (institucional, estatal y nacional).</a:t>
            </a:r>
          </a:p>
          <a:p>
            <a:pPr lvl="1" algn="just">
              <a:buFont typeface="Wingdings" pitchFamily="2" charset="2"/>
              <a:buChar char="Ø"/>
            </a:pPr>
            <a:endParaRPr lang="es-MX" sz="800" dirty="0" smtClean="0"/>
          </a:p>
          <a:p>
            <a:pPr lvl="1" algn="just">
              <a:buFont typeface="Wingdings" pitchFamily="2" charset="2"/>
              <a:buChar char="Ø"/>
            </a:pPr>
            <a:r>
              <a:rPr lang="es-MX" sz="1300" dirty="0" smtClean="0"/>
              <a:t>El resultado de los estudios de oferta y demanda educativa (factibilidad).</a:t>
            </a:r>
          </a:p>
          <a:p>
            <a:pPr lvl="1" algn="just">
              <a:buFont typeface="Wingdings" pitchFamily="2" charset="2"/>
              <a:buChar char="Ø"/>
            </a:pPr>
            <a:endParaRPr lang="es-MX" sz="800" dirty="0" smtClean="0"/>
          </a:p>
          <a:p>
            <a:pPr lvl="1" algn="just">
              <a:buFont typeface="Wingdings" pitchFamily="2" charset="2"/>
              <a:buChar char="Ø"/>
            </a:pPr>
            <a:r>
              <a:rPr lang="es-MX" sz="1300" dirty="0" smtClean="0"/>
              <a:t>El resultado de los estudios de seguimiento de egresados y empleadores (</a:t>
            </a:r>
            <a:r>
              <a:rPr lang="es-MX" sz="1300" b="1" dirty="0" smtClean="0"/>
              <a:t>Véase </a:t>
            </a:r>
            <a:r>
              <a:rPr lang="es-MX" sz="1300" b="1" dirty="0" smtClean="0">
                <a:hlinkClick r:id="rId3" action="ppaction://hlinkfile"/>
              </a:rPr>
              <a:t>Anexo III</a:t>
            </a:r>
            <a:r>
              <a:rPr lang="es-MX" sz="1300" dirty="0" smtClean="0"/>
              <a:t>).</a:t>
            </a:r>
          </a:p>
          <a:p>
            <a:pPr lvl="1" algn="just"/>
            <a:endParaRPr lang="es-MX" sz="800" dirty="0" smtClean="0"/>
          </a:p>
          <a:p>
            <a:pPr lvl="1" algn="just">
              <a:buFont typeface="Wingdings" pitchFamily="2" charset="2"/>
              <a:buChar char="Ø"/>
            </a:pPr>
            <a:r>
              <a:rPr lang="es-MX" sz="1300" dirty="0" smtClean="0"/>
              <a:t>La atención y formación integral del estudiante en cuanto a conocimientos, metodologías, aptitudes, actitudes, destrezas, habilidades, competencias laborales y valores; todo ello con compromiso social.</a:t>
            </a:r>
          </a:p>
          <a:p>
            <a:pPr lvl="1" algn="just">
              <a:buFont typeface="Wingdings" pitchFamily="2" charset="2"/>
              <a:buChar char="Ø"/>
            </a:pPr>
            <a:endParaRPr lang="es-MX" sz="800" dirty="0" smtClean="0"/>
          </a:p>
          <a:p>
            <a:pPr lvl="1" algn="just">
              <a:buFont typeface="Wingdings" pitchFamily="2" charset="2"/>
              <a:buChar char="Ø"/>
            </a:pPr>
            <a:r>
              <a:rPr lang="es-MX" sz="1300" dirty="0" smtClean="0"/>
              <a:t>Sí el modelo pedagógico académico vigente es el adecuado para la formación integral del estudiante.</a:t>
            </a:r>
          </a:p>
          <a:p>
            <a:pPr lvl="1" algn="just">
              <a:buFont typeface="Wingdings" pitchFamily="2" charset="2"/>
              <a:buChar char="Ø"/>
            </a:pPr>
            <a:endParaRPr lang="es-MX" sz="800" dirty="0" smtClean="0"/>
          </a:p>
          <a:p>
            <a:pPr lvl="1" algn="just">
              <a:buFont typeface="Wingdings" pitchFamily="2" charset="2"/>
              <a:buChar char="Ø"/>
            </a:pPr>
            <a:r>
              <a:rPr lang="es-MX" sz="1300" dirty="0" smtClean="0"/>
              <a:t>En materia de investigación, dar cuenta de la existencia de programas y proyectos que tengan como objeto de estudio, problemas de la realidad nacional y la búsqueda de la solución de ellos o la generación de alternativas que contribuyan a crear mayor riqueza y mejores condiciones de vida para las personas.</a:t>
            </a:r>
          </a:p>
          <a:p>
            <a:pPr lvl="1" algn="just"/>
            <a:endParaRPr lang="es-MX" sz="1300" dirty="0" smtClean="0"/>
          </a:p>
          <a:p>
            <a:pPr algn="just"/>
            <a:r>
              <a:rPr lang="es-MX" sz="1300" dirty="0" smtClean="0"/>
              <a:t>Es </a:t>
            </a:r>
            <a:r>
              <a:rPr lang="es-MX" sz="1300" dirty="0"/>
              <a:t>importante </a:t>
            </a:r>
            <a:r>
              <a:rPr lang="es-MX" sz="1300" dirty="0" smtClean="0"/>
              <a:t>mencionar que </a:t>
            </a:r>
            <a:r>
              <a:rPr lang="es-MX" sz="1300" dirty="0"/>
              <a:t>estos aspectos deben desarrollarse en la autoevaluación y </a:t>
            </a:r>
            <a:r>
              <a:rPr lang="es-MX" sz="1300" dirty="0" smtClean="0"/>
              <a:t>cómo </a:t>
            </a:r>
            <a:r>
              <a:rPr lang="es-MX" sz="1300" dirty="0"/>
              <a:t>se han incorporado los principales resultados de cada uno de ellos, para garantizar de manera integral la pertinencia de los PE</a:t>
            </a:r>
            <a:r>
              <a:rPr lang="es-MX" sz="1300" dirty="0" smtClean="0"/>
              <a:t>.</a:t>
            </a:r>
          </a:p>
          <a:p>
            <a:pPr lvl="1" algn="just"/>
            <a:endParaRPr lang="es-MX" sz="1300" dirty="0" smtClean="0"/>
          </a:p>
          <a:p>
            <a:pPr algn="just"/>
            <a:endParaRPr lang="es-MX" sz="800" dirty="0" smtClean="0"/>
          </a:p>
          <a:p>
            <a:endParaRPr lang="es-MX" sz="8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p:txBody>
      </p:sp>
      <p:sp>
        <p:nvSpPr>
          <p:cNvPr id="6" name="5 Rectángulo">
            <a:hlinkClick r:id="rId4"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8"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7" name="6 Rectángulo">
            <a:hlinkClick r:id="rId3" action="ppaction://hlinkfile"/>
          </p:cNvPr>
          <p:cNvSpPr/>
          <p:nvPr/>
        </p:nvSpPr>
        <p:spPr bwMode="auto">
          <a:xfrm>
            <a:off x="6056160" y="2844390"/>
            <a:ext cx="1288139"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2"/>
          <p:cNvSpPr>
            <a:spLocks noChangeArrowheads="1"/>
          </p:cNvSpPr>
          <p:nvPr/>
        </p:nvSpPr>
        <p:spPr bwMode="auto">
          <a:xfrm>
            <a:off x="0" y="576912"/>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18434" name="Rectangle 209"/>
          <p:cNvSpPr>
            <a:spLocks noChangeAspect="1" noChangeArrowheads="1"/>
          </p:cNvSpPr>
          <p:nvPr/>
        </p:nvSpPr>
        <p:spPr bwMode="auto">
          <a:xfrm>
            <a:off x="0" y="579191"/>
            <a:ext cx="9144000" cy="6278809"/>
          </a:xfrm>
          <a:prstGeom prst="rect">
            <a:avLst/>
          </a:prstGeom>
          <a:solidFill>
            <a:schemeClr val="bg1">
              <a:alpha val="10196"/>
            </a:schemeClr>
          </a:solidFill>
          <a:ln w="3175" algn="ctr">
            <a:solidFill>
              <a:srgbClr val="B2B2B2"/>
            </a:solidFill>
            <a:miter lim="800000"/>
            <a:headEnd/>
            <a:tailEnd/>
          </a:ln>
        </p:spPr>
        <p:txBody>
          <a:bodyPr wrap="square" lIns="36000" tIns="18000" rIns="0" bIns="0" anchor="t" anchorCtr="0">
            <a:noAutofit/>
          </a:bodyPr>
          <a:lstStyle/>
          <a:p>
            <a:pPr algn="just"/>
            <a:endParaRPr lang="es-MX" sz="500" b="1" dirty="0" smtClean="0"/>
          </a:p>
          <a:p>
            <a:pPr algn="just"/>
            <a:r>
              <a:rPr lang="es-MX" sz="1400" b="1" dirty="0"/>
              <a:t>Análisis de la pertinencia de los programas y servicios académicos.</a:t>
            </a:r>
          </a:p>
          <a:p>
            <a:pPr algn="just"/>
            <a:endParaRPr lang="es-MX" sz="1300" b="1" dirty="0" smtClean="0"/>
          </a:p>
          <a:p>
            <a:pPr algn="just"/>
            <a:r>
              <a:rPr lang="es-MX" sz="1300" dirty="0" smtClean="0"/>
              <a:t>Basado en el análisis realizado a nivel de cada PE, se recomienda llenar el siguiente cuadro síntesis:</a:t>
            </a:r>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1300" b="1" dirty="0" smtClean="0"/>
          </a:p>
          <a:p>
            <a:pPr algn="just"/>
            <a:endParaRPr lang="es-MX" sz="800" b="1" dirty="0" smtClean="0"/>
          </a:p>
          <a:p>
            <a:pPr algn="just"/>
            <a:endParaRPr lang="es-MX" sz="1300" dirty="0" smtClean="0"/>
          </a:p>
          <a:p>
            <a:pPr algn="just"/>
            <a:endParaRPr lang="es-MX" sz="1300" dirty="0" smtClean="0"/>
          </a:p>
          <a:p>
            <a:pPr algn="just"/>
            <a:endParaRPr lang="es-MX" sz="1300" dirty="0" smtClean="0"/>
          </a:p>
          <a:p>
            <a:pPr algn="just"/>
            <a:r>
              <a:rPr lang="es-MX" sz="1300" dirty="0" smtClean="0"/>
              <a:t>De este cuadro resumen señalar  las principales conclusiones respecto a la pertinencia de la oferta educativa de la DES, para que basado en ello se planteen, en la parte de planeación las políticas, objetivos, estrategias y acciones adecuadas para garantizar la pertinencia de toda la oferta educativa.</a:t>
            </a:r>
          </a:p>
          <a:p>
            <a:pPr algn="just"/>
            <a:endParaRPr lang="es-MX" sz="800" dirty="0" smtClean="0"/>
          </a:p>
        </p:txBody>
      </p:sp>
      <p:sp>
        <p:nvSpPr>
          <p:cNvPr id="7"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graphicFrame>
        <p:nvGraphicFramePr>
          <p:cNvPr id="2" name="1 Tabla"/>
          <p:cNvGraphicFramePr>
            <a:graphicFrameLocks noGrp="1"/>
          </p:cNvGraphicFramePr>
          <p:nvPr>
            <p:extLst>
              <p:ext uri="{D42A27DB-BD31-4B8C-83A1-F6EECF244321}">
                <p14:modId xmlns:p14="http://schemas.microsoft.com/office/powerpoint/2010/main" val="3633325890"/>
              </p:ext>
            </p:extLst>
          </p:nvPr>
        </p:nvGraphicFramePr>
        <p:xfrm>
          <a:off x="148324" y="1419472"/>
          <a:ext cx="8856983" cy="2115750"/>
        </p:xfrm>
        <a:graphic>
          <a:graphicData uri="http://schemas.openxmlformats.org/drawingml/2006/table">
            <a:tbl>
              <a:tblPr/>
              <a:tblGrid>
                <a:gridCol w="441945"/>
                <a:gridCol w="537570"/>
                <a:gridCol w="697807"/>
                <a:gridCol w="697807"/>
                <a:gridCol w="651287"/>
                <a:gridCol w="651287"/>
                <a:gridCol w="713314"/>
                <a:gridCol w="713314"/>
                <a:gridCol w="542739"/>
                <a:gridCol w="542739"/>
                <a:gridCol w="597013"/>
                <a:gridCol w="597013"/>
                <a:gridCol w="736574"/>
                <a:gridCol w="736574"/>
              </a:tblGrid>
              <a:tr h="145144">
                <a:tc gridSpan="14">
                  <a:txBody>
                    <a:bodyPr/>
                    <a:lstStyle/>
                    <a:p>
                      <a:pPr algn="ctr" fontAlgn="b"/>
                      <a:r>
                        <a:rPr lang="es-MX" sz="1000" b="1" i="1" u="none" strike="noStrike" dirty="0">
                          <a:solidFill>
                            <a:srgbClr val="000000"/>
                          </a:solidFill>
                          <a:effectLst/>
                          <a:latin typeface="Arial"/>
                        </a:rPr>
                        <a:t>Síntesis del análisis de la pertinencia de los PE de la DES</a:t>
                      </a:r>
                    </a:p>
                  </a:txBody>
                  <a:tcPr marL="7185" marR="7185" marT="718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55055">
                <a:tc rowSpan="2">
                  <a:txBody>
                    <a:bodyPr/>
                    <a:lstStyle/>
                    <a:p>
                      <a:pPr algn="ctr" fontAlgn="ctr"/>
                      <a:r>
                        <a:rPr lang="es-MX" sz="900" b="1" i="0" u="none" strike="noStrike" dirty="0">
                          <a:solidFill>
                            <a:srgbClr val="000000"/>
                          </a:solidFill>
                          <a:effectLst/>
                          <a:latin typeface="Arial"/>
                        </a:rPr>
                        <a:t>DES</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fontAlgn="ctr"/>
                      <a:r>
                        <a:rPr lang="es-MX" sz="900" b="1" i="0" u="none" strike="noStrike" dirty="0">
                          <a:solidFill>
                            <a:srgbClr val="000000"/>
                          </a:solidFill>
                          <a:effectLst/>
                          <a:latin typeface="Arial"/>
                        </a:rPr>
                        <a:t>Año de inicio y/o de actualización de los planes y </a:t>
                      </a:r>
                      <a:r>
                        <a:rPr lang="es-MX" sz="900" b="1" i="0" u="none" strike="noStrike" dirty="0" err="1">
                          <a:solidFill>
                            <a:srgbClr val="000000"/>
                          </a:solidFill>
                          <a:effectLst/>
                          <a:latin typeface="Arial"/>
                        </a:rPr>
                        <a:t>progrmas</a:t>
                      </a:r>
                      <a:r>
                        <a:rPr lang="es-MX" sz="900" b="1" i="0" u="none" strike="noStrike" dirty="0">
                          <a:solidFill>
                            <a:srgbClr val="000000"/>
                          </a:solidFill>
                          <a:effectLst/>
                          <a:latin typeface="Arial"/>
                        </a:rPr>
                        <a:t> de estudio</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ctr"/>
                      <a:r>
                        <a:rPr lang="es-MX" sz="900" b="1" i="0" u="none" strike="noStrike" dirty="0">
                          <a:solidFill>
                            <a:srgbClr val="000000"/>
                          </a:solidFill>
                          <a:effectLst/>
                          <a:latin typeface="Arial"/>
                        </a:rPr>
                        <a:t>Considera las prioridades de los planes de desarrollo vigentes</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los estudios de oferta y demanda (factibilidad)</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los estudios de seguimiento de egresados</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el modelo educativo vigente</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las competencias profesionales</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c gridSpan="2">
                  <a:txBody>
                    <a:bodyPr/>
                    <a:lstStyle/>
                    <a:p>
                      <a:pPr algn="ctr" fontAlgn="ctr"/>
                      <a:r>
                        <a:rPr lang="es-MX" sz="900" b="1" i="0" u="none" strike="noStrike" dirty="0">
                          <a:solidFill>
                            <a:srgbClr val="000000"/>
                          </a:solidFill>
                          <a:effectLst/>
                          <a:latin typeface="Arial"/>
                        </a:rPr>
                        <a:t>Considera aspectos de investigación</a:t>
                      </a:r>
                    </a:p>
                  </a:txBody>
                  <a:tcPr marL="7185" marR="7185" marT="7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s-MX"/>
                    </a:p>
                  </a:txBody>
                  <a:tcPr/>
                </a:tc>
              </a:tr>
              <a:tr h="359267">
                <a:tc vMerge="1">
                  <a:txBody>
                    <a:bodyPr/>
                    <a:lstStyle/>
                    <a:p>
                      <a:endParaRPr lang="es-MX"/>
                    </a:p>
                  </a:txBody>
                  <a:tcPr/>
                </a:tc>
                <a:tc vMerge="1">
                  <a:txBody>
                    <a:bodyPr/>
                    <a:lstStyle/>
                    <a:p>
                      <a:endParaRPr lang="es-MX"/>
                    </a:p>
                  </a:txBody>
                  <a:tcPr/>
                </a:tc>
                <a:tc>
                  <a:txBody>
                    <a:bodyPr/>
                    <a:lstStyle/>
                    <a:p>
                      <a:pPr algn="ctr" fontAlgn="ctr"/>
                      <a:r>
                        <a:rPr lang="es-MX" sz="900" b="1" i="0" u="none" strike="noStrike">
                          <a:solidFill>
                            <a:srgbClr val="000000"/>
                          </a:solidFill>
                          <a:effectLst/>
                          <a:latin typeface="Arial"/>
                        </a:rPr>
                        <a:t>Sí</a:t>
                      </a:r>
                    </a:p>
                  </a:txBody>
                  <a:tcPr marL="7185" marR="7185" marT="718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Sí</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dirty="0">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Sí</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 </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 </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Sí</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Sí</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MX" sz="900" b="1" i="0" u="none" strike="noStrike">
                          <a:solidFill>
                            <a:srgbClr val="000000"/>
                          </a:solidFill>
                          <a:effectLst/>
                          <a:latin typeface="Arial"/>
                        </a:rPr>
                        <a:t>No</a:t>
                      </a:r>
                    </a:p>
                  </a:txBody>
                  <a:tcPr marL="7185" marR="7185" marT="7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36521">
                <a:tc>
                  <a:txBody>
                    <a:bodyPr/>
                    <a:lstStyle/>
                    <a:p>
                      <a:pPr algn="ctr" fontAlgn="b"/>
                      <a:r>
                        <a:rPr lang="es-MX" sz="800" b="0" i="0" u="none" strike="noStrike">
                          <a:solidFill>
                            <a:srgbClr val="000000"/>
                          </a:solidFill>
                          <a:effectLst/>
                          <a:latin typeface="Arial"/>
                        </a:rPr>
                        <a:t>PE 1</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21">
                <a:tc>
                  <a:txBody>
                    <a:bodyPr/>
                    <a:lstStyle/>
                    <a:p>
                      <a:pPr algn="ctr" fontAlgn="b"/>
                      <a:r>
                        <a:rPr lang="es-MX" sz="800" b="0" i="0" u="none" strike="noStrike">
                          <a:solidFill>
                            <a:srgbClr val="000000"/>
                          </a:solidFill>
                          <a:effectLst/>
                          <a:latin typeface="Arial"/>
                        </a:rPr>
                        <a:t>PE 2</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21">
                <a:tc>
                  <a:txBody>
                    <a:bodyPr/>
                    <a:lstStyle/>
                    <a:p>
                      <a:pPr algn="ctr" fontAlgn="b"/>
                      <a:r>
                        <a:rPr lang="es-MX" sz="800" b="0" i="0" u="none" strike="noStrike">
                          <a:solidFill>
                            <a:srgbClr val="000000"/>
                          </a:solidFill>
                          <a:effectLst/>
                          <a:latin typeface="Arial"/>
                        </a:rPr>
                        <a:t>PE 3</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21">
                <a:tc>
                  <a:txBody>
                    <a:bodyPr/>
                    <a:lstStyle/>
                    <a:p>
                      <a:pPr algn="ctr" fontAlgn="b"/>
                      <a:r>
                        <a:rPr lang="es-MX" sz="800" b="0" i="0" u="none" strike="noStrike">
                          <a:solidFill>
                            <a:srgbClr val="000000"/>
                          </a:solidFill>
                          <a:effectLst/>
                          <a:latin typeface="Arial"/>
                        </a:rPr>
                        <a:t>PE n</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2" y="571480"/>
            <a:ext cx="9144000" cy="628652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32771" name="Text Box 10"/>
          <p:cNvSpPr txBox="1">
            <a:spLocks noChangeArrowheads="1"/>
          </p:cNvSpPr>
          <p:nvPr/>
        </p:nvSpPr>
        <p:spPr bwMode="auto">
          <a:xfrm>
            <a:off x="539750" y="404813"/>
            <a:ext cx="7993063" cy="349250"/>
          </a:xfrm>
          <a:prstGeom prst="rect">
            <a:avLst/>
          </a:prstGeom>
          <a:noFill/>
          <a:ln w="3175" algn="ctr">
            <a:noFill/>
            <a:miter lim="800000"/>
            <a:headEnd/>
            <a:tailEnd/>
          </a:ln>
        </p:spPr>
        <p:txBody>
          <a:bodyPr tIns="90000">
            <a:spAutoFit/>
          </a:bodyPr>
          <a:lstStyle/>
          <a:p>
            <a:pPr algn="ctr">
              <a:tabLst>
                <a:tab pos="180975" algn="l"/>
                <a:tab pos="447675" algn="l"/>
              </a:tabLst>
            </a:pPr>
            <a:endParaRPr lang="es-ES_tradnl" sz="1400"/>
          </a:p>
        </p:txBody>
      </p:sp>
      <p:sp>
        <p:nvSpPr>
          <p:cNvPr id="32772" name="Text Box 11"/>
          <p:cNvSpPr txBox="1">
            <a:spLocks noChangeArrowheads="1"/>
          </p:cNvSpPr>
          <p:nvPr/>
        </p:nvSpPr>
        <p:spPr bwMode="auto">
          <a:xfrm>
            <a:off x="0" y="566513"/>
            <a:ext cx="9144000" cy="6291487"/>
          </a:xfrm>
          <a:prstGeom prst="rect">
            <a:avLst/>
          </a:prstGeom>
          <a:solidFill>
            <a:schemeClr val="bg1"/>
          </a:solidFill>
          <a:ln w="3175" algn="ctr">
            <a:noFill/>
            <a:miter lim="800000"/>
            <a:headEnd/>
            <a:tailEnd/>
          </a:ln>
        </p:spPr>
        <p:txBody>
          <a:bodyPr wrap="square" tIns="90000">
            <a:noAutofit/>
          </a:bodyPr>
          <a:lstStyle/>
          <a:p>
            <a:pPr marL="355600" indent="-355600" algn="just">
              <a:tabLst>
                <a:tab pos="180975" algn="l"/>
                <a:tab pos="447675" algn="l"/>
              </a:tabLst>
            </a:pPr>
            <a:endParaRPr lang="es-MX" sz="500" b="1" dirty="0" smtClean="0"/>
          </a:p>
          <a:p>
            <a:pPr marL="355600" indent="-355600" algn="just">
              <a:tabLst>
                <a:tab pos="180975" algn="l"/>
                <a:tab pos="447675" algn="l"/>
              </a:tabLst>
            </a:pPr>
            <a:r>
              <a:rPr lang="es-MX" sz="1300" b="1" dirty="0" smtClean="0"/>
              <a:t>Análisis de los programas educativos de posgrado de la DES</a:t>
            </a:r>
            <a:endParaRPr lang="es-MX" sz="1300" dirty="0" smtClean="0"/>
          </a:p>
          <a:p>
            <a:pPr marL="355600" indent="-355600" algn="just">
              <a:tabLst>
                <a:tab pos="180975" algn="l"/>
                <a:tab pos="447675" algn="l"/>
              </a:tabLst>
            </a:pPr>
            <a:endParaRPr lang="es-MX" sz="800" dirty="0" smtClean="0"/>
          </a:p>
          <a:p>
            <a:pPr algn="just">
              <a:tabLst>
                <a:tab pos="180975" algn="l"/>
                <a:tab pos="447675" algn="l"/>
              </a:tabLst>
            </a:pPr>
            <a:r>
              <a:rPr lang="es-MX" sz="1300" dirty="0" smtClean="0"/>
              <a:t>Es importante continuar analizando la evolución de los principales indicadores de calidad de los PE de posgrado, para diseñar, adecuar o enriquecer las políticas y estrategias que permitan incrementar su calidad y pertinencia. La prioridad del PIFI es la calidad del posgrado, sin descuidar el avance y asegurar la calidad de los PE de TSU y Licenciatura, para ello se recomienda seguir la metodología propuesta por el Programa Nacional de Posgrado de Calidad (PNPC) SEP-</a:t>
            </a:r>
            <a:r>
              <a:rPr lang="es-MX" sz="1300" dirty="0" err="1" smtClean="0"/>
              <a:t>CONACyT</a:t>
            </a:r>
            <a:r>
              <a:rPr lang="es-MX" sz="1300" dirty="0" smtClean="0"/>
              <a:t>, que a continuación se sintetiza:</a:t>
            </a:r>
          </a:p>
          <a:p>
            <a:pPr algn="just">
              <a:tabLst>
                <a:tab pos="180975" algn="l"/>
                <a:tab pos="447675" algn="l"/>
              </a:tabLst>
            </a:pPr>
            <a:endParaRPr lang="es-MX" sz="800" dirty="0" smtClean="0"/>
          </a:p>
          <a:p>
            <a:pPr lvl="1" algn="just">
              <a:tabLst>
                <a:tab pos="180975" algn="l"/>
                <a:tab pos="447675" algn="l"/>
              </a:tabLst>
            </a:pPr>
            <a:r>
              <a:rPr lang="es-MX" sz="1300" dirty="0" smtClean="0"/>
              <a:t>Los criterios y </a:t>
            </a:r>
            <a:r>
              <a:rPr lang="es-MX" sz="1300" dirty="0" err="1" smtClean="0"/>
              <a:t>subcriterios</a:t>
            </a:r>
            <a:r>
              <a:rPr lang="es-MX" sz="1300" dirty="0" smtClean="0"/>
              <a:t> de las cuatro categorías que se describen a continuación, son los considerados como indispensables por el PNPC, que con los parámetros establecidos por dicho programa se contará con los referentes críticos para realizar la autoevaluación de los PE de posgrado. A continuación se presenta una síntesis de los parámetros básico para el ingreso al PNPC, para ver de manera completa este punto consulte los </a:t>
            </a:r>
            <a:r>
              <a:rPr lang="es-MX" sz="1300" b="1" dirty="0" smtClean="0"/>
              <a:t>Anexos </a:t>
            </a:r>
            <a:r>
              <a:rPr lang="es-MX" sz="1300" b="1" dirty="0" smtClean="0">
                <a:hlinkClick r:id="rId3" action="ppaction://hlinkfile"/>
              </a:rPr>
              <a:t>IV A </a:t>
            </a:r>
            <a:r>
              <a:rPr lang="es-MX" sz="1300" b="1" dirty="0" smtClean="0"/>
              <a:t>y </a:t>
            </a:r>
            <a:r>
              <a:rPr lang="es-MX" sz="1300" b="1" dirty="0" smtClean="0">
                <a:hlinkClick r:id="rId4" action="ppaction://hlinkfile"/>
              </a:rPr>
              <a:t>IV B</a:t>
            </a:r>
            <a:r>
              <a:rPr lang="es-MX" sz="1300" dirty="0" smtClean="0"/>
              <a:t>.</a:t>
            </a:r>
          </a:p>
          <a:p>
            <a:pPr marL="355600" indent="-355600" algn="just">
              <a:tabLst>
                <a:tab pos="180975" algn="l"/>
                <a:tab pos="447675" algn="l"/>
              </a:tabLst>
            </a:pPr>
            <a:endParaRPr lang="es-MX" sz="800" dirty="0" smtClean="0"/>
          </a:p>
          <a:p>
            <a:pPr marL="1270000" lvl="2" indent="-355600" algn="just">
              <a:buFontTx/>
              <a:buAutoNum type="romanUcPeriod"/>
              <a:tabLst>
                <a:tab pos="180975" algn="l"/>
                <a:tab pos="447675" algn="l"/>
              </a:tabLst>
            </a:pPr>
            <a:r>
              <a:rPr lang="es-ES" sz="1300" b="1" dirty="0"/>
              <a:t>Estructura y personal académico</a:t>
            </a:r>
          </a:p>
          <a:p>
            <a:pPr marL="1270000" lvl="2" indent="-355600" algn="just">
              <a:buFontTx/>
              <a:buAutoNum type="romanUcPeriod"/>
              <a:tabLst>
                <a:tab pos="180975" algn="l"/>
                <a:tab pos="447675" algn="l"/>
              </a:tabLst>
            </a:pPr>
            <a:endParaRPr lang="es-MX" sz="800" dirty="0"/>
          </a:p>
          <a:p>
            <a:pPr marL="1727200" lvl="3" indent="-355600" algn="just">
              <a:buFont typeface="+mj-lt"/>
              <a:buAutoNum type="alphaUcPeriod"/>
              <a:tabLst>
                <a:tab pos="180975" algn="l"/>
                <a:tab pos="447675" algn="l"/>
              </a:tabLst>
            </a:pPr>
            <a:r>
              <a:rPr lang="es-MX" sz="1300" dirty="0"/>
              <a:t>Núcleo académico básico (existencia de un núcleo académico básico de PTC, perfil del núcleo académico, características del núcleo académico básico, apertura y capacidad de interlocución, en la integración del núcleo académico básico, nivel mínimo de habilitación y pertenencia al SNI de los PTC de acuerdo al nivel del PNPC que buscan alcanzar los PE.</a:t>
            </a:r>
          </a:p>
          <a:p>
            <a:pPr marL="1727200" lvl="3" indent="-355600" algn="just">
              <a:buFontTx/>
              <a:buAutoNum type="alpha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Líneas de generación y/o aplicación del conocimiento (congruencia de la LGAC con: el perfil de egreso, el plan de estudios, las opciones terminales del programa, la productividad académica del programa, la orientación y nivel del programa y al menos 3 PTC por LGAC).</a:t>
            </a:r>
          </a:p>
          <a:p>
            <a:pPr lvl="3" algn="just">
              <a:tabLst>
                <a:tab pos="180975" algn="l"/>
                <a:tab pos="447675" algn="l"/>
              </a:tabLst>
            </a:pPr>
            <a:endParaRPr lang="es-MX" sz="1300" dirty="0"/>
          </a:p>
          <a:p>
            <a:pPr marL="1270000" lvl="2" indent="-355600" algn="just">
              <a:buFontTx/>
              <a:buAutoNum type="romanUcPeriod"/>
              <a:tabLst>
                <a:tab pos="180975" algn="l"/>
                <a:tab pos="447675" algn="l"/>
              </a:tabLst>
            </a:pPr>
            <a:r>
              <a:rPr lang="es-ES" sz="1300" b="1" dirty="0"/>
              <a:t>Estudiantes</a:t>
            </a:r>
          </a:p>
          <a:p>
            <a:pPr marL="1270000" lvl="2" indent="-355600" algn="just">
              <a:buFontTx/>
              <a:buAutoNum type="romanUcPeriod"/>
              <a:tabLst>
                <a:tab pos="180975" algn="l"/>
                <a:tab pos="447675" algn="l"/>
              </a:tabLst>
            </a:pPr>
            <a:endParaRPr lang="es-MX" sz="800" dirty="0"/>
          </a:p>
          <a:p>
            <a:pPr marL="1727200" lvl="3" indent="-355600" algn="just">
              <a:buFont typeface="+mj-lt"/>
              <a:buAutoNum type="alphaUcPeriod"/>
              <a:tabLst>
                <a:tab pos="180975" algn="l"/>
                <a:tab pos="447675" algn="l"/>
              </a:tabLst>
            </a:pPr>
            <a:r>
              <a:rPr lang="es-MX" sz="1300" dirty="0"/>
              <a:t>Ingreso de estudiantes (el procedimiento de selección debe ser riguroso y objetivo, que el tiempo de dedicación de los estudiantes sea acorde al esfuerzo requerido para alcanzar los objetivos del Programa).</a:t>
            </a:r>
          </a:p>
          <a:p>
            <a:pPr marL="1727200" lvl="3" indent="-355600" algn="just">
              <a:buFontTx/>
              <a:buAutoNum type="alphaUcPeriod"/>
              <a:tabLst>
                <a:tab pos="180975" algn="l"/>
                <a:tab pos="447675" algn="l"/>
              </a:tabLst>
            </a:pPr>
            <a:endParaRPr lang="es-MX" sz="800" dirty="0"/>
          </a:p>
          <a:p>
            <a:pPr marL="1727200" lvl="3" indent="-355600" algn="just">
              <a:buFontTx/>
              <a:buAutoNum type="alphaUcPeriod"/>
              <a:tabLst>
                <a:tab pos="180975" algn="l"/>
                <a:tab pos="447675" algn="l"/>
              </a:tabLst>
            </a:pPr>
            <a:r>
              <a:rPr lang="es-MX" sz="1300" dirty="0"/>
              <a:t>Tutorías (suficiencia de la planta académica, proporción de estudiantes por PTC para impartición de tutorías, proporción de estudiantes por director de proyecto terminal o tesis).</a:t>
            </a:r>
          </a:p>
        </p:txBody>
      </p:sp>
      <p:sp>
        <p:nvSpPr>
          <p:cNvPr id="7" name="6 Rectángulo">
            <a:hlinkClick r:id="rId5" action="ppaction://hlinksldjump"/>
          </p:cNvPr>
          <p:cNvSpPr/>
          <p:nvPr/>
        </p:nvSpPr>
        <p:spPr bwMode="auto">
          <a:xfrm flipH="1">
            <a:off x="0" y="-24"/>
            <a:ext cx="9144000" cy="6858024"/>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32775" name="AutoShape 5">
            <a:hlinkClick r:id="" action="ppaction://hlinkshowjump?jump=nextslide"/>
          </p:cNvPr>
          <p:cNvSpPr>
            <a:spLocks noChangeArrowheads="1"/>
          </p:cNvSpPr>
          <p:nvPr/>
        </p:nvSpPr>
        <p:spPr bwMode="auto">
          <a:xfrm>
            <a:off x="8921783" y="63339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8" name="7 Rectángulo">
            <a:hlinkClick r:id="rId6" action="ppaction://hlinkfile"/>
          </p:cNvPr>
          <p:cNvSpPr/>
          <p:nvPr/>
        </p:nvSpPr>
        <p:spPr bwMode="auto">
          <a:xfrm>
            <a:off x="525537" y="2953574"/>
            <a:ext cx="37312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9" name="8 Rectángulo">
            <a:hlinkClick r:id="rId7" action="ppaction://hlinkfile"/>
          </p:cNvPr>
          <p:cNvSpPr/>
          <p:nvPr/>
        </p:nvSpPr>
        <p:spPr bwMode="auto">
          <a:xfrm>
            <a:off x="1043608" y="2942198"/>
            <a:ext cx="37312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577650"/>
            <a:ext cx="9144000" cy="6280350"/>
          </a:xfrm>
          <a:prstGeom prst="rect">
            <a:avLst/>
          </a:prstGeom>
          <a:solidFill>
            <a:srgbClr val="FFFFFF"/>
          </a:solidFill>
          <a:ln w="3175" algn="ctr">
            <a:solidFill>
              <a:schemeClr val="bg1"/>
            </a:solidFill>
            <a:miter lim="800000"/>
            <a:headEnd/>
            <a:tailEnd/>
          </a:ln>
        </p:spPr>
        <p:txBody>
          <a:bodyPr wrap="none" anchor="ctr"/>
          <a:lstStyle/>
          <a:p>
            <a:pPr algn="ctr">
              <a:tabLst>
                <a:tab pos="180975" algn="l"/>
                <a:tab pos="447675" algn="l"/>
              </a:tabLst>
            </a:pPr>
            <a:endParaRPr lang="es-ES_tradnl" sz="1400"/>
          </a:p>
        </p:txBody>
      </p:sp>
      <p:sp>
        <p:nvSpPr>
          <p:cNvPr id="33795" name="Text Box 5"/>
          <p:cNvSpPr txBox="1">
            <a:spLocks noChangeArrowheads="1"/>
          </p:cNvSpPr>
          <p:nvPr/>
        </p:nvSpPr>
        <p:spPr bwMode="auto">
          <a:xfrm>
            <a:off x="539750" y="404813"/>
            <a:ext cx="7993063" cy="349250"/>
          </a:xfrm>
          <a:prstGeom prst="rect">
            <a:avLst/>
          </a:prstGeom>
          <a:noFill/>
          <a:ln w="3175" algn="ctr">
            <a:noFill/>
            <a:miter lim="800000"/>
            <a:headEnd/>
            <a:tailEnd/>
          </a:ln>
        </p:spPr>
        <p:txBody>
          <a:bodyPr tIns="90000">
            <a:spAutoFit/>
          </a:bodyPr>
          <a:lstStyle/>
          <a:p>
            <a:pPr algn="ctr">
              <a:tabLst>
                <a:tab pos="180975" algn="l"/>
                <a:tab pos="447675" algn="l"/>
              </a:tabLst>
            </a:pPr>
            <a:endParaRPr lang="es-ES_tradnl" sz="1400"/>
          </a:p>
        </p:txBody>
      </p:sp>
      <p:sp>
        <p:nvSpPr>
          <p:cNvPr id="33796" name="Text Box 6"/>
          <p:cNvSpPr txBox="1">
            <a:spLocks noChangeArrowheads="1"/>
          </p:cNvSpPr>
          <p:nvPr/>
        </p:nvSpPr>
        <p:spPr bwMode="auto">
          <a:xfrm>
            <a:off x="7056" y="571480"/>
            <a:ext cx="9136944" cy="6286520"/>
          </a:xfrm>
          <a:prstGeom prst="rect">
            <a:avLst/>
          </a:prstGeom>
          <a:solidFill>
            <a:schemeClr val="bg1"/>
          </a:solidFill>
          <a:ln w="3175" algn="ctr">
            <a:noFill/>
            <a:miter lim="800000"/>
            <a:headEnd/>
            <a:tailEnd/>
          </a:ln>
        </p:spPr>
        <p:txBody>
          <a:bodyPr wrap="square" tIns="90000">
            <a:noAutofit/>
          </a:bodyPr>
          <a:lstStyle/>
          <a:p>
            <a:pPr marL="0" lvl="1" algn="just">
              <a:tabLst>
                <a:tab pos="180975" algn="l"/>
                <a:tab pos="447675" algn="l"/>
              </a:tabLst>
            </a:pPr>
            <a:r>
              <a:rPr lang="es-MX" sz="1300" b="1" dirty="0" smtClean="0"/>
              <a:t>Análisis de los programas educativos de posgrado</a:t>
            </a:r>
            <a:endParaRPr lang="es-MX" sz="1300" dirty="0" smtClean="0"/>
          </a:p>
          <a:p>
            <a:pPr marL="812800" lvl="1" algn="just">
              <a:tabLst>
                <a:tab pos="180975" algn="l"/>
                <a:tab pos="447675" algn="l"/>
              </a:tabLst>
            </a:pPr>
            <a:endParaRPr lang="es-ES" sz="800" dirty="0" smtClean="0"/>
          </a:p>
          <a:p>
            <a:pPr marL="1270800" lvl="1" indent="-356400" algn="just">
              <a:buFontTx/>
              <a:buAutoNum type="romanUcPeriod" startAt="3"/>
              <a:tabLst>
                <a:tab pos="180975" algn="l"/>
                <a:tab pos="447675" algn="l"/>
              </a:tabLst>
            </a:pPr>
            <a:r>
              <a:rPr lang="es-ES" sz="1300" b="1" dirty="0"/>
              <a:t>Resultados y vinculación</a:t>
            </a:r>
          </a:p>
          <a:p>
            <a:pPr marL="812800" lvl="1" algn="just">
              <a:tabLst>
                <a:tab pos="180975" algn="l"/>
                <a:tab pos="447675" algn="l"/>
              </a:tabLst>
            </a:pPr>
            <a:endParaRPr lang="es-MX" sz="800" dirty="0"/>
          </a:p>
          <a:p>
            <a:pPr marL="1728000" lvl="2" indent="-356400" algn="just">
              <a:buFont typeface="+mj-lt"/>
              <a:buAutoNum type="alphaUcPeriod"/>
              <a:tabLst>
                <a:tab pos="180975" algn="l"/>
                <a:tab pos="447675" algn="l"/>
              </a:tabLst>
            </a:pPr>
            <a:r>
              <a:rPr lang="es-MX" sz="1300" dirty="0"/>
              <a:t>Alcance, cobertura, pertinencia y evolución del programa (evidencias de que la tendencia de los resultados del programa contribuye a la atención de las necesidades que dieron origen al posgrado, la cobertura y evolución del programa deben ser adecuadas al potencial del mismo, los egresados se desempeñan en una actividad afín a su formación y cuenta con el reconocimiento académico: SNI, Academias, sociedades, entre otros, y/o profesional: certificación, colegios profesionales, entre otros, de acuerdo con la orientación del programa),</a:t>
            </a:r>
          </a:p>
          <a:p>
            <a:pPr marL="1728000" lvl="2" indent="-356400" algn="just">
              <a:buFontTx/>
              <a:buAutoNum type="alphaUcPeriod"/>
              <a:tabLst>
                <a:tab pos="180975" algn="l"/>
                <a:tab pos="447675" algn="l"/>
              </a:tabLst>
            </a:pPr>
            <a:endParaRPr lang="es-MX" sz="1300" dirty="0"/>
          </a:p>
          <a:p>
            <a:pPr marL="1728000" lvl="2" indent="-356400" algn="just">
              <a:buFontTx/>
              <a:buAutoNum type="alphaUcPeriod"/>
              <a:tabLst>
                <a:tab pos="180975" algn="l"/>
                <a:tab pos="447675" algn="l"/>
              </a:tabLst>
            </a:pPr>
            <a:r>
              <a:rPr lang="es-MX" sz="1300" dirty="0"/>
              <a:t>Eficiencia terminal (considerar sólo a los estudiantes de tiempo completo graduados en las últimas cinco generaciones, parámetros para calcularla según el nivel y orientación del programa y tasa de graduación por cohorte generacional por nivel y orientación del programa).</a:t>
            </a:r>
          </a:p>
          <a:p>
            <a:pPr marL="1728000" lvl="2" indent="-356400" algn="just">
              <a:buFontTx/>
              <a:buAutoNum type="alphaUcPeriod"/>
              <a:tabLst>
                <a:tab pos="180975" algn="l"/>
                <a:tab pos="447675" algn="l"/>
              </a:tabLst>
            </a:pPr>
            <a:endParaRPr lang="es-MX" sz="800" dirty="0"/>
          </a:p>
          <a:p>
            <a:pPr marL="1728000" lvl="2" indent="-356400" algn="just">
              <a:buFontTx/>
              <a:buAutoNum type="alphaUcPeriod"/>
              <a:tabLst>
                <a:tab pos="180975" algn="l"/>
                <a:tab pos="447675" algn="l"/>
              </a:tabLst>
            </a:pPr>
            <a:r>
              <a:rPr lang="es-MX" sz="1300" dirty="0"/>
              <a:t>Productividad académica (productividad de estudiante y productividad del núcleo académico básico).</a:t>
            </a:r>
          </a:p>
          <a:p>
            <a:pPr marL="1270000" lvl="2" algn="just">
              <a:tabLst>
                <a:tab pos="180975" algn="l"/>
                <a:tab pos="447675" algn="l"/>
              </a:tabLst>
            </a:pPr>
            <a:endParaRPr lang="es-MX" sz="800" dirty="0"/>
          </a:p>
          <a:p>
            <a:pPr marL="1728000" lvl="2" indent="-356400" algn="just">
              <a:buFont typeface="+mj-lt"/>
              <a:buAutoNum type="alphaUcPeriod" startAt="4"/>
              <a:tabLst>
                <a:tab pos="180975" algn="l"/>
                <a:tab pos="447675" algn="l"/>
              </a:tabLst>
            </a:pPr>
            <a:r>
              <a:rPr lang="es-MX" sz="1300" dirty="0"/>
              <a:t>Vinculación (existencia e impacto de las acciones de vinculación con los sectores de la sociedad; evidencia de los beneficios de las acciones de vinculación con sectores de la sociedad; congruencia e impacto de los productos derivados de las acciones de vinculación con los sectores de la sociedad de acuerdo con la vertiente, orientación del programa; congruencia de los resultados del intercambio académico con la vertiente, nivel y orientación del programa).</a:t>
            </a:r>
          </a:p>
        </p:txBody>
      </p:sp>
      <p:sp>
        <p:nvSpPr>
          <p:cNvPr id="33797" name="AutoShape 10">
            <a:hlinkClick r:id="" action="ppaction://hlinkshowjump?jump=nextslide"/>
          </p:cNvPr>
          <p:cNvSpPr>
            <a:spLocks noChangeArrowheads="1"/>
          </p:cNvSpPr>
          <p:nvPr/>
        </p:nvSpPr>
        <p:spPr bwMode="auto">
          <a:xfrm>
            <a:off x="8878239" y="683060"/>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
        <p:nvSpPr>
          <p:cNvPr id="33798"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2" y="555604"/>
            <a:ext cx="9144000" cy="6286520"/>
          </a:xfrm>
          <a:prstGeom prst="rect">
            <a:avLst/>
          </a:prstGeom>
          <a:solidFill>
            <a:schemeClr val="bg1"/>
          </a:solidFill>
          <a:ln w="3175" algn="ctr">
            <a:solidFill>
              <a:schemeClr val="bg1"/>
            </a:solidFill>
            <a:miter lim="800000"/>
            <a:headEnd/>
            <a:tailEnd/>
          </a:ln>
        </p:spPr>
        <p:txBody>
          <a:bodyPr wrap="none" anchor="ctr"/>
          <a:lstStyle/>
          <a:p>
            <a:pPr algn="ctr">
              <a:tabLst>
                <a:tab pos="180975" algn="l"/>
                <a:tab pos="447675" algn="l"/>
              </a:tabLst>
            </a:pPr>
            <a:endParaRPr lang="es-ES_tradnl" sz="1400" dirty="0"/>
          </a:p>
        </p:txBody>
      </p:sp>
      <p:sp>
        <p:nvSpPr>
          <p:cNvPr id="34819" name="Text Box 7"/>
          <p:cNvSpPr txBox="1">
            <a:spLocks noChangeArrowheads="1"/>
          </p:cNvSpPr>
          <p:nvPr/>
        </p:nvSpPr>
        <p:spPr bwMode="auto">
          <a:xfrm>
            <a:off x="0" y="563542"/>
            <a:ext cx="9144000" cy="6282000"/>
          </a:xfrm>
          <a:prstGeom prst="rect">
            <a:avLst/>
          </a:prstGeom>
          <a:solidFill>
            <a:schemeClr val="bg1"/>
          </a:solidFill>
          <a:ln w="3175" algn="ctr">
            <a:noFill/>
            <a:miter lim="800000"/>
            <a:headEnd/>
            <a:tailEnd/>
          </a:ln>
        </p:spPr>
        <p:txBody>
          <a:bodyPr tIns="90000">
            <a:noAutofit/>
          </a:bodyPr>
          <a:lstStyle/>
          <a:p>
            <a:pPr algn="just">
              <a:tabLst>
                <a:tab pos="180975" algn="l"/>
                <a:tab pos="447675" algn="l"/>
              </a:tabLst>
            </a:pPr>
            <a:endParaRPr lang="es-MX" sz="500" b="1" dirty="0" smtClean="0"/>
          </a:p>
          <a:p>
            <a:pPr algn="just">
              <a:tabLst>
                <a:tab pos="180975" algn="l"/>
                <a:tab pos="447675" algn="l"/>
              </a:tabLst>
            </a:pPr>
            <a:r>
              <a:rPr lang="es-MX" sz="1300" b="1" dirty="0" smtClean="0"/>
              <a:t>Análisis </a:t>
            </a:r>
            <a:r>
              <a:rPr lang="es-MX" sz="1300" b="1" dirty="0"/>
              <a:t>de los programas educativos de posgrado</a:t>
            </a:r>
            <a:endParaRPr lang="es-ES" sz="1300" b="1" dirty="0"/>
          </a:p>
        </p:txBody>
      </p:sp>
      <p:sp>
        <p:nvSpPr>
          <p:cNvPr id="34821" name="Rectangle 32"/>
          <p:cNvSpPr>
            <a:spLocks noChangeArrowheads="1"/>
          </p:cNvSpPr>
          <p:nvPr/>
        </p:nvSpPr>
        <p:spPr bwMode="auto">
          <a:xfrm>
            <a:off x="0" y="1219200"/>
            <a:ext cx="342900" cy="0"/>
          </a:xfrm>
          <a:prstGeom prst="rect">
            <a:avLst/>
          </a:prstGeom>
          <a:noFill/>
          <a:ln w="38100" algn="ctr">
            <a:noFill/>
            <a:miter lim="800000"/>
            <a:headEnd/>
            <a:tailEnd/>
          </a:ln>
        </p:spPr>
        <p:txBody>
          <a:bodyPr wrap="none" anchor="ctr">
            <a:spAutoFit/>
          </a:bodyPr>
          <a:lstStyle/>
          <a:p>
            <a:pPr algn="ctr"/>
            <a:endParaRPr lang="es-MX"/>
          </a:p>
        </p:txBody>
      </p:sp>
      <p:sp>
        <p:nvSpPr>
          <p:cNvPr id="34822" name="Rectangle 34"/>
          <p:cNvSpPr>
            <a:spLocks noChangeArrowheads="1"/>
          </p:cNvSpPr>
          <p:nvPr/>
        </p:nvSpPr>
        <p:spPr bwMode="auto">
          <a:xfrm>
            <a:off x="0" y="1219200"/>
            <a:ext cx="1143000" cy="0"/>
          </a:xfrm>
          <a:prstGeom prst="rect">
            <a:avLst/>
          </a:prstGeom>
          <a:noFill/>
          <a:ln w="38100" algn="ctr">
            <a:noFill/>
            <a:miter lim="800000"/>
            <a:headEnd/>
            <a:tailEnd/>
          </a:ln>
        </p:spPr>
        <p:txBody>
          <a:bodyPr wrap="none">
            <a:spAutoFit/>
          </a:bodyPr>
          <a:lstStyle/>
          <a:p>
            <a:pPr algn="ctr" eaLnBrk="0" hangingPunct="0"/>
            <a:endParaRPr lang="es-ES_tradnl" sz="1400"/>
          </a:p>
        </p:txBody>
      </p:sp>
      <p:sp>
        <p:nvSpPr>
          <p:cNvPr id="34823" name="Rectangle 877"/>
          <p:cNvSpPr>
            <a:spLocks noChangeArrowheads="1"/>
          </p:cNvSpPr>
          <p:nvPr/>
        </p:nvSpPr>
        <p:spPr bwMode="auto">
          <a:xfrm>
            <a:off x="0" y="5637213"/>
            <a:ext cx="9144000" cy="0"/>
          </a:xfrm>
          <a:prstGeom prst="rect">
            <a:avLst/>
          </a:prstGeom>
          <a:noFill/>
          <a:ln w="38100" algn="ctr">
            <a:noFill/>
            <a:miter lim="800000"/>
            <a:headEnd/>
            <a:tailEnd/>
          </a:ln>
        </p:spPr>
        <p:txBody>
          <a:bodyPr wrap="none" anchor="ctr">
            <a:spAutoFit/>
          </a:bodyPr>
          <a:lstStyle/>
          <a:p>
            <a:pPr algn="ctr" eaLnBrk="0" hangingPunct="0"/>
            <a:endParaRPr lang="es-ES_tradnl" sz="1400"/>
          </a:p>
        </p:txBody>
      </p:sp>
      <p:graphicFrame>
        <p:nvGraphicFramePr>
          <p:cNvPr id="15" name="Group 1368"/>
          <p:cNvGraphicFramePr>
            <a:graphicFrameLocks noGrp="1"/>
          </p:cNvGraphicFramePr>
          <p:nvPr>
            <p:extLst>
              <p:ext uri="{D42A27DB-BD31-4B8C-83A1-F6EECF244321}">
                <p14:modId xmlns:p14="http://schemas.microsoft.com/office/powerpoint/2010/main" val="609189017"/>
              </p:ext>
            </p:extLst>
          </p:nvPr>
        </p:nvGraphicFramePr>
        <p:xfrm>
          <a:off x="127000" y="1395108"/>
          <a:ext cx="8847455" cy="3953193"/>
        </p:xfrm>
        <a:graphic>
          <a:graphicData uri="http://schemas.openxmlformats.org/drawingml/2006/table">
            <a:tbl>
              <a:tblPr/>
              <a:tblGrid>
                <a:gridCol w="971550"/>
                <a:gridCol w="215900"/>
                <a:gridCol w="215900"/>
                <a:gridCol w="215900"/>
                <a:gridCol w="288925"/>
                <a:gridCol w="287338"/>
                <a:gridCol w="863600"/>
                <a:gridCol w="792162"/>
                <a:gridCol w="288925"/>
                <a:gridCol w="360363"/>
                <a:gridCol w="358775"/>
                <a:gridCol w="288925"/>
                <a:gridCol w="287337"/>
                <a:gridCol w="288925"/>
                <a:gridCol w="371475"/>
                <a:gridCol w="781050"/>
                <a:gridCol w="952500"/>
                <a:gridCol w="208280"/>
                <a:gridCol w="233362"/>
                <a:gridCol w="287338"/>
                <a:gridCol w="288925"/>
              </a:tblGrid>
              <a:tr h="519113">
                <a:tc gridSpan="7">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9">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Núcleo académico básico</a:t>
                      </a:r>
                      <a:endParaRPr kumimoji="0" lang="es-ES" sz="13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300" b="1" i="0" u="none" strike="noStrike" cap="none" normalizeH="0" baseline="0" dirty="0" smtClean="0">
                          <a:ln>
                            <a:noFill/>
                          </a:ln>
                          <a:solidFill>
                            <a:schemeClr val="tx1"/>
                          </a:solidFill>
                          <a:effectLst/>
                          <a:latin typeface="Arial" charset="0"/>
                        </a:rPr>
                        <a:t>Resultados</a:t>
                      </a:r>
                      <a:endParaRPr kumimoji="0" lang="es-ES" sz="13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4825">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Nombre del PE de Posgrado</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Nivel del PE</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Calidad del PE</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ea typeface="Times New Roman" pitchFamily="18" charset="0"/>
                          <a:cs typeface="Arial" charset="0"/>
                        </a:rPr>
                        <a:t>Núm. PTC que lo atienden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ea typeface="Times New Roman" pitchFamily="18" charset="0"/>
                          <a:cs typeface="Arial" charset="0"/>
                        </a:rPr>
                        <a:t>Nivel de estudios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ea typeface="Times New Roman" pitchFamily="18" charset="0"/>
                          <a:cs typeface="Arial" charset="0"/>
                        </a:rPr>
                        <a:t>Número de PTC adscritos al SNI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rgbClr val="000000"/>
                          </a:solidFill>
                          <a:effectLst/>
                          <a:latin typeface="Arial" charset="0"/>
                        </a:rPr>
                        <a:t>LGAC</a:t>
                      </a:r>
                      <a:endParaRPr kumimoji="0" lang="es-ES" sz="1000" b="1"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charset="0"/>
                          <a:cs typeface="Times New Roman" pitchFamily="18" charset="0"/>
                        </a:rPr>
                        <a:t>Evidencia de los estudios de seguimiento de egresados o registros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charset="0"/>
                        </a:rPr>
                        <a:t>Tasa de graduación por cohorte generacional*</a:t>
                      </a:r>
                      <a:endParaRPr kumimoji="0" lang="es-E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677863">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E</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M</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charset="0"/>
                        </a:rPr>
                        <a:t>D</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PNP</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PFC</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No reconocido en el PNPC</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D</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M</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E</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C</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charset="0"/>
                        </a:rPr>
                        <a:t>III</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rgbClr val="000000"/>
                          </a:solidFill>
                          <a:effectLst/>
                          <a:latin typeface="Arial" charset="0"/>
                        </a:rPr>
                        <a:t>LGAC</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MX" sz="1000" b="0" i="0" u="none" strike="noStrike" cap="none" normalizeH="0" baseline="0" dirty="0" smtClean="0">
                        <a:ln>
                          <a:noFill/>
                        </a:ln>
                        <a:solidFill>
                          <a:srgbClr val="000000"/>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000" b="0"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solidFill>
                      <a:srgbClr val="33CC33"/>
                    </a:solidFill>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2007</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2008</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2009</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2010</a:t>
                      </a:r>
                      <a:endParaRPr kumimoji="0" lang="es-ES"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Text Box 1367"/>
          <p:cNvSpPr txBox="1">
            <a:spLocks noChangeArrowheads="1"/>
          </p:cNvSpPr>
          <p:nvPr/>
        </p:nvSpPr>
        <p:spPr bwMode="auto">
          <a:xfrm>
            <a:off x="-18462" y="5436724"/>
            <a:ext cx="9162462" cy="692497"/>
          </a:xfrm>
          <a:prstGeom prst="rect">
            <a:avLst/>
          </a:prstGeom>
          <a:noFill/>
          <a:ln w="38100" algn="ctr">
            <a:noFill/>
            <a:miter lim="800000"/>
            <a:headEnd/>
            <a:tailEnd/>
          </a:ln>
        </p:spPr>
        <p:txBody>
          <a:bodyPr wrap="square">
            <a:spAutoFit/>
          </a:bodyPr>
          <a:lstStyle/>
          <a:p>
            <a:pPr algn="just">
              <a:spcBef>
                <a:spcPct val="50000"/>
              </a:spcBef>
              <a:tabLst>
                <a:tab pos="180975" algn="l"/>
                <a:tab pos="447675" algn="l"/>
              </a:tabLst>
            </a:pPr>
            <a:r>
              <a:rPr lang="es-MX" sz="1300" dirty="0"/>
              <a:t>Como resultado del análisis  de los PE de posgrado señalar las principales conclusiones respecto a la situación que </a:t>
            </a:r>
            <a:r>
              <a:rPr lang="es-MX" sz="1300" dirty="0" smtClean="0"/>
              <a:t>guardan éstos, </a:t>
            </a:r>
            <a:r>
              <a:rPr lang="es-MX" sz="1300" dirty="0"/>
              <a:t>para con ello plantear en la parte de planeación, las </a:t>
            </a:r>
            <a:r>
              <a:rPr lang="es-MX" sz="1300" dirty="0" smtClean="0"/>
              <a:t>políticas, estrategias y acciones adecuadas </a:t>
            </a:r>
            <a:r>
              <a:rPr lang="es-MX" sz="1300" dirty="0"/>
              <a:t>para lograr y/o asegurar la calidad de todos ellos con el reconocimiento en el PNPC.</a:t>
            </a:r>
            <a:endParaRPr lang="es-ES" sz="1300" b="1" dirty="0"/>
          </a:p>
        </p:txBody>
      </p:sp>
      <p:sp>
        <p:nvSpPr>
          <p:cNvPr id="34928" name="Text Box 1184"/>
          <p:cNvSpPr txBox="1">
            <a:spLocks noChangeArrowheads="1"/>
          </p:cNvSpPr>
          <p:nvPr/>
        </p:nvSpPr>
        <p:spPr bwMode="auto">
          <a:xfrm>
            <a:off x="6435725" y="2992438"/>
            <a:ext cx="504825" cy="244475"/>
          </a:xfrm>
          <a:prstGeom prst="rect">
            <a:avLst/>
          </a:prstGeom>
          <a:noFill/>
          <a:ln w="38100" algn="ctr">
            <a:noFill/>
            <a:miter lim="800000"/>
            <a:headEnd/>
            <a:tailEnd/>
          </a:ln>
        </p:spPr>
        <p:txBody>
          <a:bodyPr>
            <a:spAutoFit/>
          </a:bodyPr>
          <a:lstStyle/>
          <a:p>
            <a:pPr algn="ctr">
              <a:spcBef>
                <a:spcPct val="50000"/>
              </a:spcBef>
              <a:tabLst>
                <a:tab pos="180975" algn="l"/>
                <a:tab pos="447675" algn="l"/>
              </a:tabLst>
            </a:pPr>
            <a:r>
              <a:rPr lang="es-MX" sz="1000"/>
              <a:t>PTC</a:t>
            </a:r>
            <a:endParaRPr lang="es-ES" sz="1000"/>
          </a:p>
        </p:txBody>
      </p:sp>
      <p:sp>
        <p:nvSpPr>
          <p:cNvPr id="16" name="Text Box 1367"/>
          <p:cNvSpPr txBox="1">
            <a:spLocks noChangeArrowheads="1"/>
          </p:cNvSpPr>
          <p:nvPr/>
        </p:nvSpPr>
        <p:spPr bwMode="auto">
          <a:xfrm>
            <a:off x="-26504" y="6156774"/>
            <a:ext cx="9170504" cy="685350"/>
          </a:xfrm>
          <a:prstGeom prst="rect">
            <a:avLst/>
          </a:prstGeom>
          <a:noFill/>
          <a:ln w="38100" algn="ctr">
            <a:noFill/>
            <a:miter lim="800000"/>
            <a:headEnd/>
            <a:tailEnd/>
          </a:ln>
        </p:spPr>
        <p:txBody>
          <a:bodyPr>
            <a:noAutofit/>
          </a:bodyPr>
          <a:lstStyle/>
          <a:p>
            <a:pPr algn="just">
              <a:spcBef>
                <a:spcPct val="50000"/>
              </a:spcBef>
              <a:tabLst>
                <a:tab pos="180975" algn="l"/>
                <a:tab pos="447675" algn="l"/>
              </a:tabLst>
            </a:pPr>
            <a:r>
              <a:rPr lang="es-MX" dirty="0" smtClean="0"/>
              <a:t>* El </a:t>
            </a:r>
            <a:r>
              <a:rPr lang="es-MX" dirty="0"/>
              <a:t>indicador de la tasa de graduación por cohorte generacional está considerado hasta </a:t>
            </a:r>
            <a:r>
              <a:rPr lang="es-MX" dirty="0" smtClean="0"/>
              <a:t>2009 </a:t>
            </a:r>
            <a:r>
              <a:rPr lang="es-MX" dirty="0"/>
              <a:t>para doctorado y </a:t>
            </a:r>
            <a:r>
              <a:rPr lang="es-MX" dirty="0" smtClean="0"/>
              <a:t>2010 </a:t>
            </a:r>
            <a:r>
              <a:rPr lang="es-MX" dirty="0"/>
              <a:t>para maestría. Los parámetros mínimos indispensables de los indicadores para un programa de posgrado de calidad están descritos en los </a:t>
            </a:r>
            <a:r>
              <a:rPr lang="es-MX" b="1" dirty="0">
                <a:hlinkClick r:id="rId3" action="ppaction://hlinkfile"/>
              </a:rPr>
              <a:t>Anexos </a:t>
            </a:r>
            <a:r>
              <a:rPr lang="es-MX" b="1" dirty="0" smtClean="0">
                <a:hlinkClick r:id="rId3" action="ppaction://hlinkfile"/>
              </a:rPr>
              <a:t>IV </a:t>
            </a:r>
            <a:r>
              <a:rPr lang="es-MX" b="1" dirty="0">
                <a:hlinkClick r:id="rId3" action="ppaction://hlinkfile"/>
              </a:rPr>
              <a:t>A</a:t>
            </a:r>
            <a:r>
              <a:rPr lang="es-MX" b="1" dirty="0"/>
              <a:t> y </a:t>
            </a:r>
            <a:r>
              <a:rPr lang="es-MX" b="1" dirty="0" smtClean="0">
                <a:hlinkClick r:id="rId4" action="ppaction://hlinkfile"/>
              </a:rPr>
              <a:t>IV B</a:t>
            </a:r>
            <a:r>
              <a:rPr lang="es-MX" b="1" dirty="0"/>
              <a:t>.</a:t>
            </a:r>
            <a:endParaRPr lang="es-ES" b="1" dirty="0"/>
          </a:p>
        </p:txBody>
      </p:sp>
      <p:sp>
        <p:nvSpPr>
          <p:cNvPr id="12" name="11 Rectángulo">
            <a:hlinkClick r:id="rId5" action="ppaction://hlinksldjump"/>
          </p:cNvPr>
          <p:cNvSpPr/>
          <p:nvPr/>
        </p:nvSpPr>
        <p:spPr bwMode="auto">
          <a:xfrm flipH="1">
            <a:off x="-18463" y="0"/>
            <a:ext cx="9162431"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3" name="12 Rectángulo">
            <a:hlinkClick r:id="rId6" action="ppaction://hlinkfile"/>
          </p:cNvPr>
          <p:cNvSpPr/>
          <p:nvPr/>
        </p:nvSpPr>
        <p:spPr bwMode="auto">
          <a:xfrm>
            <a:off x="7758134" y="6383358"/>
            <a:ext cx="720000" cy="180000"/>
          </a:xfrm>
          <a:prstGeom prst="rect">
            <a:avLst/>
          </a:prstGeom>
          <a:solidFill>
            <a:srgbClr val="002774">
              <a:alpha val="0"/>
            </a:srgb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8" name="17 Rectángulo">
            <a:hlinkClick r:id="rId7" action="ppaction://hlinkfile"/>
          </p:cNvPr>
          <p:cNvSpPr/>
          <p:nvPr/>
        </p:nvSpPr>
        <p:spPr bwMode="auto">
          <a:xfrm>
            <a:off x="6913" y="6581646"/>
            <a:ext cx="37312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9" name="18 Rectángulo">
            <a:hlinkClick r:id="rId8" action="ppaction://hlinkfile"/>
          </p:cNvPr>
          <p:cNvSpPr/>
          <p:nvPr/>
        </p:nvSpPr>
        <p:spPr bwMode="auto">
          <a:xfrm>
            <a:off x="497688" y="6570270"/>
            <a:ext cx="373127" cy="214314"/>
          </a:xfrm>
          <a:prstGeom prst="rect">
            <a:avLst/>
          </a:prstGeom>
          <a:solidFill>
            <a:schemeClr val="bg1">
              <a:lumMod val="85000"/>
              <a:alpha val="10000"/>
            </a:schemeClr>
          </a:solidFill>
          <a:ln w="3175" algn="ctr">
            <a:no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14"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088"/>
            <a:ext cx="9144000" cy="6292912"/>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smtClean="0"/>
              <a:t>Análisis de la innovación educativa</a:t>
            </a:r>
            <a:endParaRPr lang="es-MX" sz="1300" dirty="0" smtClean="0"/>
          </a:p>
          <a:p>
            <a:pPr algn="just">
              <a:spcBef>
                <a:spcPts val="0"/>
              </a:spcBef>
              <a:spcAft>
                <a:spcPts val="0"/>
              </a:spcAft>
            </a:pPr>
            <a:endParaRPr lang="es-MX" sz="800" b="1" dirty="0"/>
          </a:p>
          <a:p>
            <a:pPr algn="just">
              <a:spcBef>
                <a:spcPts val="0"/>
              </a:spcBef>
              <a:spcAft>
                <a:spcPts val="0"/>
              </a:spcAft>
            </a:pPr>
            <a:r>
              <a:rPr lang="es-MX" sz="1300" dirty="0" smtClean="0"/>
              <a:t>La innovación educativa son los cambios estratégicos que se implementan para mejorar la capacidad y competitividad académicas, así como de la gestión. Desde los inicios del PIFI se ha apoyado la innovación educativa, por lo cual resulta importante analizar los resultados que se han alcanzado con ello. </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innovación educativa implementadas por la DES, así como su incidencia en la mejora de la calidad de los PE, en los resultados del desempeño de los estudiantes y en general el funcionamiento académico, que muestre el impacto en cuanto a: </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Incorporación de enfoques y modelos educativos centrados en el aprendizaje.</a:t>
            </a:r>
          </a:p>
          <a:p>
            <a:pPr lvl="1" algn="just">
              <a:spcBef>
                <a:spcPts val="0"/>
              </a:spcBef>
              <a:spcAft>
                <a:spcPts val="0"/>
              </a:spcAft>
              <a:buFont typeface="Wingdings" pitchFamily="2" charset="2"/>
              <a:buChar char="Ø"/>
            </a:pPr>
            <a:r>
              <a:rPr lang="es-MX" sz="1300" dirty="0" smtClean="0"/>
              <a:t>Actualización y flexibilidad curricular.</a:t>
            </a:r>
          </a:p>
          <a:p>
            <a:pPr lvl="1" algn="just">
              <a:spcBef>
                <a:spcPts val="0"/>
              </a:spcBef>
              <a:spcAft>
                <a:spcPts val="0"/>
              </a:spcAft>
              <a:buFont typeface="Wingdings" pitchFamily="2" charset="2"/>
              <a:buChar char="Ø"/>
            </a:pPr>
            <a:r>
              <a:rPr lang="es-MX" sz="1300" dirty="0" smtClean="0"/>
              <a:t>Fortalecimiento </a:t>
            </a:r>
            <a:r>
              <a:rPr lang="es-MX" sz="1300" dirty="0"/>
              <a:t>del aprendizaje de los estudiantes.</a:t>
            </a:r>
            <a:endParaRPr lang="es-MX" sz="1300" dirty="0" smtClean="0"/>
          </a:p>
          <a:p>
            <a:pPr lvl="1" algn="just">
              <a:spcBef>
                <a:spcPts val="0"/>
              </a:spcBef>
              <a:spcAft>
                <a:spcPts val="0"/>
              </a:spcAft>
              <a:buFont typeface="Wingdings" pitchFamily="2" charset="2"/>
              <a:buChar char="Ø"/>
            </a:pPr>
            <a:r>
              <a:rPr lang="es-MX" sz="1300" dirty="0" smtClean="0"/>
              <a:t>Planes y programas educativos basados en </a:t>
            </a:r>
            <a:r>
              <a:rPr lang="es-MX" sz="1300" dirty="0"/>
              <a:t>competencias (conjunto de conocimientos, habilidades y actitudes para responder con éxito en la sociedad del conocimiento).</a:t>
            </a:r>
            <a:endParaRPr lang="es-MX" sz="1300" dirty="0" smtClean="0"/>
          </a:p>
          <a:p>
            <a:pPr lvl="1" algn="just">
              <a:spcBef>
                <a:spcPts val="0"/>
              </a:spcBef>
              <a:spcAft>
                <a:spcPts val="0"/>
              </a:spcAft>
              <a:buFont typeface="Wingdings" pitchFamily="2" charset="2"/>
              <a:buChar char="Ø"/>
            </a:pPr>
            <a:r>
              <a:rPr lang="es-MX" sz="1300" dirty="0" smtClean="0"/>
              <a:t>Renovación de las prácticas docentes.</a:t>
            </a:r>
          </a:p>
          <a:p>
            <a:pPr lvl="1" algn="just">
              <a:spcBef>
                <a:spcPts val="0"/>
              </a:spcBef>
              <a:spcAft>
                <a:spcPts val="0"/>
              </a:spcAft>
              <a:buFont typeface="Wingdings" pitchFamily="2" charset="2"/>
              <a:buChar char="Ø"/>
            </a:pPr>
            <a:r>
              <a:rPr lang="es-MX" sz="1300" dirty="0" smtClean="0"/>
              <a:t>Aplicación de la investigación en formación educativa centrada en los </a:t>
            </a:r>
            <a:r>
              <a:rPr lang="es-MX" sz="1300" dirty="0"/>
              <a:t>estudiantes (acompañamiento estudiantil, estudios de satisfacción de estudiantes, estudios de trayectorias, evaluación docente, tutorías, seguimiento de egresados y empleadores y cierre de brechas).</a:t>
            </a:r>
            <a:endParaRPr lang="es-MX" sz="1300" dirty="0" smtClean="0"/>
          </a:p>
          <a:p>
            <a:pPr lvl="1" algn="just">
              <a:spcBef>
                <a:spcPts val="0"/>
              </a:spcBef>
              <a:spcAft>
                <a:spcPts val="0"/>
              </a:spcAft>
              <a:buFont typeface="Wingdings" pitchFamily="2" charset="2"/>
              <a:buChar char="Ø"/>
            </a:pPr>
            <a:r>
              <a:rPr lang="es-MX" sz="1300" dirty="0" smtClean="0"/>
              <a:t>Eficiencia de uso de los sistemas bibliotecarios y las Tecnologías de la Información y Comunicación (</a:t>
            </a:r>
            <a:r>
              <a:rPr lang="es-MX" sz="1300" dirty="0" err="1" smtClean="0"/>
              <a:t>TIC´s</a:t>
            </a:r>
            <a:r>
              <a:rPr lang="es-MX" sz="1300" dirty="0" smtClean="0"/>
              <a:t>) </a:t>
            </a:r>
            <a:r>
              <a:rPr lang="es-MX" sz="1300" dirty="0"/>
              <a:t>(desarrollo de las habilidades para su manejo</a:t>
            </a:r>
            <a:r>
              <a:rPr lang="es-MX" sz="1300" dirty="0" smtClean="0"/>
              <a:t>).</a:t>
            </a:r>
          </a:p>
          <a:p>
            <a:pPr lvl="1" algn="just">
              <a:spcBef>
                <a:spcPts val="0"/>
              </a:spcBef>
              <a:spcAft>
                <a:spcPts val="0"/>
              </a:spcAft>
              <a:buFont typeface="Wingdings" pitchFamily="2" charset="2"/>
              <a:buChar char="Ø"/>
            </a:pPr>
            <a:r>
              <a:rPr lang="es-MX" sz="1300" dirty="0" smtClean="0"/>
              <a:t>Generación </a:t>
            </a:r>
            <a:r>
              <a:rPr lang="es-MX" sz="1300" dirty="0"/>
              <a:t>y/o incorporación de objetos de aprendizaje (prototipos, software, </a:t>
            </a:r>
            <a:r>
              <a:rPr lang="es-MX" sz="1300" dirty="0" err="1"/>
              <a:t>mooc</a:t>
            </a:r>
            <a:r>
              <a:rPr lang="es-MX" sz="1300" dirty="0"/>
              <a:t>: </a:t>
            </a:r>
            <a:r>
              <a:rPr lang="es-MX" sz="1300" dirty="0" err="1"/>
              <a:t>massive</a:t>
            </a:r>
            <a:r>
              <a:rPr lang="es-MX" sz="1300" dirty="0"/>
              <a:t> open online </a:t>
            </a:r>
            <a:r>
              <a:rPr lang="es-MX" sz="1300" dirty="0" err="1"/>
              <a:t>course</a:t>
            </a:r>
            <a:r>
              <a:rPr lang="es-MX" sz="1300" dirty="0"/>
              <a:t>).</a:t>
            </a:r>
            <a:endParaRPr lang="es-MX" sz="1300" dirty="0" smtClean="0"/>
          </a:p>
          <a:p>
            <a:pPr lvl="1" algn="just">
              <a:spcBef>
                <a:spcPts val="0"/>
              </a:spcBef>
              <a:spcAft>
                <a:spcPts val="0"/>
              </a:spcAft>
              <a:buFont typeface="Wingdings" pitchFamily="2" charset="2"/>
              <a:buChar char="Ø"/>
            </a:pPr>
            <a:r>
              <a:rPr lang="es-MX" sz="1300" dirty="0" smtClean="0"/>
              <a:t>Utilización de espacios virtuales para desarrollar competencias avanzadas para su uso.</a:t>
            </a:r>
          </a:p>
          <a:p>
            <a:pPr lvl="1" algn="just">
              <a:spcBef>
                <a:spcPts val="0"/>
              </a:spcBef>
              <a:spcAft>
                <a:spcPts val="0"/>
              </a:spcAft>
              <a:buFont typeface="Wingdings" pitchFamily="2" charset="2"/>
              <a:buChar char="Ø"/>
            </a:pPr>
            <a:r>
              <a:rPr lang="es-MX" sz="1300" dirty="0" smtClean="0"/>
              <a:t>Dominio </a:t>
            </a:r>
            <a:r>
              <a:rPr lang="es-MX" sz="1300" dirty="0"/>
              <a:t>de un segundo idioma (estudiantes y profesores).</a:t>
            </a:r>
            <a:endParaRPr lang="es-MX" sz="1300" dirty="0" smtClean="0"/>
          </a:p>
          <a:p>
            <a:pPr lvl="1" algn="just">
              <a:spcBef>
                <a:spcPts val="0"/>
              </a:spcBef>
              <a:spcAft>
                <a:spcPts val="0"/>
              </a:spcAft>
              <a:buFont typeface="Wingdings" pitchFamily="2" charset="2"/>
              <a:buChar char="Ø"/>
            </a:pPr>
            <a:r>
              <a:rPr lang="es-MX" sz="1300" dirty="0" smtClean="0"/>
              <a:t>Entre otros aspectos.</a:t>
            </a:r>
          </a:p>
          <a:p>
            <a:pPr lvl="1" algn="just">
              <a:spcBef>
                <a:spcPts val="0"/>
              </a:spcBef>
              <a:spcAft>
                <a:spcPts val="0"/>
              </a:spcAft>
              <a:buFont typeface="Wingdings" pitchFamily="2" charset="2"/>
              <a:buChar char="Ø"/>
            </a:pPr>
            <a:endParaRPr lang="es-MX" sz="800" dirty="0" smtClean="0"/>
          </a:p>
          <a:p>
            <a:pPr algn="just">
              <a:spcBef>
                <a:spcPts val="0"/>
              </a:spcBef>
              <a:spcAft>
                <a:spcPts val="0"/>
              </a:spcAft>
            </a:pPr>
            <a:r>
              <a:rPr lang="es-MX" sz="1300" dirty="0"/>
              <a:t>Como resultado del análisis, señalar las principales conclusiones respecto al impulso que la </a:t>
            </a:r>
            <a:r>
              <a:rPr lang="es-MX" sz="1300" dirty="0" smtClean="0"/>
              <a:t>DES </a:t>
            </a:r>
            <a:r>
              <a:rPr lang="es-MX" sz="1300" dirty="0"/>
              <a:t>brinda a la innovación educativa, y en caso de  que su incidencia en la mejora de la calidad de los PE, en los resultados del desempeño de los estudiantes y en el funcionamiento académico institucional sea incipiente, plantear en la parte de planeación, </a:t>
            </a:r>
            <a:r>
              <a:rPr lang="es-MX" sz="1300" dirty="0" smtClean="0"/>
              <a:t>las políticas, objetivos, estrategias y acciones más apropiadas para </a:t>
            </a:r>
            <a:r>
              <a:rPr lang="es-MX" sz="1300" dirty="0"/>
              <a:t>su adecuada atención.</a:t>
            </a:r>
            <a:endParaRPr lang="es-ES" sz="1300" dirty="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2844"/>
            <a:ext cx="9144000" cy="6295156"/>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smtClean="0"/>
              <a:t>Análisis de la cooperación académica nacional e internacionalización</a:t>
            </a:r>
          </a:p>
          <a:p>
            <a:pPr algn="just">
              <a:spcBef>
                <a:spcPts val="0"/>
              </a:spcBef>
              <a:spcAft>
                <a:spcPts val="0"/>
              </a:spcAft>
            </a:pPr>
            <a:endParaRPr lang="es-MX" sz="800" b="1" dirty="0"/>
          </a:p>
          <a:p>
            <a:pPr algn="just">
              <a:spcBef>
                <a:spcPts val="0"/>
              </a:spcBef>
              <a:spcAft>
                <a:spcPts val="0"/>
              </a:spcAft>
            </a:pPr>
            <a:r>
              <a:rPr lang="es-MX" sz="1300" dirty="0" smtClean="0"/>
              <a:t>Dentro del conjunto de cambios que enfrenta la economía global, destaca la profunda transformación tecnológica y el desarrollo del conocimiento como factores claves para incrementar la productividad y competitividad de los países; por ello, se deben desarrollar procesos de cooperación académica nacional e internacional, para poder contribuir a reducir la brecha en materia de desarrollo. </a:t>
            </a:r>
          </a:p>
          <a:p>
            <a:pPr algn="just">
              <a:spcBef>
                <a:spcPts val="0"/>
              </a:spcBef>
              <a:spcAft>
                <a:spcPts val="0"/>
              </a:spcAft>
            </a:pPr>
            <a:endParaRPr lang="es-MX" sz="800" dirty="0" smtClean="0"/>
          </a:p>
          <a:p>
            <a:pPr algn="just">
              <a:spcBef>
                <a:spcPts val="0"/>
              </a:spcBef>
              <a:spcAft>
                <a:spcPts val="0"/>
              </a:spcAft>
            </a:pPr>
            <a:r>
              <a:rPr lang="es-MX" sz="1300" dirty="0" smtClean="0"/>
              <a:t>La internacionalización es una dimensión a la que deben estar integradas las universidades mexicanas, llevando a cabo acciones como: el establecimiento de redes internacionales de cooperación en las funciones sustantivas; el intercambio académico; la movilidad estudiantil y de académicos; el establecimiento de sistemas de acreditación de estudios; entre otros aspectos.</a:t>
            </a:r>
          </a:p>
          <a:p>
            <a:pPr algn="just">
              <a:spcBef>
                <a:spcPts val="0"/>
              </a:spcBef>
              <a:spcAft>
                <a:spcPts val="0"/>
              </a:spcAft>
            </a:pPr>
            <a:endParaRPr lang="es-MX" sz="800" dirty="0" smtClean="0"/>
          </a:p>
          <a:p>
            <a:pPr algn="just">
              <a:spcBef>
                <a:spcPts val="0"/>
              </a:spcBef>
              <a:spcAft>
                <a:spcPts val="0"/>
              </a:spcAft>
            </a:pPr>
            <a:r>
              <a:rPr lang="es-MX" sz="1300" dirty="0" smtClean="0"/>
              <a:t>Analizar la cooperación académica nacional  e internacional que muestre el impacto en cuanto a:</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Convenios de cooperación académica con universidades nacionales y extranjeras (reconocimiento de créditos, movilidad académica, apoyos mutuos, cuotas diferenciadas, formación de redes, entre otros.).</a:t>
            </a:r>
          </a:p>
          <a:p>
            <a:pPr lvl="1" algn="just">
              <a:spcBef>
                <a:spcPts val="0"/>
              </a:spcBef>
              <a:spcAft>
                <a:spcPts val="0"/>
              </a:spcAft>
              <a:buFont typeface="Wingdings" pitchFamily="2" charset="2"/>
              <a:buChar char="Ø"/>
            </a:pPr>
            <a:r>
              <a:rPr lang="es-MX" sz="1300" dirty="0" smtClean="0"/>
              <a:t>Establecer la cooperación académica internacional (convenios, congresos, foros, posgrados, redes académicas, entre otros).</a:t>
            </a:r>
          </a:p>
          <a:p>
            <a:pPr lvl="1" algn="just">
              <a:spcBef>
                <a:spcPts val="0"/>
              </a:spcBef>
              <a:spcAft>
                <a:spcPts val="0"/>
              </a:spcAft>
              <a:buFont typeface="Wingdings" pitchFamily="2" charset="2"/>
              <a:buChar char="Ø"/>
            </a:pPr>
            <a:r>
              <a:rPr lang="es-MX" sz="1300" dirty="0" smtClean="0"/>
              <a:t>Programas </a:t>
            </a:r>
            <a:r>
              <a:rPr lang="es-MX" sz="1300" dirty="0"/>
              <a:t>educativos interinstitucionales con o sin doble titulación.</a:t>
            </a:r>
            <a:endParaRPr lang="es-MX" sz="1300" dirty="0" smtClean="0"/>
          </a:p>
          <a:p>
            <a:pPr lvl="1" algn="just">
              <a:spcBef>
                <a:spcPts val="0"/>
              </a:spcBef>
              <a:spcAft>
                <a:spcPts val="0"/>
              </a:spcAft>
              <a:buFont typeface="Wingdings" pitchFamily="2" charset="2"/>
              <a:buChar char="Ø"/>
            </a:pPr>
            <a:r>
              <a:rPr lang="es-MX" sz="1300" dirty="0" smtClean="0"/>
              <a:t>Redes académicas con otras DES de la institución o centros educativos nacionales y extranjeros.</a:t>
            </a:r>
          </a:p>
          <a:p>
            <a:pPr lvl="1" algn="just">
              <a:spcBef>
                <a:spcPts val="0"/>
              </a:spcBef>
              <a:spcAft>
                <a:spcPts val="0"/>
              </a:spcAft>
              <a:buFont typeface="Wingdings" pitchFamily="2" charset="2"/>
              <a:buChar char="Ø"/>
            </a:pPr>
            <a:r>
              <a:rPr lang="es-MX" sz="1300" dirty="0" smtClean="0"/>
              <a:t>Movilidad estudiantil nacional e internacional: cursos de verano, semestres con reconocimiento de créditos, estudios de posgrado de jóvenes egresados, entre otros.</a:t>
            </a:r>
          </a:p>
          <a:p>
            <a:pPr lvl="1" algn="just">
              <a:spcBef>
                <a:spcPts val="0"/>
              </a:spcBef>
              <a:spcAft>
                <a:spcPts val="0"/>
              </a:spcAft>
              <a:buFont typeface="Wingdings" pitchFamily="2" charset="2"/>
              <a:buChar char="Ø"/>
            </a:pPr>
            <a:r>
              <a:rPr lang="es-MX" sz="1300" dirty="0"/>
              <a:t>Movilidad de académicos nacional e internacional: estancias académicas, estudios de posgrados, entre otros</a:t>
            </a:r>
            <a:r>
              <a:rPr lang="es-MX" sz="1300" dirty="0" smtClean="0"/>
              <a:t>.</a:t>
            </a:r>
          </a:p>
          <a:p>
            <a:pPr lvl="1" algn="just">
              <a:spcBef>
                <a:spcPts val="0"/>
              </a:spcBef>
              <a:spcAft>
                <a:spcPts val="0"/>
              </a:spcAft>
              <a:buFont typeface="Wingdings" pitchFamily="2" charset="2"/>
              <a:buChar char="Ø"/>
            </a:pPr>
            <a:r>
              <a:rPr lang="es-MX" sz="1300" dirty="0" smtClean="0"/>
              <a:t>Prácticas </a:t>
            </a:r>
            <a:r>
              <a:rPr lang="es-MX" sz="1300" dirty="0"/>
              <a:t>profesionales en empresas o  instituciones extranjeras.</a:t>
            </a:r>
          </a:p>
          <a:p>
            <a:pPr lvl="1" algn="just">
              <a:spcBef>
                <a:spcPts val="0"/>
              </a:spcBef>
              <a:spcAft>
                <a:spcPts val="0"/>
              </a:spcAft>
              <a:buFont typeface="Wingdings" pitchFamily="2" charset="2"/>
              <a:buChar char="Ø"/>
            </a:pPr>
            <a:r>
              <a:rPr lang="es-MX" sz="1300" dirty="0" smtClean="0"/>
              <a:t>Contribución al fortalecimiento de la capacidad de investigación en áreas estratégicas del conocimiento y fomentar la cooperación y el intercambio académico.</a:t>
            </a:r>
          </a:p>
          <a:p>
            <a:pPr lvl="1" algn="just">
              <a:spcBef>
                <a:spcPts val="0"/>
              </a:spcBef>
              <a:spcAft>
                <a:spcPts val="0"/>
              </a:spcAft>
              <a:buFont typeface="Wingdings" pitchFamily="2" charset="2"/>
              <a:buChar char="Ø"/>
            </a:pPr>
            <a:r>
              <a:rPr lang="es-MX" sz="1300" dirty="0" smtClean="0"/>
              <a:t>Captación de fondos internacionales a través de la cooperación y el intercambio académico.</a:t>
            </a:r>
          </a:p>
          <a:p>
            <a:pPr lvl="1" algn="just">
              <a:spcBef>
                <a:spcPts val="0"/>
              </a:spcBef>
              <a:spcAft>
                <a:spcPts val="0"/>
              </a:spcAft>
              <a:buFont typeface="Wingdings" pitchFamily="2" charset="2"/>
              <a:buChar char="Ø"/>
            </a:pPr>
            <a:r>
              <a:rPr lang="es-MX" sz="1300" dirty="0" smtClean="0"/>
              <a:t>Fomentar </a:t>
            </a:r>
            <a:r>
              <a:rPr lang="es-MX" sz="1300" dirty="0"/>
              <a:t>el manejo de la lengua e </a:t>
            </a:r>
            <a:r>
              <a:rPr lang="es-MX" sz="1300" dirty="0" err="1"/>
              <a:t>interculturación</a:t>
            </a:r>
            <a:r>
              <a:rPr lang="es-MX" sz="1300" dirty="0"/>
              <a:t> del país donde se realiza el intercambio, así como la realización de actividades extracurriculares para profesores y estudiantes extranjeros</a:t>
            </a:r>
            <a:r>
              <a:rPr lang="es-MX" sz="1300" dirty="0" smtClean="0"/>
              <a:t>.</a:t>
            </a:r>
          </a:p>
          <a:p>
            <a:pPr lvl="1" algn="just">
              <a:spcBef>
                <a:spcPts val="0"/>
              </a:spcBef>
              <a:spcAft>
                <a:spcPts val="0"/>
              </a:spcAft>
              <a:buFont typeface="Wingdings" pitchFamily="2" charset="2"/>
              <a:buChar char="Ø"/>
            </a:pPr>
            <a:r>
              <a:rPr lang="es-MX" sz="1300" dirty="0" smtClean="0"/>
              <a:t>Fomentar </a:t>
            </a:r>
            <a:r>
              <a:rPr lang="es-MX" sz="1300" dirty="0"/>
              <a:t>la colaboración en programas y proyectos de investigación científica y tecnológica, en donde participen estudiantes.</a:t>
            </a:r>
            <a:endParaRPr lang="es-MX" sz="1300" dirty="0" smtClean="0"/>
          </a:p>
          <a:p>
            <a:pPr lvl="1" algn="just">
              <a:spcBef>
                <a:spcPts val="0"/>
              </a:spcBef>
              <a:spcAft>
                <a:spcPts val="0"/>
              </a:spcAft>
              <a:buFont typeface="Wingdings" pitchFamily="2" charset="2"/>
              <a:buChar char="Ø"/>
            </a:pPr>
            <a:r>
              <a:rPr lang="es-MX" sz="1300" dirty="0" smtClean="0"/>
              <a:t>Entre otros aspectos</a:t>
            </a:r>
            <a:r>
              <a:rPr lang="es-MX" sz="800" dirty="0"/>
              <a:t>.</a:t>
            </a:r>
            <a:endParaRPr lang="es-MX" sz="1300" dirty="0" smtClean="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6" name="AutoShape 5">
            <a:hlinkClick r:id="" action="ppaction://hlinkshowjump?jump=nextslide"/>
          </p:cNvPr>
          <p:cNvSpPr>
            <a:spLocks noChangeArrowheads="1"/>
          </p:cNvSpPr>
          <p:nvPr/>
        </p:nvSpPr>
        <p:spPr bwMode="auto">
          <a:xfrm>
            <a:off x="8921783" y="633393"/>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5200"/>
            <a:ext cx="9144000" cy="6295156"/>
          </a:xfrm>
          <a:prstGeom prst="rect">
            <a:avLst/>
          </a:prstGeom>
          <a:solidFill>
            <a:schemeClr val="bg1">
              <a:alpha val="10000"/>
            </a:schemeClr>
          </a:solidFill>
          <a:ln w="3175" algn="ctr">
            <a:solidFill>
              <a:srgbClr val="B2B2B2"/>
            </a:solidFill>
            <a:miter lim="800000"/>
            <a:headEnd/>
            <a:tailEnd/>
          </a:ln>
        </p:spPr>
        <p:txBody>
          <a:bodyPr lIns="72000" tIns="0" rIns="72000" bIns="0" anchor="t" anchorCtr="0">
            <a:noAutofit/>
          </a:bodyPr>
          <a:lstStyle/>
          <a:p>
            <a:pPr algn="just">
              <a:spcBef>
                <a:spcPts val="0"/>
              </a:spcBef>
              <a:spcAft>
                <a:spcPct val="5000"/>
              </a:spcAft>
            </a:pPr>
            <a:endParaRPr lang="es-MX" sz="500" b="1" dirty="0" smtClean="0"/>
          </a:p>
          <a:p>
            <a:pPr algn="just">
              <a:spcBef>
                <a:spcPts val="0"/>
              </a:spcBef>
              <a:spcAft>
                <a:spcPct val="5000"/>
              </a:spcAft>
            </a:pPr>
            <a:r>
              <a:rPr lang="es-MX" sz="1300" b="1" dirty="0" smtClean="0"/>
              <a:t>Análisis de la cooperación académica nacional e internacionalización</a:t>
            </a:r>
          </a:p>
          <a:p>
            <a:pPr algn="just">
              <a:spcBef>
                <a:spcPts val="0"/>
              </a:spcBef>
              <a:spcAft>
                <a:spcPct val="5000"/>
              </a:spcAft>
            </a:pPr>
            <a:endParaRPr lang="es-MX" sz="800" dirty="0" smtClean="0"/>
          </a:p>
          <a:p>
            <a:pPr algn="just">
              <a:spcBef>
                <a:spcPts val="0"/>
              </a:spcBef>
              <a:spcAft>
                <a:spcPct val="5000"/>
              </a:spcAft>
            </a:pPr>
            <a:r>
              <a:rPr lang="es-MX" sz="1300" dirty="0" smtClean="0"/>
              <a:t>Se solicita reportar </a:t>
            </a:r>
            <a:r>
              <a:rPr lang="es-MX" sz="1300" dirty="0"/>
              <a:t>cuantitativamente el impacto alcanzado en este rubro, a través del siguiente cuadro: </a:t>
            </a:r>
          </a:p>
          <a:p>
            <a:pPr algn="just">
              <a:spcBef>
                <a:spcPts val="0"/>
              </a:spcBef>
              <a:spcAft>
                <a:spcPct val="5000"/>
              </a:spcAft>
            </a:pPr>
            <a:endParaRPr lang="es-MX" sz="1300" b="1" dirty="0" smtClean="0"/>
          </a:p>
          <a:p>
            <a:pPr algn="just">
              <a:spcBef>
                <a:spcPts val="0"/>
              </a:spcBef>
              <a:spcAft>
                <a:spcPct val="5000"/>
              </a:spcAft>
            </a:pPr>
            <a:endParaRPr lang="es-MX" sz="1300" b="1" dirty="0"/>
          </a:p>
          <a:p>
            <a:pPr algn="just">
              <a:spcBef>
                <a:spcPts val="0"/>
              </a:spcBef>
              <a:spcAft>
                <a:spcPct val="5000"/>
              </a:spcAft>
            </a:pPr>
            <a:endParaRPr lang="es-MX" sz="1300" b="1" dirty="0" smtClean="0"/>
          </a:p>
          <a:p>
            <a:pPr algn="just">
              <a:spcBef>
                <a:spcPts val="0"/>
              </a:spcBef>
              <a:spcAft>
                <a:spcPct val="5000"/>
              </a:spcAft>
            </a:pPr>
            <a:endParaRPr lang="es-MX" sz="800" b="1"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smtClean="0"/>
          </a:p>
          <a:p>
            <a:pPr algn="just">
              <a:spcBef>
                <a:spcPts val="0"/>
              </a:spcBef>
            </a:pPr>
            <a:endParaRPr lang="es-MX" sz="1300" dirty="0"/>
          </a:p>
          <a:p>
            <a:pPr algn="just">
              <a:spcBef>
                <a:spcPts val="0"/>
              </a:spcBef>
            </a:pPr>
            <a:endParaRPr lang="es-MX" sz="1300" dirty="0" smtClean="0"/>
          </a:p>
          <a:p>
            <a:pPr algn="just">
              <a:spcBef>
                <a:spcPts val="0"/>
              </a:spcBef>
            </a:pPr>
            <a:endParaRPr lang="es-MX" sz="1300" dirty="0"/>
          </a:p>
          <a:p>
            <a:pPr algn="just">
              <a:spcBef>
                <a:spcPts val="0"/>
              </a:spcBef>
            </a:pPr>
            <a:r>
              <a:rPr lang="es-MX" sz="1300" dirty="0" smtClean="0"/>
              <a:t>Como resultado del análisis, señalar las principales conclusiones respecto al impulso que la DES brinda a la cooperación académica, y en caso de  ser incipiente ésta, plantear en la parte de planeación, las políticas, objetivos, estrategias y acciones adecuadas para su atención.</a:t>
            </a:r>
            <a:endParaRPr lang="es-ES" sz="1300" dirty="0"/>
          </a:p>
        </p:txBody>
      </p:sp>
      <p:sp>
        <p:nvSpPr>
          <p:cNvPr id="5" name="4 Rectángulo">
            <a:hlinkClick r:id="rId3" action="ppaction://hlinksldjump"/>
          </p:cNvPr>
          <p:cNvSpPr/>
          <p:nvPr/>
        </p:nvSpPr>
        <p:spPr bwMode="auto">
          <a:xfrm flipH="1">
            <a:off x="0" y="24"/>
            <a:ext cx="9144000" cy="6857976"/>
          </a:xfrm>
          <a:prstGeom prst="rect">
            <a:avLst/>
          </a:prstGeom>
          <a:solidFill>
            <a:srgbClr val="002774">
              <a:alpha val="0"/>
            </a:srgbClr>
          </a:solidFill>
          <a:ln w="3175" algn="ctr">
            <a:solidFill>
              <a:srgbClr val="B2B2B2"/>
            </a:solidFill>
            <a:miter lim="800000"/>
            <a:headEnd/>
            <a:tailEnd/>
          </a:ln>
        </p:spPr>
        <p:txBody>
          <a:bodyPr tIns="36000" rIns="18000" bIns="36000" rtlCol="0" anchor="t" anchorCtr="0">
            <a:noAutofit/>
          </a:bodyPr>
          <a:lstStyle/>
          <a:p>
            <a:pPr algn="just">
              <a:lnSpc>
                <a:spcPct val="90000"/>
              </a:lnSpc>
              <a:tabLst>
                <a:tab pos="180975" algn="l"/>
                <a:tab pos="447675" algn="l"/>
              </a:tabLst>
            </a:pPr>
            <a:endParaRPr lang="es-MX" sz="1300" b="1" dirty="0"/>
          </a:p>
        </p:txBody>
      </p:sp>
      <p:graphicFrame>
        <p:nvGraphicFramePr>
          <p:cNvPr id="7" name="6 Tabla"/>
          <p:cNvGraphicFramePr>
            <a:graphicFrameLocks noGrp="1"/>
          </p:cNvGraphicFramePr>
          <p:nvPr>
            <p:extLst>
              <p:ext uri="{D42A27DB-BD31-4B8C-83A1-F6EECF244321}">
                <p14:modId xmlns:p14="http://schemas.microsoft.com/office/powerpoint/2010/main" val="1392325571"/>
              </p:ext>
            </p:extLst>
          </p:nvPr>
        </p:nvGraphicFramePr>
        <p:xfrm>
          <a:off x="107504" y="1412776"/>
          <a:ext cx="8784980" cy="2098095"/>
        </p:xfrm>
        <a:graphic>
          <a:graphicData uri="http://schemas.openxmlformats.org/drawingml/2006/table">
            <a:tbl>
              <a:tblPr/>
              <a:tblGrid>
                <a:gridCol w="2289387"/>
                <a:gridCol w="720833"/>
                <a:gridCol w="502154"/>
                <a:gridCol w="575046"/>
                <a:gridCol w="469756"/>
                <a:gridCol w="469756"/>
                <a:gridCol w="469756"/>
                <a:gridCol w="469756"/>
                <a:gridCol w="469756"/>
                <a:gridCol w="469756"/>
                <a:gridCol w="469756"/>
                <a:gridCol w="469756"/>
                <a:gridCol w="469756"/>
                <a:gridCol w="469756"/>
              </a:tblGrid>
              <a:tr h="150725">
                <a:tc rowSpan="2" gridSpan="2">
                  <a:txBody>
                    <a:bodyPr/>
                    <a:lstStyle/>
                    <a:p>
                      <a:pPr algn="ctr" fontAlgn="b"/>
                      <a:endParaRPr lang="es-MX" sz="900" b="0" i="0" u="none" strike="noStrike" dirty="0">
                        <a:solidFill>
                          <a:srgbClr val="000000"/>
                        </a:solidFill>
                        <a:effectLst/>
                        <a:latin typeface="Calibri"/>
                      </a:endParaRPr>
                    </a:p>
                  </a:txBody>
                  <a:tcPr marL="7536" marR="7536" marT="75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hMerge="1">
                  <a:txBody>
                    <a:bodyPr/>
                    <a:lstStyle/>
                    <a:p>
                      <a:endParaRPr lang="es-MX"/>
                    </a:p>
                  </a:txBody>
                  <a:tcPr/>
                </a:tc>
                <a:tc gridSpan="6">
                  <a:txBody>
                    <a:bodyPr/>
                    <a:lstStyle/>
                    <a:p>
                      <a:pPr algn="ctr" fontAlgn="b"/>
                      <a:r>
                        <a:rPr lang="es-MX" sz="900" b="1" i="0" u="none" strike="noStrike">
                          <a:solidFill>
                            <a:srgbClr val="000000"/>
                          </a:solidFill>
                          <a:effectLst/>
                          <a:latin typeface="Calibri"/>
                        </a:rPr>
                        <a:t>Estudiantes</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b"/>
                      <a:r>
                        <a:rPr lang="es-MX" sz="900" b="1" i="0" u="none" strike="noStrike">
                          <a:solidFill>
                            <a:srgbClr val="000000"/>
                          </a:solidFill>
                          <a:effectLst/>
                          <a:latin typeface="Calibri"/>
                        </a:rPr>
                        <a:t>PROFESORES</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0725">
                <a:tc gridSpan="2" vMerge="1">
                  <a:txBody>
                    <a:bodyPr/>
                    <a:lstStyle/>
                    <a:p>
                      <a:endParaRPr lang="es-MX"/>
                    </a:p>
                  </a:txBody>
                  <a:tcPr/>
                </a:tc>
                <a:tc hMerge="1" vMerge="1">
                  <a:txBody>
                    <a:bodyPr/>
                    <a:lstStyle/>
                    <a:p>
                      <a:endParaRPr lang="es-MX"/>
                    </a:p>
                  </a:txBody>
                  <a:tcPr/>
                </a:tc>
                <a:tc>
                  <a:txBody>
                    <a:bodyPr/>
                    <a:lstStyle/>
                    <a:p>
                      <a:pPr algn="ctr" fontAlgn="b"/>
                      <a:r>
                        <a:rPr lang="es-MX" sz="900" b="1" i="0" u="none" strike="noStrike" dirty="0">
                          <a:solidFill>
                            <a:srgbClr val="000000"/>
                          </a:solidFill>
                          <a:effectLst/>
                          <a:latin typeface="Calibri"/>
                        </a:rPr>
                        <a:t>2008</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2009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2011</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2012</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2013</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dirty="0">
                          <a:solidFill>
                            <a:srgbClr val="000000"/>
                          </a:solidFill>
                          <a:effectLst/>
                          <a:latin typeface="Calibri"/>
                        </a:rPr>
                        <a:t>2008</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2009</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2010</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2011</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2012</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s-MX" sz="900" b="1" i="0" u="none" strike="noStrike">
                          <a:solidFill>
                            <a:srgbClr val="000000"/>
                          </a:solidFill>
                          <a:effectLst/>
                          <a:latin typeface="Calibri"/>
                        </a:rPr>
                        <a:t>2013</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50725">
                <a:tc>
                  <a:txBody>
                    <a:bodyPr/>
                    <a:lstStyle/>
                    <a:p>
                      <a:pPr algn="l" fontAlgn="b"/>
                      <a:r>
                        <a:rPr lang="es-MX" sz="900" b="1" i="0" u="none" strike="noStrike">
                          <a:solidFill>
                            <a:srgbClr val="000000"/>
                          </a:solidFill>
                          <a:effectLst/>
                          <a:latin typeface="Calibri"/>
                        </a:rPr>
                        <a:t>Concepto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Ámbito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l" fontAlgn="b"/>
                      <a:r>
                        <a:rPr lang="es-MX" sz="900" b="1" i="0" u="none" strike="noStrike" dirty="0">
                          <a:solidFill>
                            <a:srgbClr val="000000"/>
                          </a:solidFill>
                          <a:effectLst/>
                          <a:latin typeface="Calibri"/>
                        </a:rPr>
                        <a:t>Número</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r>
              <a:tr h="150725">
                <a:tc rowSpan="2">
                  <a:txBody>
                    <a:bodyPr/>
                    <a:lstStyle/>
                    <a:p>
                      <a:pPr algn="l" fontAlgn="ctr"/>
                      <a:r>
                        <a:rPr lang="es-MX" sz="900" b="0" i="0" u="none" strike="noStrike">
                          <a:solidFill>
                            <a:srgbClr val="000000"/>
                          </a:solidFill>
                          <a:effectLst/>
                          <a:latin typeface="Calibri"/>
                        </a:rPr>
                        <a:t>Enviada por la DES para complementar la formación académica</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262">
                <a:tc rowSpan="2">
                  <a:txBody>
                    <a:bodyPr/>
                    <a:lstStyle/>
                    <a:p>
                      <a:pPr algn="l" fontAlgn="ctr"/>
                      <a:r>
                        <a:rPr lang="es-MX" sz="900" b="0" i="0" u="none" strike="noStrike">
                          <a:solidFill>
                            <a:srgbClr val="000000"/>
                          </a:solidFill>
                          <a:effectLst/>
                          <a:latin typeface="Calibri"/>
                        </a:rPr>
                        <a:t>Enviada por la DES con reconocimientos de créditos</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262">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552">
                <a:tc rowSpan="2">
                  <a:txBody>
                    <a:bodyPr/>
                    <a:lstStyle/>
                    <a:p>
                      <a:pPr algn="l" fontAlgn="ctr"/>
                      <a:r>
                        <a:rPr lang="es-MX" sz="900" b="0" i="0" u="none" strike="noStrike">
                          <a:solidFill>
                            <a:srgbClr val="000000"/>
                          </a:solidFill>
                          <a:effectLst/>
                          <a:latin typeface="Calibri"/>
                        </a:rPr>
                        <a:t>Recibida por la DES para complementar la formación académica</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552">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189">
                <a:tc rowSpan="2">
                  <a:txBody>
                    <a:bodyPr/>
                    <a:lstStyle/>
                    <a:p>
                      <a:pPr algn="l" fontAlgn="ctr"/>
                      <a:r>
                        <a:rPr lang="es-MX" sz="900" b="0" i="0" u="none" strike="noStrike">
                          <a:solidFill>
                            <a:srgbClr val="000000"/>
                          </a:solidFill>
                          <a:effectLst/>
                          <a:latin typeface="Calibri"/>
                        </a:rPr>
                        <a:t>Recibida por la DES con reconocimiento de créditos</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189">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rowSpan="2">
                  <a:txBody>
                    <a:bodyPr/>
                    <a:lstStyle/>
                    <a:p>
                      <a:pPr algn="l" fontAlgn="ctr"/>
                      <a:r>
                        <a:rPr lang="es-MX" sz="900" b="0" i="0" u="none" strike="noStrike">
                          <a:solidFill>
                            <a:srgbClr val="000000"/>
                          </a:solidFill>
                          <a:effectLst/>
                          <a:latin typeface="Calibri"/>
                        </a:rPr>
                        <a:t>Participación en redes académicas</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Calibri"/>
                        </a:rPr>
                        <a:t>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vMerge="1">
                  <a:txBody>
                    <a:bodyPr/>
                    <a:lstStyle/>
                    <a:p>
                      <a:endParaRPr lang="es-MX"/>
                    </a:p>
                  </a:txBody>
                  <a:tcPr/>
                </a:tc>
                <a:tc>
                  <a:txBody>
                    <a:bodyPr/>
                    <a:lstStyle/>
                    <a:p>
                      <a:pPr algn="l" fontAlgn="ctr"/>
                      <a:r>
                        <a:rPr lang="es-MX" sz="900" b="1" i="0" u="none" strike="noStrike">
                          <a:solidFill>
                            <a:srgbClr val="000000"/>
                          </a:solidFill>
                          <a:effectLst/>
                          <a:latin typeface="Calibri"/>
                        </a:rPr>
                        <a:t>Internacional</a:t>
                      </a:r>
                    </a:p>
                  </a:txBody>
                  <a:tcPr marL="7536" marR="7536" marT="7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dirty="0">
                          <a:solidFill>
                            <a:srgbClr val="000000"/>
                          </a:solidFill>
                          <a:effectLst/>
                          <a:latin typeface="Calibri"/>
                        </a:rPr>
                        <a:t> </a:t>
                      </a:r>
                    </a:p>
                  </a:txBody>
                  <a:tcPr marL="7536" marR="7536" marT="7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145860560"/>
              </p:ext>
            </p:extLst>
          </p:nvPr>
        </p:nvGraphicFramePr>
        <p:xfrm>
          <a:off x="158366" y="4941168"/>
          <a:ext cx="8827268" cy="571500"/>
        </p:xfrm>
        <a:graphic>
          <a:graphicData uri="http://schemas.openxmlformats.org/drawingml/2006/table">
            <a:tbl>
              <a:tblPr>
                <a:tableStyleId>{5C22544A-7EE6-4342-B048-85BDC9FD1C3A}</a:tableStyleId>
              </a:tblPr>
              <a:tblGrid>
                <a:gridCol w="3725293"/>
                <a:gridCol w="1681384"/>
                <a:gridCol w="1967571"/>
                <a:gridCol w="1453020"/>
              </a:tblGrid>
              <a:tr h="190500">
                <a:tc>
                  <a:txBody>
                    <a:bodyPr/>
                    <a:lstStyle/>
                    <a:p>
                      <a:pPr algn="ctr" fontAlgn="b"/>
                      <a:r>
                        <a:rPr lang="es-MX" sz="900" b="1" u="none" strike="noStrike" dirty="0">
                          <a:effectLst/>
                        </a:rPr>
                        <a:t>Concepto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a:effectLst/>
                        </a:rPr>
                        <a:t>Ámbito</a:t>
                      </a:r>
                      <a:endParaRPr lang="es-MX" sz="9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a:effectLst/>
                        </a:rPr>
                        <a:t>Maestría</a:t>
                      </a:r>
                      <a:endParaRPr lang="es-MX" sz="9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Doctorado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90500">
                <a:tc rowSpan="2">
                  <a:txBody>
                    <a:bodyPr/>
                    <a:lstStyle/>
                    <a:p>
                      <a:pPr algn="l" fontAlgn="b"/>
                      <a:r>
                        <a:rPr lang="es-MX" sz="900" u="none" strike="noStrike" dirty="0">
                          <a:effectLst/>
                        </a:rPr>
                        <a:t>Programas educativos de posgrado conjunto </a:t>
                      </a:r>
                      <a:r>
                        <a:rPr lang="es-MX" sz="900" u="none" strike="noStrike" dirty="0" smtClean="0">
                          <a:effectLst/>
                        </a:rPr>
                        <a:t>con DES</a:t>
                      </a:r>
                      <a:r>
                        <a:rPr lang="es-MX" sz="900" u="none" strike="noStrike" baseline="0" dirty="0" smtClean="0">
                          <a:effectLst/>
                        </a:rPr>
                        <a:t> de</a:t>
                      </a:r>
                      <a:r>
                        <a:rPr lang="es-MX" sz="900" u="none" strike="noStrike" dirty="0" smtClean="0">
                          <a:effectLst/>
                        </a:rPr>
                        <a:t> </a:t>
                      </a:r>
                      <a:r>
                        <a:rPr lang="es-MX" sz="900" u="none" strike="noStrike" dirty="0">
                          <a:effectLst/>
                        </a:rPr>
                        <a:t>otras </a:t>
                      </a:r>
                      <a:r>
                        <a:rPr lang="es-MX" sz="900" u="none" strike="noStrike" dirty="0" smtClean="0">
                          <a:effectLst/>
                        </a:rPr>
                        <a:t>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b="0" u="none" strike="noStrike" dirty="0">
                          <a:effectLst/>
                        </a:rPr>
                        <a:t>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b="0" u="none" strike="noStrike" dirty="0">
                          <a:effectLst/>
                        </a:rPr>
                        <a:t>Internacional</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992409058"/>
              </p:ext>
            </p:extLst>
          </p:nvPr>
        </p:nvGraphicFramePr>
        <p:xfrm>
          <a:off x="160462" y="3789040"/>
          <a:ext cx="8823075" cy="952500"/>
        </p:xfrm>
        <a:graphic>
          <a:graphicData uri="http://schemas.openxmlformats.org/drawingml/2006/table">
            <a:tbl>
              <a:tblPr>
                <a:tableStyleId>{5C22544A-7EE6-4342-B048-85BDC9FD1C3A}</a:tableStyleId>
              </a:tblPr>
              <a:tblGrid>
                <a:gridCol w="5460643"/>
                <a:gridCol w="1773882"/>
                <a:gridCol w="1588550"/>
              </a:tblGrid>
              <a:tr h="190500">
                <a:tc>
                  <a:txBody>
                    <a:bodyPr/>
                    <a:lstStyle/>
                    <a:p>
                      <a:pPr algn="ctr" fontAlgn="b"/>
                      <a:r>
                        <a:rPr lang="es-MX" sz="900" b="1" u="none" strike="noStrike" dirty="0">
                          <a:effectLst/>
                        </a:rPr>
                        <a:t>Concepto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a:effectLst/>
                        </a:rPr>
                        <a:t>Ámbito</a:t>
                      </a:r>
                      <a:endParaRPr lang="es-MX" sz="9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fontAlgn="b"/>
                      <a:r>
                        <a:rPr lang="es-MX" sz="900" b="1" u="none" strike="noStrike" dirty="0">
                          <a:effectLst/>
                        </a:rPr>
                        <a:t>Número</a:t>
                      </a:r>
                      <a:endParaRPr lang="es-MX" sz="9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190500">
                <a:tc rowSpan="2">
                  <a:txBody>
                    <a:bodyPr/>
                    <a:lstStyle/>
                    <a:p>
                      <a:pPr algn="l" fontAlgn="b"/>
                      <a:r>
                        <a:rPr lang="es-MX" sz="900" u="none" strike="noStrike" dirty="0">
                          <a:effectLst/>
                        </a:rPr>
                        <a:t>Convenios de cooperación académica con </a:t>
                      </a:r>
                      <a:r>
                        <a:rPr lang="es-MX" sz="900" u="none" strike="noStrike" dirty="0" smtClean="0">
                          <a:effectLst/>
                        </a:rPr>
                        <a:t>DES de otras IES o </a:t>
                      </a:r>
                      <a:r>
                        <a:rPr lang="es-MX" sz="900" u="none" strike="noStrike" dirty="0">
                          <a:effectLst/>
                        </a:rPr>
                        <a:t>Centros de </a:t>
                      </a:r>
                      <a:r>
                        <a:rPr lang="es-MX" sz="900" u="none" strike="noStrike" dirty="0" smtClean="0">
                          <a:effectLst/>
                        </a:rPr>
                        <a:t>Investigación</a:t>
                      </a:r>
                    </a:p>
                    <a:p>
                      <a:pPr algn="l" fontAlgn="b"/>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u="none" strike="noStrike">
                          <a:effectLst/>
                        </a:rPr>
                        <a:t>Internacional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rowSpan="2">
                  <a:txBody>
                    <a:bodyPr/>
                    <a:lstStyle/>
                    <a:p>
                      <a:pPr algn="l" fontAlgn="b"/>
                      <a:r>
                        <a:rPr lang="es-MX" sz="900" u="none" strike="noStrike" dirty="0">
                          <a:effectLst/>
                        </a:rPr>
                        <a:t>Proyectos académicos y de investigación con </a:t>
                      </a:r>
                      <a:r>
                        <a:rPr lang="es-MX" sz="900" u="none" strike="noStrike" dirty="0" smtClean="0">
                          <a:effectLst/>
                        </a:rPr>
                        <a:t>DES de otras </a:t>
                      </a:r>
                      <a:r>
                        <a:rPr lang="es-MX" sz="900" u="none" strike="noStrike" dirty="0">
                          <a:effectLst/>
                        </a:rPr>
                        <a:t>IES </a:t>
                      </a:r>
                      <a:r>
                        <a:rPr lang="es-MX" sz="900" u="none" strike="noStrike" dirty="0" smtClean="0">
                          <a:effectLst/>
                        </a:rPr>
                        <a:t>o </a:t>
                      </a:r>
                      <a:r>
                        <a:rPr lang="es-MX" sz="900" u="none" strike="noStrike" dirty="0">
                          <a:effectLst/>
                        </a:rPr>
                        <a:t>Centros de </a:t>
                      </a:r>
                      <a:r>
                        <a:rPr lang="es-MX" sz="900" u="none" strike="noStrike" dirty="0" smtClean="0">
                          <a:effectLst/>
                        </a:rPr>
                        <a:t>Investigación</a:t>
                      </a:r>
                    </a:p>
                    <a:p>
                      <a:pPr algn="l" fontAlgn="b"/>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a:effectLst/>
                        </a:rPr>
                        <a:t> </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s-MX"/>
                    </a:p>
                  </a:txBody>
                  <a:tcPr/>
                </a:tc>
                <a:tc>
                  <a:txBody>
                    <a:bodyPr/>
                    <a:lstStyle/>
                    <a:p>
                      <a:pPr algn="l" fontAlgn="b"/>
                      <a:r>
                        <a:rPr lang="es-MX" sz="900" u="none" strike="noStrike">
                          <a:effectLst/>
                        </a:rPr>
                        <a:t>Internacional</a:t>
                      </a:r>
                      <a:endParaRPr lang="es-MX" sz="9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900" u="none" strike="noStrike" dirty="0">
                          <a:effectLst/>
                        </a:rPr>
                        <a:t> </a:t>
                      </a:r>
                      <a:endParaRPr lang="es-MX"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AutoShape 11">
            <a:hlinkClick r:id="" action="ppaction://hlinkshowjump?jump=previousslide"/>
          </p:cNvPr>
          <p:cNvSpPr>
            <a:spLocks noChangeArrowheads="1"/>
          </p:cNvSpPr>
          <p:nvPr/>
        </p:nvSpPr>
        <p:spPr bwMode="auto">
          <a:xfrm flipH="1">
            <a:off x="8662339" y="687822"/>
            <a:ext cx="155575" cy="147638"/>
          </a:xfrm>
          <a:prstGeom prst="rightArrow">
            <a:avLst>
              <a:gd name="adj1" fmla="val 50000"/>
              <a:gd name="adj2" fmla="val 58732"/>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extLst>
      <p:ext uri="{BB962C8B-B14F-4D97-AF65-F5344CB8AC3E}">
        <p14:creationId xmlns:p14="http://schemas.microsoft.com/office/powerpoint/2010/main" val="2303771282"/>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2380"/>
            <a:ext cx="9144000" cy="6295620"/>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lnSpc>
                <a:spcPct val="90000"/>
              </a:lnSpc>
              <a:spcBef>
                <a:spcPct val="5000"/>
              </a:spcBef>
              <a:spcAft>
                <a:spcPct val="5000"/>
              </a:spcAft>
            </a:pPr>
            <a:endParaRPr lang="es-MX" sz="500" b="1" dirty="0" smtClean="0"/>
          </a:p>
          <a:p>
            <a:pPr algn="just">
              <a:spcBef>
                <a:spcPts val="0"/>
              </a:spcBef>
              <a:spcAft>
                <a:spcPts val="0"/>
              </a:spcAft>
            </a:pPr>
            <a:endParaRPr lang="es-MX" sz="500" b="1" dirty="0" smtClean="0"/>
          </a:p>
          <a:p>
            <a:pPr algn="just">
              <a:spcBef>
                <a:spcPts val="0"/>
              </a:spcBef>
              <a:spcAft>
                <a:spcPts val="0"/>
              </a:spcAft>
            </a:pPr>
            <a:r>
              <a:rPr lang="es-MX" sz="1300" b="1" dirty="0"/>
              <a:t>Análisis del impulso a la educación ambiental para el desarrollo sustentable</a:t>
            </a:r>
          </a:p>
          <a:p>
            <a:pPr algn="just">
              <a:spcBef>
                <a:spcPts val="0"/>
              </a:spcBef>
              <a:spcAft>
                <a:spcPts val="0"/>
              </a:spcAft>
            </a:pPr>
            <a:endParaRPr lang="es-MX" sz="800" b="1" dirty="0"/>
          </a:p>
          <a:p>
            <a:pPr algn="just">
              <a:spcBef>
                <a:spcPts val="0"/>
              </a:spcBef>
              <a:spcAft>
                <a:spcPts val="0"/>
              </a:spcAft>
            </a:pPr>
            <a:r>
              <a:rPr lang="es-MX" sz="1300" dirty="0" smtClean="0"/>
              <a:t>La crisis de los recursos no renovables, de los alimentos, el calentamiento global, el uso indiscriminado  de envases; y, en general, los problemas ambientales existentes han provocado una crisis mundial; por ello cobra capital importancia la imperiosa necesidad de impulsar la educación ambiental para buscar respuestas a esta situación de gravedad mundial.</a:t>
            </a:r>
          </a:p>
          <a:p>
            <a:pPr algn="just">
              <a:spcBef>
                <a:spcPts val="0"/>
              </a:spcBef>
              <a:spcAft>
                <a:spcPts val="0"/>
              </a:spcAft>
            </a:pPr>
            <a:endParaRPr lang="es-MX" sz="800" dirty="0" smtClean="0"/>
          </a:p>
          <a:p>
            <a:pPr algn="just">
              <a:spcBef>
                <a:spcPts val="0"/>
              </a:spcBef>
              <a:spcAft>
                <a:spcPts val="0"/>
              </a:spcAft>
            </a:pPr>
            <a:r>
              <a:rPr lang="es-MX" sz="1300" dirty="0" smtClean="0"/>
              <a:t>Analizar las acciones de educación ambiental llevadas a cabo por la DES, y en su caso, que muestre el impacto en cuanto a:</a:t>
            </a:r>
          </a:p>
          <a:p>
            <a:pPr algn="just">
              <a:spcBef>
                <a:spcPts val="0"/>
              </a:spcBef>
              <a:spcAft>
                <a:spcPts val="0"/>
              </a:spcAft>
            </a:pPr>
            <a:endParaRPr lang="es-MX" sz="800" dirty="0" smtClean="0"/>
          </a:p>
          <a:p>
            <a:pPr lvl="1" algn="just">
              <a:spcBef>
                <a:spcPts val="0"/>
              </a:spcBef>
              <a:spcAft>
                <a:spcPts val="0"/>
              </a:spcAft>
              <a:buFont typeface="Wingdings" pitchFamily="2" charset="2"/>
              <a:buChar char="Ø"/>
            </a:pPr>
            <a:r>
              <a:rPr lang="es-MX" sz="1300" dirty="0" smtClean="0"/>
              <a:t>Oferta educativa relacionada con el medio ambiente y el desarrollo sustentable.</a:t>
            </a:r>
          </a:p>
          <a:p>
            <a:pPr lvl="1" algn="just">
              <a:spcBef>
                <a:spcPts val="0"/>
              </a:spcBef>
              <a:spcAft>
                <a:spcPts val="0"/>
              </a:spcAft>
              <a:buFont typeface="Wingdings" pitchFamily="2" charset="2"/>
              <a:buChar char="Ø"/>
            </a:pPr>
            <a:r>
              <a:rPr lang="es-MX" sz="1300" dirty="0" smtClean="0"/>
              <a:t>Inclusión de la temática ambiental en los planes y programas de estudio.</a:t>
            </a:r>
          </a:p>
          <a:p>
            <a:pPr lvl="1" algn="just">
              <a:spcBef>
                <a:spcPts val="0"/>
              </a:spcBef>
              <a:spcAft>
                <a:spcPts val="0"/>
              </a:spcAft>
              <a:buFont typeface="Wingdings" pitchFamily="2" charset="2"/>
              <a:buChar char="Ø"/>
            </a:pPr>
            <a:r>
              <a:rPr lang="es-MX" sz="1300" dirty="0" smtClean="0"/>
              <a:t>Investigación científica y Cuerpos Académicos relacionados con la temática ambiental.</a:t>
            </a:r>
          </a:p>
          <a:p>
            <a:pPr lvl="1" algn="just">
              <a:spcBef>
                <a:spcPts val="0"/>
              </a:spcBef>
              <a:spcAft>
                <a:spcPts val="0"/>
              </a:spcAft>
              <a:buFont typeface="Wingdings" pitchFamily="2" charset="2"/>
              <a:buChar char="Ø"/>
            </a:pPr>
            <a:r>
              <a:rPr lang="es-MX" sz="1300" dirty="0" smtClean="0"/>
              <a:t>Conformación y operación de redes de Cuerpos Académicos relacionados con la temática ambiental para el desarrollo sustentable.</a:t>
            </a:r>
          </a:p>
          <a:p>
            <a:pPr lvl="1" algn="just">
              <a:spcBef>
                <a:spcPts val="0"/>
              </a:spcBef>
              <a:spcAft>
                <a:spcPts val="0"/>
              </a:spcAft>
              <a:buFont typeface="Wingdings" pitchFamily="2" charset="2"/>
              <a:buChar char="Ø"/>
            </a:pPr>
            <a:r>
              <a:rPr lang="es-MX" sz="1300" dirty="0" smtClean="0"/>
              <a:t>Promoción de educación ambiental sustentable en la comunidad de la DES, en la institución y al exterior de la sociedad, especialmente a niños y jóvenes.</a:t>
            </a:r>
          </a:p>
          <a:p>
            <a:pPr lvl="1" algn="just">
              <a:spcBef>
                <a:spcPts val="0"/>
              </a:spcBef>
              <a:spcAft>
                <a:spcPts val="0"/>
              </a:spcAft>
              <a:buFont typeface="Wingdings" pitchFamily="2" charset="2"/>
              <a:buChar char="Ø"/>
            </a:pPr>
            <a:r>
              <a:rPr lang="es-MX" sz="1300" dirty="0" smtClean="0"/>
              <a:t>Participación en programas de difusión y cuidado del medio ambiente de los </a:t>
            </a:r>
            <a:r>
              <a:rPr lang="es-MX" sz="1300" dirty="0"/>
              <a:t>g</a:t>
            </a:r>
            <a:r>
              <a:rPr lang="es-MX" sz="1300" dirty="0" smtClean="0"/>
              <a:t>obierno Federal, Estatal y Municipales.</a:t>
            </a:r>
          </a:p>
          <a:p>
            <a:pPr lvl="1" algn="just">
              <a:spcBef>
                <a:spcPts val="0"/>
              </a:spcBef>
              <a:spcAft>
                <a:spcPts val="0"/>
              </a:spcAft>
              <a:buFont typeface="Wingdings" pitchFamily="2" charset="2"/>
              <a:buChar char="Ø"/>
            </a:pPr>
            <a:r>
              <a:rPr lang="es-MX" sz="1300" dirty="0" smtClean="0"/>
              <a:t>Captación de fondos nacionales e internacionales en temas relacionados con el medio ambiente y el desarrollo sustentable.</a:t>
            </a:r>
          </a:p>
          <a:p>
            <a:pPr lvl="1" algn="just">
              <a:spcBef>
                <a:spcPts val="0"/>
              </a:spcBef>
              <a:spcAft>
                <a:spcPts val="0"/>
              </a:spcAft>
              <a:buFont typeface="Wingdings" pitchFamily="2" charset="2"/>
              <a:buChar char="Ø"/>
            </a:pPr>
            <a:r>
              <a:rPr lang="es-MX" sz="1300" dirty="0" smtClean="0"/>
              <a:t>Programa de mantenimiento y crecimiento de las áreas verdes de la DES en coordinación con el área institucional respectiva.</a:t>
            </a:r>
          </a:p>
          <a:p>
            <a:pPr lvl="1" algn="just">
              <a:spcBef>
                <a:spcPts val="0"/>
              </a:spcBef>
              <a:spcAft>
                <a:spcPts val="0"/>
              </a:spcAft>
              <a:buFont typeface="Wingdings" pitchFamily="2" charset="2"/>
              <a:buChar char="Ø"/>
            </a:pPr>
            <a:r>
              <a:rPr lang="es-MX" sz="1300" dirty="0" smtClean="0"/>
              <a:t>Entre otros aspectos.</a:t>
            </a:r>
          </a:p>
          <a:p>
            <a:pPr algn="just">
              <a:spcBef>
                <a:spcPts val="0"/>
              </a:spcBef>
              <a:spcAft>
                <a:spcPts val="0"/>
              </a:spcAft>
            </a:pPr>
            <a:endParaRPr lang="es-MX" sz="800" dirty="0" smtClean="0"/>
          </a:p>
          <a:p>
            <a:pPr algn="just">
              <a:spcBef>
                <a:spcPts val="0"/>
              </a:spcBef>
              <a:spcAft>
                <a:spcPts val="0"/>
              </a:spcAft>
            </a:pPr>
            <a:r>
              <a:rPr lang="es-MX" sz="1300" dirty="0" smtClean="0"/>
              <a:t>Como resultado del análisis, señalar las principales conclusiones respecto al impulso que la DES brinda a la educación ambiental, y en caso de  que ésta sea insuficiente, plantear en la parte de planeación las políticas, objetivos, estrategias y acciones para su adecuada atención.</a:t>
            </a:r>
            <a:endParaRPr lang="es-ES" sz="1300" dirty="0"/>
          </a:p>
        </p:txBody>
      </p:sp>
      <p:sp>
        <p:nvSpPr>
          <p:cNvPr id="5" name="4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576936"/>
            <a:ext cx="9144000" cy="6281088"/>
          </a:xfrm>
          <a:prstGeom prst="rect">
            <a:avLst/>
          </a:prstGeom>
          <a:solidFill>
            <a:schemeClr val="bg1"/>
          </a:solidFill>
          <a:ln w="3175" algn="ctr">
            <a:noFill/>
            <a:miter lim="800000"/>
            <a:headEnd/>
            <a:tailEnd/>
          </a:ln>
        </p:spPr>
        <p:txBody>
          <a:bodyPr wrap="none" tIns="90000" anchor="ctr"/>
          <a:lstStyle/>
          <a:p>
            <a:pPr algn="ctr"/>
            <a:endParaRPr lang="es-ES_tradnl" sz="1400"/>
          </a:p>
        </p:txBody>
      </p:sp>
      <p:sp>
        <p:nvSpPr>
          <p:cNvPr id="35842" name="Rectangle 231"/>
          <p:cNvSpPr>
            <a:spLocks noChangeArrowheads="1"/>
          </p:cNvSpPr>
          <p:nvPr/>
        </p:nvSpPr>
        <p:spPr bwMode="auto">
          <a:xfrm>
            <a:off x="0" y="563244"/>
            <a:ext cx="9144000" cy="6294755"/>
          </a:xfrm>
          <a:prstGeom prst="rect">
            <a:avLst/>
          </a:prstGeom>
          <a:solidFill>
            <a:schemeClr val="bg1">
              <a:alpha val="10196"/>
            </a:schemeClr>
          </a:solidFill>
          <a:ln w="3175" algn="ctr">
            <a:solidFill>
              <a:srgbClr val="B2B2B2"/>
            </a:solidFill>
            <a:miter lim="800000"/>
            <a:headEnd/>
            <a:tailEnd/>
          </a:ln>
        </p:spPr>
        <p:txBody>
          <a:bodyPr lIns="72000" tIns="0" rIns="72000" bIns="0" anchor="t" anchorCtr="0">
            <a:noAutofit/>
          </a:bodyPr>
          <a:lstStyle/>
          <a:p>
            <a:pPr algn="just">
              <a:spcBef>
                <a:spcPct val="5000"/>
              </a:spcBef>
              <a:spcAft>
                <a:spcPct val="5000"/>
              </a:spcAft>
            </a:pPr>
            <a:endParaRPr lang="es-MX" sz="500" b="1" dirty="0" smtClean="0"/>
          </a:p>
          <a:p>
            <a:pPr algn="just">
              <a:spcBef>
                <a:spcPts val="0"/>
              </a:spcBef>
              <a:spcAft>
                <a:spcPts val="0"/>
              </a:spcAft>
            </a:pPr>
            <a:r>
              <a:rPr lang="es-MX" sz="1300" b="1" dirty="0"/>
              <a:t>Análisis de la </a:t>
            </a:r>
            <a:r>
              <a:rPr lang="es-MX" sz="1300" b="1" dirty="0" smtClean="0"/>
              <a:t>vinculación</a:t>
            </a:r>
          </a:p>
          <a:p>
            <a:pPr algn="just"/>
            <a:endParaRPr lang="es-MX" sz="800" dirty="0" smtClean="0"/>
          </a:p>
          <a:p>
            <a:pPr algn="just"/>
            <a:r>
              <a:rPr lang="es-MX" sz="1300" dirty="0" smtClean="0"/>
              <a:t>En la nueva economía global resulta de capital importancia la vinculación entre la DES, en coordinación con el nivel central de la IES, y los sectores productivo y social, para que incidan en el desarrollo del país. Las acciones de vinculación que realizan las DES resultan estratégicas por contribuir a la atención formación integral del estudiante, al incremento de las condiciones del estudiante para incorporarse al mercado laboral, al impulso de la capacidad emprendedora del estudiante, a la pertinencia social de la educación superior, a la vez que incide en el desarrollo social y económico; así mismo para las empresas.</a:t>
            </a:r>
          </a:p>
          <a:p>
            <a:pPr algn="just"/>
            <a:endParaRPr lang="es-MX" sz="800" dirty="0" smtClean="0"/>
          </a:p>
          <a:p>
            <a:pPr algn="just"/>
            <a:r>
              <a:rPr lang="es-MX" sz="1300" dirty="0" smtClean="0"/>
              <a:t>Analizar las acciones de vinculación que lleva a cabo la DES en cuanto a:</a:t>
            </a:r>
          </a:p>
          <a:p>
            <a:pPr algn="just"/>
            <a:endParaRPr lang="es-MX" sz="800" dirty="0" smtClean="0"/>
          </a:p>
          <a:p>
            <a:pPr lvl="1" algn="just">
              <a:buFont typeface="Wingdings" pitchFamily="2" charset="2"/>
              <a:buChar char="Ø"/>
            </a:pPr>
            <a:r>
              <a:rPr lang="es-MX" sz="1300" dirty="0" smtClean="0"/>
              <a:t>Fortalecimiento </a:t>
            </a:r>
            <a:r>
              <a:rPr lang="es-MX" sz="1300" dirty="0"/>
              <a:t>para la formación profesional universitaria a partir del servicio social, práctica profesional, estancias en empresas</a:t>
            </a:r>
            <a:r>
              <a:rPr lang="es-MX" sz="1300" dirty="0" smtClean="0"/>
              <a:t>.</a:t>
            </a:r>
          </a:p>
          <a:p>
            <a:pPr lvl="1" algn="just">
              <a:buFont typeface="Wingdings" pitchFamily="2" charset="2"/>
              <a:buChar char="Ø"/>
            </a:pPr>
            <a:r>
              <a:rPr lang="es-MX" sz="1300" dirty="0" smtClean="0"/>
              <a:t>Fortalecimiento </a:t>
            </a:r>
            <a:r>
              <a:rPr lang="es-MX" sz="1300" dirty="0"/>
              <a:t>de la formación a lo largo de la vida: educación continua en modalidad abierta y a distancia</a:t>
            </a:r>
            <a:r>
              <a:rPr lang="es-MX" sz="1300" dirty="0" smtClean="0"/>
              <a:t>.</a:t>
            </a:r>
          </a:p>
          <a:p>
            <a:pPr lvl="1" algn="just">
              <a:buFont typeface="Wingdings" pitchFamily="2" charset="2"/>
              <a:buChar char="Ø"/>
            </a:pPr>
            <a:r>
              <a:rPr lang="es-MX" sz="1300" dirty="0" smtClean="0"/>
              <a:t>Convenios</a:t>
            </a:r>
            <a:r>
              <a:rPr lang="es-MX" sz="1300" dirty="0"/>
              <a:t>, programas y proyectos de colaboración con los sectores productivo, social y gubernamental (Parques Tecnológicos, Incubadoras de Alta Tecnología</a:t>
            </a:r>
            <a:r>
              <a:rPr lang="es-MX" sz="1300" dirty="0" smtClean="0"/>
              <a:t>).</a:t>
            </a:r>
          </a:p>
          <a:p>
            <a:pPr lvl="1" algn="just">
              <a:buFont typeface="Wingdings" pitchFamily="2" charset="2"/>
              <a:buChar char="Ø"/>
            </a:pPr>
            <a:r>
              <a:rPr lang="es-MX" sz="1300" dirty="0" smtClean="0"/>
              <a:t>Transferencia </a:t>
            </a:r>
            <a:r>
              <a:rPr lang="es-MX" sz="1300" dirty="0"/>
              <a:t>tecnológica y del conocimiento (Oficinas de Transferencias de Resultados de Investigación). </a:t>
            </a:r>
          </a:p>
          <a:p>
            <a:pPr lvl="1" algn="just">
              <a:buFont typeface="Wingdings" pitchFamily="2" charset="2"/>
              <a:buChar char="Ø"/>
            </a:pPr>
            <a:r>
              <a:rPr lang="es-MX" sz="1300" dirty="0" smtClean="0"/>
              <a:t>Servicios que brinda la DES a la sociedad (laboratorios, elaboración de proyectos, asesorías técnicas, realización de estudios, entre otros).</a:t>
            </a:r>
          </a:p>
          <a:p>
            <a:pPr lvl="1" algn="just">
              <a:buFont typeface="Wingdings" pitchFamily="2" charset="2"/>
              <a:buChar char="Ø"/>
            </a:pPr>
            <a:r>
              <a:rPr lang="es-MX" sz="1300" dirty="0" smtClean="0"/>
              <a:t>Capacidad de la </a:t>
            </a:r>
            <a:r>
              <a:rPr lang="es-MX" sz="1300" dirty="0"/>
              <a:t>DES para para promover y dar seguimiento a la vinculación (marco normativo, Consejo Institucional de Vinculación, oficina y gestores de vinculación, así como elaboración de catálogos de servicios).</a:t>
            </a:r>
            <a:endParaRPr lang="es-MX" sz="1300" dirty="0" smtClean="0"/>
          </a:p>
          <a:p>
            <a:pPr lvl="1" algn="just">
              <a:buFont typeface="Wingdings" pitchFamily="2" charset="2"/>
              <a:buChar char="Ø"/>
            </a:pPr>
            <a:r>
              <a:rPr lang="es-MX" sz="1300" dirty="0" smtClean="0"/>
              <a:t>Análisis </a:t>
            </a:r>
            <a:r>
              <a:rPr lang="es-MX" sz="1300" dirty="0"/>
              <a:t>de posicionamiento de la universidad en materia de vinculación</a:t>
            </a:r>
            <a:r>
              <a:rPr lang="es-MX" sz="1300" dirty="0" smtClean="0"/>
              <a:t>.</a:t>
            </a:r>
          </a:p>
          <a:p>
            <a:pPr lvl="1" algn="just">
              <a:buFont typeface="Wingdings" pitchFamily="2" charset="2"/>
              <a:buChar char="Ø"/>
            </a:pPr>
            <a:r>
              <a:rPr lang="es-MX" sz="1300" dirty="0"/>
              <a:t>Esquemas y modelos de desarrollo de negocios.</a:t>
            </a:r>
          </a:p>
          <a:p>
            <a:pPr lvl="1" algn="just">
              <a:buFont typeface="Wingdings" pitchFamily="2" charset="2"/>
              <a:buChar char="Ø"/>
            </a:pPr>
            <a:r>
              <a:rPr lang="es-MX" sz="1300" dirty="0"/>
              <a:t>Fortalecimiento de la capacidad de investigación participativa en áreas estratégicas del </a:t>
            </a:r>
            <a:r>
              <a:rPr lang="es-MX" sz="1300" dirty="0" smtClean="0"/>
              <a:t>conocimiento.</a:t>
            </a:r>
            <a:endParaRPr lang="es-MX" sz="1300" dirty="0"/>
          </a:p>
        </p:txBody>
      </p:sp>
      <p:sp>
        <p:nvSpPr>
          <p:cNvPr id="6" name="5 Rectángulo">
            <a:hlinkClick r:id="rId3" action="ppaction://hlinksldjump"/>
          </p:cNvPr>
          <p:cNvSpPr/>
          <p:nvPr/>
        </p:nvSpPr>
        <p:spPr bwMode="auto">
          <a:xfrm flipH="1">
            <a:off x="0" y="0"/>
            <a:ext cx="9144000" cy="6858000"/>
          </a:xfrm>
          <a:prstGeom prst="rect">
            <a:avLst/>
          </a:prstGeom>
          <a:solidFill>
            <a:srgbClr val="002774">
              <a:alpha val="0"/>
            </a:srgbClr>
          </a:solidFill>
          <a:ln w="3175" algn="ctr">
            <a:solidFill>
              <a:srgbClr val="B2B2B2"/>
            </a:solidFill>
            <a:miter lim="800000"/>
            <a:headEnd/>
            <a:tailEnd/>
          </a:ln>
        </p:spPr>
        <p:txBody>
          <a:bodyPr tIns="36000" rIns="18000" bIns="36000" rtlCol="0" anchor="ctr">
            <a:noAutofit/>
          </a:bodyPr>
          <a:lstStyle/>
          <a:p>
            <a:pPr algn="just">
              <a:lnSpc>
                <a:spcPct val="90000"/>
              </a:lnSpc>
              <a:tabLst>
                <a:tab pos="180975" algn="l"/>
                <a:tab pos="447675" algn="l"/>
              </a:tabLst>
            </a:pPr>
            <a:endParaRPr lang="es-MX" sz="1300" b="1" dirty="0"/>
          </a:p>
        </p:txBody>
      </p:sp>
      <p:sp>
        <p:nvSpPr>
          <p:cNvPr id="5" name="AutoShape 1811">
            <a:hlinkClick r:id="" action="ppaction://hlinkshowjump?jump=nextslide"/>
          </p:cNvPr>
          <p:cNvSpPr>
            <a:spLocks noChangeArrowheads="1"/>
          </p:cNvSpPr>
          <p:nvPr/>
        </p:nvSpPr>
        <p:spPr bwMode="auto">
          <a:xfrm>
            <a:off x="8959850" y="642918"/>
            <a:ext cx="155575" cy="147637"/>
          </a:xfrm>
          <a:prstGeom prst="rightArrow">
            <a:avLst>
              <a:gd name="adj1" fmla="val 50000"/>
              <a:gd name="adj2" fmla="val 58733"/>
            </a:avLst>
          </a:prstGeom>
          <a:solidFill>
            <a:srgbClr val="009900">
              <a:alpha val="50195"/>
            </a:srgbClr>
          </a:solidFill>
          <a:ln w="19050" algn="ctr">
            <a:solidFill>
              <a:schemeClr val="accent1"/>
            </a:solidFill>
            <a:miter lim="800000"/>
            <a:headEnd/>
            <a:tailEnd/>
          </a:ln>
        </p:spPr>
        <p:txBody>
          <a:bodyPr wrap="none" tIns="90000" anchor="ctr"/>
          <a:lstStyle/>
          <a:p>
            <a:pPr algn="ctr"/>
            <a:endParaRPr lang="es-ES_tradnl" sz="140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5">
      <a:dk1>
        <a:srgbClr val="000000"/>
      </a:dk1>
      <a:lt1>
        <a:srgbClr val="FFFFFF"/>
      </a:lt1>
      <a:dk2>
        <a:srgbClr val="003366"/>
      </a:dk2>
      <a:lt2>
        <a:srgbClr val="808080"/>
      </a:lt2>
      <a:accent1>
        <a:srgbClr val="002774"/>
      </a:accent1>
      <a:accent2>
        <a:srgbClr val="000000"/>
      </a:accent2>
      <a:accent3>
        <a:srgbClr val="FFFFFF"/>
      </a:accent3>
      <a:accent4>
        <a:srgbClr val="000000"/>
      </a:accent4>
      <a:accent5>
        <a:srgbClr val="AAACBC"/>
      </a:accent5>
      <a:accent6>
        <a:srgbClr val="000000"/>
      </a:accent6>
      <a:hlink>
        <a:srgbClr val="000000"/>
      </a:hlink>
      <a:folHlink>
        <a:srgbClr val="0000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2774">
            <a:alpha val="10196"/>
          </a:srgbClr>
        </a:solidFill>
        <a:ln w="3175" algn="ctr">
          <a:solidFill>
            <a:srgbClr val="B2B2B2"/>
          </a:solidFill>
          <a:miter lim="800000"/>
          <a:headEnd/>
          <a:tailEnd/>
        </a:ln>
      </a:spPr>
      <a:bodyPr tIns="36000" rIns="18000" bIns="36000" anchor="ctr">
        <a:spAutoFit/>
      </a:bodyPr>
      <a:lstStyle>
        <a:defPPr algn="just">
          <a:lnSpc>
            <a:spcPct val="90000"/>
          </a:lnSpc>
          <a:tabLst>
            <a:tab pos="180975" algn="l"/>
            <a:tab pos="447675" algn="l"/>
          </a:tabLst>
          <a:defRPr sz="1300" b="1" dirty="0"/>
        </a:defPPr>
      </a:lstStyle>
    </a:spDef>
    <a:lnDef>
      <a:spPr bwMode="auto">
        <a:noFill/>
        <a:ln w="28575">
          <a:solidFill>
            <a:schemeClr val="tx1"/>
          </a:solidFill>
          <a:round/>
          <a:headEnd/>
          <a:tailEnd type="triangle" w="med" len="med"/>
        </a:ln>
      </a:spPr>
      <a:body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seño predeterminado 13">
        <a:dk1>
          <a:srgbClr val="000000"/>
        </a:dk1>
        <a:lt1>
          <a:srgbClr val="FFFFFF"/>
        </a:lt1>
        <a:dk2>
          <a:srgbClr val="003366"/>
        </a:dk2>
        <a:lt2>
          <a:srgbClr val="808080"/>
        </a:lt2>
        <a:accent1>
          <a:srgbClr val="BBE0E3"/>
        </a:accent1>
        <a:accent2>
          <a:srgbClr val="003366"/>
        </a:accent2>
        <a:accent3>
          <a:srgbClr val="FFFFFF"/>
        </a:accent3>
        <a:accent4>
          <a:srgbClr val="000000"/>
        </a:accent4>
        <a:accent5>
          <a:srgbClr val="DAEDEF"/>
        </a:accent5>
        <a:accent6>
          <a:srgbClr val="002D5C"/>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Diseño predeterminado 14">
        <a:dk1>
          <a:srgbClr val="000000"/>
        </a:dk1>
        <a:lt1>
          <a:srgbClr val="FFFFFF"/>
        </a:lt1>
        <a:dk2>
          <a:srgbClr val="003366"/>
        </a:dk2>
        <a:lt2>
          <a:srgbClr val="808080"/>
        </a:lt2>
        <a:accent1>
          <a:srgbClr val="002774"/>
        </a:accent1>
        <a:accent2>
          <a:srgbClr val="003366"/>
        </a:accent2>
        <a:accent3>
          <a:srgbClr val="FFFFFF"/>
        </a:accent3>
        <a:accent4>
          <a:srgbClr val="000000"/>
        </a:accent4>
        <a:accent5>
          <a:srgbClr val="AAACBC"/>
        </a:accent5>
        <a:accent6>
          <a:srgbClr val="002D5C"/>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Diseño predeterminado 15">
        <a:dk1>
          <a:srgbClr val="000000"/>
        </a:dk1>
        <a:lt1>
          <a:srgbClr val="FFFFFF"/>
        </a:lt1>
        <a:dk2>
          <a:srgbClr val="003366"/>
        </a:dk2>
        <a:lt2>
          <a:srgbClr val="808080"/>
        </a:lt2>
        <a:accent1>
          <a:srgbClr val="002774"/>
        </a:accent1>
        <a:accent2>
          <a:srgbClr val="000000"/>
        </a:accent2>
        <a:accent3>
          <a:srgbClr val="FFFFFF"/>
        </a:accent3>
        <a:accent4>
          <a:srgbClr val="000000"/>
        </a:accent4>
        <a:accent5>
          <a:srgbClr val="AAACBC"/>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44514</TotalTime>
  <Words>35178</Words>
  <Application>Microsoft Office PowerPoint</Application>
  <PresentationFormat>Presentación en pantalla (4:3)</PresentationFormat>
  <Paragraphs>9038</Paragraphs>
  <Slides>155</Slides>
  <Notes>152</Notes>
  <HiddenSlides>0</HiddenSlides>
  <MMClips>0</MMClips>
  <ScaleCrop>false</ScaleCrop>
  <HeadingPairs>
    <vt:vector size="4" baseType="variant">
      <vt:variant>
        <vt:lpstr>Tema</vt:lpstr>
      </vt:variant>
      <vt:variant>
        <vt:i4>1</vt:i4>
      </vt:variant>
      <vt:variant>
        <vt:lpstr>Títulos de diapositiva</vt:lpstr>
      </vt:variant>
      <vt:variant>
        <vt:i4>155</vt:i4>
      </vt:variant>
    </vt:vector>
  </HeadingPairs>
  <TitlesOfParts>
    <vt:vector size="156"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SEP</dc:creator>
  <cp:lastModifiedBy>SERGIO PASCUAL CONDE MALDONADO</cp:lastModifiedBy>
  <cp:revision>4763</cp:revision>
  <cp:lastPrinted>2012-01-09T20:55:07Z</cp:lastPrinted>
  <dcterms:created xsi:type="dcterms:W3CDTF">2005-02-17T16:34:49Z</dcterms:created>
  <dcterms:modified xsi:type="dcterms:W3CDTF">2014-02-14T02:55:00Z</dcterms:modified>
</cp:coreProperties>
</file>